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4" r:id="rId2"/>
    <p:sldId id="270" r:id="rId3"/>
    <p:sldId id="267" r:id="rId4"/>
    <p:sldId id="271" r:id="rId5"/>
    <p:sldId id="272" r:id="rId6"/>
    <p:sldId id="268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60" r:id="rId15"/>
    <p:sldId id="261" r:id="rId16"/>
    <p:sldId id="262" r:id="rId17"/>
    <p:sldId id="258" r:id="rId18"/>
    <p:sldId id="269" r:id="rId19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plk\plk\Struktury-Projektowe\PMO\KPK%20i%20CEFik\KPK\!2018_STATUSOWANIE%20KPK\Raport%2022_2019.01\r&#243;&#380;ne%20wyliczenia%20do%20przetarg&#243;w\K&#243;&#322;eczko_20181231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plk\plk\Struktury-Projektowe\PMO\KPK%20i%20CEFik\KPK\!2018_STATUSOWANIE%20KPK\Raport%2022_2019.01\r&#243;&#380;ne%20wyliczenia%20do%20przetarg&#243;w\K&#243;&#322;eczko_20181231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42919166099343"/>
          <c:y val="4.5198855761007392E-2"/>
          <c:w val="0.68583559192131971"/>
          <c:h val="0.94475779291633477"/>
        </c:manualLayout>
      </c:layout>
      <c:pieChart>
        <c:varyColors val="1"/>
        <c:ser>
          <c:idx val="0"/>
          <c:order val="0"/>
          <c:spPr>
            <a:ln>
              <a:solidFill>
                <a:srgbClr val="C00000"/>
              </a:solidFill>
            </a:ln>
          </c:spPr>
          <c:dPt>
            <c:idx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rgbClr val="C000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bubble3D val="0"/>
            <c:spPr>
              <a:pattFill prst="ltVert">
                <a:fgClr>
                  <a:srgbClr val="C00000"/>
                </a:fgClr>
                <a:bgClr>
                  <a:srgbClr val="FF8989"/>
                </a:bgClr>
              </a:pattFill>
              <a:ln>
                <a:solidFill>
                  <a:srgbClr val="C00000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7"/>
            <c:bubble3D val="0"/>
            <c:spPr>
              <a:pattFill prst="wdUpDiag">
                <a:fgClr>
                  <a:srgbClr val="C00000"/>
                </a:fgClr>
                <a:bgClr>
                  <a:srgbClr val="FF7C80"/>
                </a:bgClr>
              </a:pattFill>
              <a:ln>
                <a:solidFill>
                  <a:srgbClr val="C000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8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9"/>
            <c:bubble3D val="0"/>
            <c:spPr>
              <a:pattFill prst="wdUpDiag">
                <a:fgClr>
                  <a:srgbClr val="C00000"/>
                </a:fgClr>
                <a:bgClr>
                  <a:srgbClr val="FF7C80"/>
                </a:bgClr>
              </a:pattFill>
              <a:ln>
                <a:solidFill>
                  <a:srgbClr val="C000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0995469999243045E-2"/>
                  <c:y val="8.2304513414258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3960000" spcFirstLastPara="1" vertOverflow="ellipsis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82620412065211"/>
                      <c:h val="0.1922550804810148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25686335798934229"/>
                  <c:y val="-0.1665590310385513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89898989898985"/>
                      <c:h val="7.9510703363914373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19322468782311297"/>
                  <c:y val="-0.179337330540104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3420000" spcFirstLastPara="1" vertOverflow="ellipsis" wrap="square" lIns="38100" tIns="19050" rIns="38100" bIns="19050" anchor="ctr" anchorCtr="0">
                  <a:noAutofit/>
                </a:bodyPr>
                <a:lstStyle/>
                <a:p>
                  <a:pPr algn="l">
                    <a:defRPr sz="1000" b="1" i="0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79907344371512"/>
                      <c:h val="0.1305057654310065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20129197486677802"/>
                  <c:y val="-0.10858917864624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11989501312336"/>
                      <c:h val="0.1694065474612159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0.18780823987910603"/>
                  <c:y val="0.1416578776276818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317171717171714"/>
                      <c:h val="0.1039755351681957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0.16776544977332378"/>
                  <c:y val="0.177020756579739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3480000" spcFirstLastPara="1" vertOverflow="ellipsis" wrap="square" lIns="38100" tIns="19050" rIns="38100" bIns="19050" anchor="ctr" anchorCtr="0">
                  <a:noAutofit/>
                </a:bodyPr>
                <a:lstStyle/>
                <a:p>
                  <a:pPr algn="l"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298666666666668"/>
                      <c:h val="7.9999999999999988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8.0573451045891989E-2"/>
                  <c:y val="7.645259938837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378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5.1252684323550395E-2"/>
                  <c:y val="0.1719238363553179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5040000" spcFirstLastPara="1" vertOverflow="ellipsis" wrap="square" lIns="38100" tIns="19050" rIns="38100" bIns="19050" anchor="ctr" anchorCtr="0">
                  <a:noAutofit/>
                </a:bodyPr>
                <a:lstStyle/>
                <a:p>
                  <a:pPr algn="l"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668105312284575"/>
                      <c:h val="5.8454573912205925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'[Kółeczko_20181231.xlsx]Status ogółem_31.12.2018'!$B$5:$B$14</c:f>
              <c:strCache>
                <c:ptCount val="9"/>
                <c:pt idx="0">
                  <c:v>6,5</c:v>
                </c:pt>
                <c:pt idx="1">
                  <c:v>2,6</c:v>
                </c:pt>
                <c:pt idx="2">
                  <c:v>Umowy w realizacji</c:v>
                </c:pt>
                <c:pt idx="3">
                  <c:v>Pozostałe opłaty, przyłącza, grunty</c:v>
                </c:pt>
                <c:pt idx="4">
                  <c:v>Trwa projektowanie - projekty UE</c:v>
                </c:pt>
                <c:pt idx="5">
                  <c:v>Przetargi w toku</c:v>
                </c:pt>
                <c:pt idx="6">
                  <c:v>SW - projekty UE</c:v>
                </c:pt>
                <c:pt idx="7">
                  <c:v>Budżet</c:v>
                </c:pt>
                <c:pt idx="8">
                  <c:v>Planowane</c:v>
                </c:pt>
              </c:strCache>
            </c:strRef>
          </c:cat>
          <c:val>
            <c:numRef>
              <c:f>'[Kółeczko_20181231.xlsx]Status ogółem_31.12.2018'!$C$5:$C$14</c:f>
              <c:numCache>
                <c:formatCode>General</c:formatCode>
                <c:ptCount val="10"/>
                <c:pt idx="0" formatCode="0.0">
                  <c:v>9.0886951549855173</c:v>
                </c:pt>
                <c:pt idx="2" formatCode="0.0">
                  <c:v>28.993067368862643</c:v>
                </c:pt>
                <c:pt idx="3" formatCode="0.0">
                  <c:v>2.9086429183974341</c:v>
                </c:pt>
                <c:pt idx="4" formatCode="0.0">
                  <c:v>10.637954259940003</c:v>
                </c:pt>
                <c:pt idx="5" formatCode="0.0">
                  <c:v>7.3197471835900005</c:v>
                </c:pt>
                <c:pt idx="6" formatCode="0.0">
                  <c:v>1.6245529374656764</c:v>
                </c:pt>
                <c:pt idx="7" formatCode="0.0">
                  <c:v>3.1814574103399997</c:v>
                </c:pt>
                <c:pt idx="8" formatCode="0.0">
                  <c:v>2.628388302888724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'[Kółeczko_20181231.xlsx]Status ogółem_31.12.2018'!$B$5:$B$14</c:f>
              <c:strCache>
                <c:ptCount val="9"/>
                <c:pt idx="0">
                  <c:v>6,5</c:v>
                </c:pt>
                <c:pt idx="1">
                  <c:v>2,6</c:v>
                </c:pt>
                <c:pt idx="2">
                  <c:v>Umowy w realizacji</c:v>
                </c:pt>
                <c:pt idx="3">
                  <c:v>Pozostałe opłaty, przyłącza, grunty</c:v>
                </c:pt>
                <c:pt idx="4">
                  <c:v>Trwa projektowanie - projekty UE</c:v>
                </c:pt>
                <c:pt idx="5">
                  <c:v>Przetargi w toku</c:v>
                </c:pt>
                <c:pt idx="6">
                  <c:v>SW - projekty UE</c:v>
                </c:pt>
                <c:pt idx="7">
                  <c:v>Budżet</c:v>
                </c:pt>
                <c:pt idx="8">
                  <c:v>Planowane</c:v>
                </c:pt>
              </c:strCache>
            </c:strRef>
          </c:cat>
          <c:val>
            <c:numRef>
              <c:f>'[Kółeczko_20181231.xlsx]Status ogółem_31.12.2018'!$C$9</c:f>
              <c:numCache>
                <c:formatCode>0.0</c:formatCode>
                <c:ptCount val="1"/>
                <c:pt idx="0">
                  <c:v>10.637954259940003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42919166099343"/>
          <c:y val="4.5198855761007392E-2"/>
          <c:w val="0.68583559192131971"/>
          <c:h val="0.94475779291633477"/>
        </c:manualLayout>
      </c:layout>
      <c:pieChart>
        <c:varyColors val="1"/>
        <c:ser>
          <c:idx val="0"/>
          <c:order val="0"/>
          <c:spPr>
            <a:ln>
              <a:solidFill>
                <a:srgbClr val="C00000"/>
              </a:solidFill>
            </a:ln>
          </c:spPr>
          <c:dPt>
            <c:idx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rgbClr val="C000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bubble3D val="0"/>
            <c:spPr>
              <a:pattFill prst="ltVert">
                <a:fgClr>
                  <a:srgbClr val="C00000"/>
                </a:fgClr>
                <a:bgClr>
                  <a:srgbClr val="FF8989"/>
                </a:bgClr>
              </a:pattFill>
              <a:ln>
                <a:solidFill>
                  <a:srgbClr val="C00000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7"/>
            <c:bubble3D val="0"/>
            <c:spPr>
              <a:pattFill prst="wdUpDiag">
                <a:fgClr>
                  <a:srgbClr val="C00000"/>
                </a:fgClr>
                <a:bgClr>
                  <a:srgbClr val="FF7C80"/>
                </a:bgClr>
              </a:pattFill>
              <a:ln>
                <a:solidFill>
                  <a:srgbClr val="C000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8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9"/>
            <c:bubble3D val="0"/>
            <c:spPr>
              <a:pattFill prst="wdUpDiag">
                <a:fgClr>
                  <a:srgbClr val="C00000"/>
                </a:fgClr>
                <a:bgClr>
                  <a:srgbClr val="FF7C80"/>
                </a:bgClr>
              </a:pattFill>
              <a:ln>
                <a:solidFill>
                  <a:srgbClr val="C000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0995469999243045E-2"/>
                  <c:y val="8.2304513414258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3960000" spcFirstLastPara="1" vertOverflow="ellipsis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82620412065211"/>
                      <c:h val="0.1922550804810148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23526982917391034"/>
                  <c:y val="-0.20820358386819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02020202020202"/>
                      <c:h val="0.11009174311926606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19524483586330782"/>
                  <c:y val="-0.167514053954295"/>
                </c:manualLayout>
              </c:layout>
              <c:tx>
                <c:rich>
                  <a:bodyPr rot="-3540000" spcFirstLastPara="1" vertOverflow="ellipsis" wrap="square" lIns="36000" tIns="19050" rIns="38100" bIns="19050" anchor="ctr" anchorCtr="0">
                    <a:noAutofit/>
                  </a:bodyPr>
                  <a:lstStyle/>
                  <a:p>
                    <a:pPr algn="l">
                      <a:defRPr sz="900" b="1" i="0" u="none" strike="noStrike" kern="1200" baseline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2C36B1C7-04A4-41E4-A184-40E26CF8E004}" type="CATEGORYNAME">
                      <a:rPr lang="pl-PL" sz="800"/>
                      <a:pPr algn="l">
                        <a:defRPr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[NAZWA KATEGORII]</a:t>
                    </a:fld>
                    <a:r>
                      <a:rPr lang="pl-PL" sz="800" baseline="0" dirty="0"/>
                      <a:t>; </a:t>
                    </a:r>
                    <a:fld id="{3B442033-F5AA-4E38-A147-2972B81C68C1}" type="VALUE">
                      <a:rPr lang="pl-PL" sz="800" baseline="0"/>
                      <a:pPr algn="l">
                        <a:defRPr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[WARTOŚĆ]</a:t>
                    </a:fld>
                    <a:endParaRPr lang="pl-PL" sz="8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3540000" spcFirstLastPara="1" vertOverflow="ellipsis" wrap="square" lIns="36000" tIns="19050" rIns="38100" bIns="19050" anchor="ctr" anchorCtr="0">
                  <a:noAutofit/>
                </a:bodyPr>
                <a:lstStyle/>
                <a:p>
                  <a:pPr algn="l">
                    <a:defRPr sz="900" b="1" i="0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79907344371512"/>
                      <c:h val="0.130505765431006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19725157082637398"/>
                  <c:y val="-9.024055479303630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7279800-FDDE-4D24-A587-B8CC18DBBBF3}" type="CATEGORYNAME">
                      <a:rPr lang="pl-PL" sz="800"/>
                      <a:pPr>
                        <a:defRPr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[NAZWA KATEGORII]</a:t>
                    </a:fld>
                    <a:r>
                      <a:rPr lang="pl-PL" sz="800" baseline="0" dirty="0"/>
                      <a:t>; </a:t>
                    </a:r>
                    <a:fld id="{3FB0E3E7-B192-4E5F-B7A0-9F28D56981BF}" type="VALUE">
                      <a:rPr lang="pl-PL" sz="800" baseline="0"/>
                      <a:pPr>
                        <a:defRPr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[WARTOŚĆ]</a:t>
                    </a:fld>
                    <a:endParaRPr lang="pl-PL" sz="8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11989501312336"/>
                      <c:h val="0.1694065474612159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0.18780816034359341"/>
                  <c:y val="0.1233092537744708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5DA5EA36-01F4-4055-A2D0-107E2E3079B0}" type="CATEGORYNAME">
                      <a:rPr lang="en-US" sz="800"/>
                      <a:pPr>
                        <a:defRPr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[NAZWA KATEGORII]</a:t>
                    </a:fld>
                    <a:r>
                      <a:rPr lang="en-US" sz="800" baseline="0" dirty="0"/>
                      <a:t>; </a:t>
                    </a:r>
                    <a:fld id="{A9FD7C16-48D8-458E-9197-03403C63D4AA}" type="VALUE">
                      <a:rPr lang="en-US" sz="800" baseline="0"/>
                      <a:pPr>
                        <a:defRPr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[WARTOŚĆ]</a:t>
                    </a:fld>
                    <a:endParaRPr lang="en-US" sz="8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0.16776544977332378"/>
                  <c:y val="0.177020756579739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3360000" spcFirstLastPara="1" vertOverflow="ellipsis" wrap="square" lIns="38100" tIns="19050" rIns="38100" bIns="19050" anchor="ctr" anchorCtr="0">
                  <a:noAutofit/>
                </a:bodyPr>
                <a:lstStyle/>
                <a:p>
                  <a:pPr algn="l">
                    <a:defRPr sz="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298666666666668"/>
                      <c:h val="7.9999999999999988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8.0573451045891989E-2"/>
                  <c:y val="8.5626911314984705E-2"/>
                </c:manualLayout>
              </c:layout>
              <c:tx>
                <c:rich>
                  <a:bodyPr rot="378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66907162-9FC7-4ABE-9C2B-DE7E6341B902}" type="CATEGORYNAME">
                      <a:rPr lang="en-US" sz="800"/>
                      <a:pPr>
                        <a:defRPr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[NAZWA KATEGORII]</a:t>
                    </a:fld>
                    <a:r>
                      <a:rPr lang="en-US" sz="800" baseline="0" dirty="0"/>
                      <a:t>; </a:t>
                    </a:r>
                    <a:fld id="{D3BBE470-55AA-4A44-942D-5FDCFB527DBF}" type="VALUE">
                      <a:rPr lang="en-US" sz="800" baseline="0"/>
                      <a:pPr>
                        <a:defRPr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[WARTOŚĆ]</a:t>
                    </a:fld>
                    <a:endParaRPr lang="en-US" sz="8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378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5.3272886343752483E-2"/>
                  <c:y val="0.18415625225745863"/>
                </c:manualLayout>
              </c:layout>
              <c:tx>
                <c:rich>
                  <a:bodyPr rot="5040000" spcFirstLastPara="1" vertOverflow="ellipsis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9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25ADEF6D-2CB7-4355-86DD-08D6075952A1}" type="CATEGORYNAME">
                      <a:rPr lang="en-US" sz="800"/>
                      <a:pPr algn="l">
                        <a:defRPr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[NAZWA KATEGORII]</a:t>
                    </a:fld>
                    <a:r>
                      <a:rPr lang="en-US" sz="800" baseline="0" dirty="0"/>
                      <a:t>; </a:t>
                    </a:r>
                    <a:fld id="{CA40F9AA-F60A-4996-BE4F-D24AA1C14BDD}" type="VALUE">
                      <a:rPr lang="en-US" sz="800" baseline="0"/>
                      <a:pPr algn="l">
                        <a:defRPr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[WARTOŚĆ]</a:t>
                    </a:fld>
                    <a:endParaRPr lang="en-US" sz="8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5040000" spcFirstLastPara="1" vertOverflow="ellipsis" wrap="square" lIns="38100" tIns="19050" rIns="38100" bIns="19050" anchor="ctr" anchorCtr="0">
                  <a:noAutofit/>
                </a:bodyPr>
                <a:lstStyle/>
                <a:p>
                  <a:pPr algn="l">
                    <a:defRPr sz="9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668105312284575"/>
                      <c:h val="5.8454573912205925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'Status ogółem_31.12.2018'!$B$5:$B$14</c:f>
              <c:strCache>
                <c:ptCount val="9"/>
                <c:pt idx="0">
                  <c:v>6,5</c:v>
                </c:pt>
                <c:pt idx="1">
                  <c:v>2,6</c:v>
                </c:pt>
                <c:pt idx="2">
                  <c:v>Umowy w realizacji</c:v>
                </c:pt>
                <c:pt idx="3">
                  <c:v>Pozostałe opłaty, przyłącza, grunty</c:v>
                </c:pt>
                <c:pt idx="4">
                  <c:v>Trwa projektowanie - projekty UE</c:v>
                </c:pt>
                <c:pt idx="5">
                  <c:v>Przetargi w toku</c:v>
                </c:pt>
                <c:pt idx="6">
                  <c:v>SW - projekty UE</c:v>
                </c:pt>
                <c:pt idx="7">
                  <c:v>Budżet</c:v>
                </c:pt>
                <c:pt idx="8">
                  <c:v>Planowane</c:v>
                </c:pt>
              </c:strCache>
            </c:strRef>
          </c:cat>
          <c:val>
            <c:numRef>
              <c:f>'Status ogółem_31.12.2018'!$C$5:$C$14</c:f>
              <c:numCache>
                <c:formatCode>General</c:formatCode>
                <c:ptCount val="10"/>
                <c:pt idx="0" formatCode="0.0">
                  <c:v>9.0886951549855173</c:v>
                </c:pt>
                <c:pt idx="2" formatCode="0.0">
                  <c:v>28.993067368862643</c:v>
                </c:pt>
                <c:pt idx="3" formatCode="0.0">
                  <c:v>2.9086429183974341</c:v>
                </c:pt>
                <c:pt idx="4" formatCode="0.0">
                  <c:v>10.637954259940003</c:v>
                </c:pt>
                <c:pt idx="5" formatCode="0.0">
                  <c:v>7.3197471835900005</c:v>
                </c:pt>
                <c:pt idx="6" formatCode="0.0">
                  <c:v>1.6245529374656764</c:v>
                </c:pt>
                <c:pt idx="7" formatCode="0.0">
                  <c:v>3.1814574103399997</c:v>
                </c:pt>
                <c:pt idx="8" formatCode="0.0">
                  <c:v>2.628388302888724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'Status ogółem_31.12.2018'!$B$5:$B$14</c:f>
              <c:strCache>
                <c:ptCount val="9"/>
                <c:pt idx="0">
                  <c:v>6,5</c:v>
                </c:pt>
                <c:pt idx="1">
                  <c:v>2,6</c:v>
                </c:pt>
                <c:pt idx="2">
                  <c:v>Umowy w realizacji</c:v>
                </c:pt>
                <c:pt idx="3">
                  <c:v>Pozostałe opłaty, przyłącza, grunty</c:v>
                </c:pt>
                <c:pt idx="4">
                  <c:v>Trwa projektowanie - projekty UE</c:v>
                </c:pt>
                <c:pt idx="5">
                  <c:v>Przetargi w toku</c:v>
                </c:pt>
                <c:pt idx="6">
                  <c:v>SW - projekty UE</c:v>
                </c:pt>
                <c:pt idx="7">
                  <c:v>Budżet</c:v>
                </c:pt>
                <c:pt idx="8">
                  <c:v>Planowane</c:v>
                </c:pt>
              </c:strCache>
            </c:strRef>
          </c:cat>
          <c:val>
            <c:numRef>
              <c:f>'Status ogółem_31.12.2018'!$C$9</c:f>
              <c:numCache>
                <c:formatCode>0.0</c:formatCode>
                <c:ptCount val="1"/>
                <c:pt idx="0">
                  <c:v>10.637954259940003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0.47972</cdr:x>
      <cdr:y>0.03861</cdr:y>
    </cdr:from>
    <cdr:to>
      <cdr:x>0.48113</cdr:x>
      <cdr:y>0.50562</cdr:y>
    </cdr:to>
    <cdr:cxnSp macro="">
      <cdr:nvCxnSpPr>
        <cdr:cNvPr id="5" name="Łącznik prosty ze strzałką 4"/>
        <cdr:cNvCxnSpPr/>
      </cdr:nvCxnSpPr>
      <cdr:spPr>
        <a:xfrm xmlns:a="http://schemas.openxmlformats.org/drawingml/2006/main" flipV="1">
          <a:off x="3015790" y="160343"/>
          <a:ext cx="8864" cy="1939446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0.17648</cdr:x>
      <cdr:y>0.02793</cdr:y>
    </cdr:from>
    <cdr:to>
      <cdr:x>0.37273</cdr:x>
      <cdr:y>0.09822</cdr:y>
    </cdr:to>
    <cdr:sp macro="" textlink="">
      <cdr:nvSpPr>
        <cdr:cNvPr id="3" name="pole tekstowe 6"/>
        <cdr:cNvSpPr txBox="1"/>
      </cdr:nvSpPr>
      <cdr:spPr>
        <a:xfrm xmlns:a="http://schemas.openxmlformats.org/drawingml/2006/main" rot="16200000">
          <a:off x="1580342" y="-354936"/>
          <a:ext cx="291907" cy="12337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vert" wrap="square" rtlCol="0" anchor="t"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Planowane 7,4</a:t>
          </a:r>
        </a:p>
      </cdr:txBody>
    </cdr:sp>
  </cdr:relSizeAnchor>
  <cdr:relSizeAnchor xmlns:cdr="http://schemas.openxmlformats.org/drawingml/2006/chartDrawing">
    <cdr:from>
      <cdr:x>0.72388</cdr:x>
      <cdr:y>0.81735</cdr:y>
    </cdr:from>
    <cdr:to>
      <cdr:x>0.9097</cdr:x>
      <cdr:y>0.89733</cdr:y>
    </cdr:to>
    <cdr:sp macro="" textlink="">
      <cdr:nvSpPr>
        <cdr:cNvPr id="4" name="pole tekstowe 5"/>
        <cdr:cNvSpPr txBox="1"/>
      </cdr:nvSpPr>
      <cdr:spPr>
        <a:xfrm xmlns:a="http://schemas.openxmlformats.org/drawingml/2006/main" rot="16200000">
          <a:off x="4968676" y="2976407"/>
          <a:ext cx="332149" cy="11680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vert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W realizacji 31,9</a:t>
          </a:r>
        </a:p>
      </cdr:txBody>
    </cdr:sp>
  </cdr:relSizeAnchor>
  <cdr:relSizeAnchor xmlns:cdr="http://schemas.openxmlformats.org/drawingml/2006/chartDrawing">
    <cdr:from>
      <cdr:x>0.6469</cdr:x>
      <cdr:y>0.00346</cdr:y>
    </cdr:from>
    <cdr:to>
      <cdr:x>0.93651</cdr:x>
      <cdr:y>0.08344</cdr:y>
    </cdr:to>
    <cdr:sp macro="" textlink="">
      <cdr:nvSpPr>
        <cdr:cNvPr id="6" name="pole tekstowe 8"/>
        <cdr:cNvSpPr txBox="1"/>
      </cdr:nvSpPr>
      <cdr:spPr>
        <a:xfrm xmlns:a="http://schemas.openxmlformats.org/drawingml/2006/main" rot="16200000">
          <a:off x="4811006" y="-729855"/>
          <a:ext cx="332149" cy="18206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vert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Zakończone 9,1</a:t>
          </a:r>
        </a:p>
      </cdr:txBody>
    </cdr:sp>
  </cdr:relSizeAnchor>
  <cdr:relSizeAnchor xmlns:cdr="http://schemas.openxmlformats.org/drawingml/2006/chartDrawing">
    <cdr:from>
      <cdr:x>0.05597</cdr:x>
      <cdr:y>0.26365</cdr:y>
    </cdr:from>
    <cdr:to>
      <cdr:x>0.19991</cdr:x>
      <cdr:y>0.37914</cdr:y>
    </cdr:to>
    <cdr:sp macro="" textlink="">
      <cdr:nvSpPr>
        <cdr:cNvPr id="7" name="pole tekstowe 7"/>
        <cdr:cNvSpPr txBox="1"/>
      </cdr:nvSpPr>
      <cdr:spPr>
        <a:xfrm xmlns:a="http://schemas.openxmlformats.org/drawingml/2006/main" rot="16200000">
          <a:off x="564497" y="882263"/>
          <a:ext cx="479618" cy="9048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vert" wrap="square" rtlCol="0" anchor="ctr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sz="1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Przetargi </a:t>
          </a:r>
          <a:br>
            <a:rPr lang="pl-PL" sz="1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w toku 7,3</a:t>
          </a:r>
        </a:p>
      </cdr:txBody>
    </cdr:sp>
  </cdr:relSizeAnchor>
  <cdr:relSizeAnchor xmlns:cdr="http://schemas.openxmlformats.org/drawingml/2006/chartDrawing">
    <cdr:from>
      <cdr:x>0</cdr:x>
      <cdr:y>0.71394</cdr:y>
    </cdr:from>
    <cdr:to>
      <cdr:x>0.21818</cdr:x>
      <cdr:y>0.84971</cdr:y>
    </cdr:to>
    <cdr:sp macro="" textlink="">
      <cdr:nvSpPr>
        <cdr:cNvPr id="8" name="pole tekstowe 5"/>
        <cdr:cNvSpPr txBox="1"/>
      </cdr:nvSpPr>
      <cdr:spPr>
        <a:xfrm xmlns:a="http://schemas.openxmlformats.org/drawingml/2006/main" rot="16200000">
          <a:off x="232892" y="2561037"/>
          <a:ext cx="563839" cy="13715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vert" wrap="square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sz="1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rPr>
            <a:t>Trwa projektowanie - projekty UE 10,6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0.48124</cdr:x>
      <cdr:y>0.03861</cdr:y>
    </cdr:from>
    <cdr:to>
      <cdr:x>0.48265</cdr:x>
      <cdr:y>0.50562</cdr:y>
    </cdr:to>
    <cdr:cxnSp macro="">
      <cdr:nvCxnSpPr>
        <cdr:cNvPr id="5" name="Łącznik prosty ze strzałką 4"/>
        <cdr:cNvCxnSpPr/>
      </cdr:nvCxnSpPr>
      <cdr:spPr>
        <a:xfrm xmlns:a="http://schemas.openxmlformats.org/drawingml/2006/main" flipV="1">
          <a:off x="2809875" y="163658"/>
          <a:ext cx="8251" cy="1979467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57F9A-6519-491C-8833-A70C7A63BAE8}" type="datetimeFigureOut">
              <a:rPr lang="pl-PL" smtClean="0"/>
              <a:t>2019-01-28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D4B60-6183-4986-A5FE-CB505EB853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032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827A-3A40-41DB-BFCA-71D676C284A7}" type="datetimeFigureOut">
              <a:rPr lang="pl-PL" smtClean="0"/>
              <a:t>2019-01-28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C533-1A46-467F-AC4C-D99E42E2EA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1765425"/>
      </p:ext>
    </p:extLst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827A-3A40-41DB-BFCA-71D676C284A7}" type="datetimeFigureOut">
              <a:rPr lang="pl-PL" smtClean="0"/>
              <a:t>2019-01-28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C533-1A46-467F-AC4C-D99E42E2EA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2489771"/>
      </p:ext>
    </p:extLst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827A-3A40-41DB-BFCA-71D676C284A7}" type="datetimeFigureOut">
              <a:rPr lang="pl-PL" smtClean="0"/>
              <a:t>2019-01-28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C533-1A46-467F-AC4C-D99E42E2EA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4028848"/>
      </p:ext>
    </p:extLst>
  </p:cSld>
  <p:clrMapOvr>
    <a:masterClrMapping/>
  </p:clrMapOvr>
  <p:transition spd="slow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>
            <a:spLocks noChangeArrowheads="1"/>
          </p:cNvSpPr>
          <p:nvPr userDrawn="1"/>
        </p:nvSpPr>
        <p:spPr bwMode="auto">
          <a:xfrm>
            <a:off x="10896600" y="6381750"/>
            <a:ext cx="960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8E54D606-8505-48FC-95AE-B4C6D9B9ECC6}" type="slidenum">
              <a:rPr lang="pl-PL" altLang="pl-PL" sz="1200" smtClean="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pl-PL" altLang="pl-PL" sz="1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 userDrawn="1"/>
        </p:nvSpPr>
        <p:spPr>
          <a:xfrm>
            <a:off x="82550" y="184150"/>
            <a:ext cx="2305050" cy="792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5" name="Obraz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360363"/>
            <a:ext cx="15113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605502"/>
      </p:ext>
    </p:extLst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827A-3A40-41DB-BFCA-71D676C284A7}" type="datetimeFigureOut">
              <a:rPr lang="pl-PL" smtClean="0"/>
              <a:t>2019-01-28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C533-1A46-467F-AC4C-D99E42E2EA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7869076"/>
      </p:ext>
    </p:extLst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827A-3A40-41DB-BFCA-71D676C284A7}" type="datetimeFigureOut">
              <a:rPr lang="pl-PL" smtClean="0"/>
              <a:t>2019-01-28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C533-1A46-467F-AC4C-D99E42E2EA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073738"/>
      </p:ext>
    </p:extLst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827A-3A40-41DB-BFCA-71D676C284A7}" type="datetimeFigureOut">
              <a:rPr lang="pl-PL" smtClean="0"/>
              <a:t>2019-01-28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C533-1A46-467F-AC4C-D99E42E2EA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7606811"/>
      </p:ext>
    </p:extLst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827A-3A40-41DB-BFCA-71D676C284A7}" type="datetimeFigureOut">
              <a:rPr lang="pl-PL" smtClean="0"/>
              <a:t>2019-01-28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C533-1A46-467F-AC4C-D99E42E2EA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4577442"/>
      </p:ext>
    </p:extLst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827A-3A40-41DB-BFCA-71D676C284A7}" type="datetimeFigureOut">
              <a:rPr lang="pl-PL" smtClean="0"/>
              <a:t>2019-01-28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C533-1A46-467F-AC4C-D99E42E2EA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474044"/>
      </p:ext>
    </p:extLst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827A-3A40-41DB-BFCA-71D676C284A7}" type="datetimeFigureOut">
              <a:rPr lang="pl-PL" smtClean="0"/>
              <a:t>2019-01-28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C533-1A46-467F-AC4C-D99E42E2EA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5843762"/>
      </p:ext>
    </p:extLst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827A-3A40-41DB-BFCA-71D676C284A7}" type="datetimeFigureOut">
              <a:rPr lang="pl-PL" smtClean="0"/>
              <a:t>2019-01-28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C533-1A46-467F-AC4C-D99E42E2EA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9751489"/>
      </p:ext>
    </p:extLst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827A-3A40-41DB-BFCA-71D676C284A7}" type="datetimeFigureOut">
              <a:rPr lang="pl-PL" smtClean="0"/>
              <a:t>2019-01-28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C533-1A46-467F-AC4C-D99E42E2EA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9274439"/>
      </p:ext>
    </p:extLst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4827A-3A40-41DB-BFCA-71D676C284A7}" type="datetimeFigureOut">
              <a:rPr lang="pl-PL" smtClean="0"/>
              <a:t>2019-01-28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AC533-1A46-467F-AC4C-D99E42E2EA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418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strips dir="r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Wycinek ekranu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8" r="2553"/>
          <a:stretch/>
        </p:blipFill>
        <p:spPr>
          <a:xfrm>
            <a:off x="1696016" y="14990"/>
            <a:ext cx="10490987" cy="5441612"/>
          </a:xfrm>
          <a:prstGeom prst="rect">
            <a:avLst/>
          </a:prstGeom>
        </p:spPr>
      </p:pic>
      <p:pic>
        <p:nvPicPr>
          <p:cNvPr id="1741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93"/>
            <a:ext cx="12192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pole tekstowe 5"/>
          <p:cNvSpPr txBox="1">
            <a:spLocks noChangeArrowheads="1"/>
          </p:cNvSpPr>
          <p:nvPr/>
        </p:nvSpPr>
        <p:spPr bwMode="auto">
          <a:xfrm>
            <a:off x="2074056" y="4640526"/>
            <a:ext cx="862637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alt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Inwestycje </a:t>
            </a:r>
            <a:endParaRPr lang="pl-PL" altLang="pl-PL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pl-PL" alt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PKP </a:t>
            </a:r>
            <a:r>
              <a:rPr lang="pl-PL" alt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Polskich Linii Kolejowych S.A.</a:t>
            </a:r>
          </a:p>
          <a:p>
            <a:pPr>
              <a:spcBef>
                <a:spcPct val="0"/>
              </a:spcBef>
              <a:buNone/>
            </a:pPr>
            <a:r>
              <a:rPr lang="pl-PL" alt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Podsumowanie 2018 roku</a:t>
            </a:r>
          </a:p>
          <a:p>
            <a:pPr>
              <a:spcBef>
                <a:spcPct val="0"/>
              </a:spcBef>
              <a:buNone/>
            </a:pPr>
            <a:r>
              <a:rPr lang="pl-PL" alt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Plany na 2019 rok</a:t>
            </a:r>
          </a:p>
        </p:txBody>
      </p:sp>
      <p:pic>
        <p:nvPicPr>
          <p:cNvPr id="17414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369888"/>
            <a:ext cx="1512888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9156345" y="5837445"/>
            <a:ext cx="278781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Warszawa, </a:t>
            </a:r>
            <a:r>
              <a:rPr lang="pl-PL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stycznia 2019 r.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417" y="6218375"/>
            <a:ext cx="6133363" cy="71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7003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ole tekstowe 1"/>
          <p:cNvSpPr txBox="1">
            <a:spLocks noChangeArrowheads="1"/>
          </p:cNvSpPr>
          <p:nvPr/>
        </p:nvSpPr>
        <p:spPr bwMode="auto">
          <a:xfrm>
            <a:off x="3071813" y="350429"/>
            <a:ext cx="87848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pl-PL" sz="2400" b="1" dirty="0">
                <a:solidFill>
                  <a:prstClr val="white"/>
                </a:solidFill>
                <a:latin typeface="Arial" panose="020B0604020202020204" pitchFamily="34" charset="0"/>
              </a:rPr>
              <a:t>Plan Inwestycyjny 2019 </a:t>
            </a:r>
            <a:r>
              <a:rPr lang="pl-PL" sz="24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– najważniejsze </a:t>
            </a:r>
            <a:r>
              <a:rPr lang="pl-PL" sz="2400" b="1" dirty="0">
                <a:solidFill>
                  <a:prstClr val="white"/>
                </a:solidFill>
                <a:latin typeface="Arial" panose="020B0604020202020204" pitchFamily="34" charset="0"/>
              </a:rPr>
              <a:t>liczby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201" y="1442903"/>
            <a:ext cx="1064172" cy="83386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Prostokąt 8"/>
          <p:cNvSpPr/>
          <p:nvPr/>
        </p:nvSpPr>
        <p:spPr>
          <a:xfrm>
            <a:off x="2876942" y="1637077"/>
            <a:ext cx="7884715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4D84"/>
              </a:buClr>
            </a:pPr>
            <a:r>
              <a:rPr lang="pl-PL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+mn-cs"/>
              </a:rPr>
              <a:t>Plan Inwestycyjny PLK 11,4</a:t>
            </a:r>
            <a:r>
              <a:rPr lang="pl-PL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+mn-cs"/>
              </a:rPr>
              <a:t> </a:t>
            </a:r>
            <a:r>
              <a:rPr lang="pl-PL" sz="2000" b="1" dirty="0">
                <a:solidFill>
                  <a:srgbClr val="FFC000"/>
                </a:solidFill>
                <a:latin typeface="Arial" panose="020B0604020202020204" pitchFamily="34" charset="0"/>
                <a:cs typeface="+mn-cs"/>
              </a:rPr>
              <a:t>mld </a:t>
            </a:r>
            <a:r>
              <a:rPr lang="pl-PL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+mn-cs"/>
              </a:rPr>
              <a:t>PLN </a:t>
            </a:r>
            <a:endParaRPr lang="pl-PL" sz="3200" b="1" dirty="0">
              <a:solidFill>
                <a:srgbClr val="FF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599171" y="2588115"/>
            <a:ext cx="3326316" cy="8925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4D84"/>
              </a:buClr>
            </a:pPr>
            <a:r>
              <a:rPr lang="pl-PL" sz="1600" b="1" dirty="0" smtClean="0">
                <a:solidFill>
                  <a:srgbClr val="FFC000"/>
                </a:solidFill>
                <a:latin typeface="Arial" panose="020B0604020202020204" pitchFamily="34" charset="0"/>
                <a:cs typeface="+mn-cs"/>
              </a:rPr>
              <a:t>10 największych projektów </a:t>
            </a:r>
            <a:br>
              <a:rPr lang="pl-PL" sz="1600" b="1" dirty="0" smtClean="0">
                <a:solidFill>
                  <a:srgbClr val="FFC000"/>
                </a:solidFill>
                <a:latin typeface="Arial" panose="020B0604020202020204" pitchFamily="34" charset="0"/>
                <a:cs typeface="+mn-cs"/>
              </a:rPr>
            </a:br>
            <a:r>
              <a:rPr lang="pl-PL" sz="1600" b="1" dirty="0" smtClean="0">
                <a:solidFill>
                  <a:srgbClr val="FFC000"/>
                </a:solidFill>
                <a:latin typeface="Arial" panose="020B0604020202020204" pitchFamily="34" charset="0"/>
                <a:cs typeface="+mn-cs"/>
              </a:rPr>
              <a:t>w Planie </a:t>
            </a:r>
            <a:endParaRPr lang="pl-PL" sz="1600" b="1" dirty="0">
              <a:solidFill>
                <a:srgbClr val="FFC000"/>
              </a:solidFill>
              <a:latin typeface="Arial" panose="020B060402020202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4D84"/>
              </a:buClr>
            </a:pPr>
            <a:r>
              <a:rPr lang="pl-PL" sz="1600" b="1" dirty="0">
                <a:solidFill>
                  <a:srgbClr val="FFC000"/>
                </a:solidFill>
                <a:latin typeface="Arial" panose="020B0604020202020204" pitchFamily="34" charset="0"/>
                <a:cs typeface="+mn-cs"/>
              </a:rPr>
              <a:t>= </a:t>
            </a:r>
            <a:r>
              <a:rPr lang="pl-PL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+mn-cs"/>
              </a:rPr>
              <a:t>4,8</a:t>
            </a:r>
            <a:r>
              <a:rPr lang="pl-PL" sz="1600" b="1" dirty="0" smtClean="0">
                <a:solidFill>
                  <a:srgbClr val="FFC000"/>
                </a:solidFill>
                <a:latin typeface="Arial" panose="020B0604020202020204" pitchFamily="34" charset="0"/>
                <a:cs typeface="+mn-cs"/>
              </a:rPr>
              <a:t> </a:t>
            </a:r>
            <a:r>
              <a:rPr lang="pl-PL" sz="1600" b="1" dirty="0">
                <a:solidFill>
                  <a:srgbClr val="FFC000"/>
                </a:solidFill>
                <a:latin typeface="Arial" panose="020B0604020202020204" pitchFamily="34" charset="0"/>
                <a:cs typeface="+mn-cs"/>
              </a:rPr>
              <a:t>mld </a:t>
            </a:r>
            <a:r>
              <a:rPr lang="pl-PL" sz="1600" b="1" dirty="0" smtClean="0">
                <a:solidFill>
                  <a:srgbClr val="FFC000"/>
                </a:solidFill>
                <a:latin typeface="Arial" panose="020B0604020202020204" pitchFamily="34" charset="0"/>
                <a:cs typeface="+mn-cs"/>
              </a:rPr>
              <a:t>PLN</a:t>
            </a:r>
            <a:endParaRPr lang="pl-PL" sz="1600" b="1" dirty="0">
              <a:solidFill>
                <a:srgbClr val="FFC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599171" y="3658747"/>
            <a:ext cx="3327077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4D84"/>
              </a:buClr>
            </a:pPr>
            <a:r>
              <a:rPr lang="pl-PL" sz="1600" b="1" dirty="0" smtClean="0">
                <a:solidFill>
                  <a:srgbClr val="FFC000"/>
                </a:solidFill>
                <a:latin typeface="Arial" panose="020B0604020202020204" pitchFamily="34" charset="0"/>
                <a:cs typeface="+mn-cs"/>
              </a:rPr>
              <a:t>224 projekty inwestycyjne</a:t>
            </a:r>
            <a:endParaRPr lang="pl-PL" sz="1600" b="1" dirty="0">
              <a:solidFill>
                <a:srgbClr val="FFC000"/>
              </a:solidFill>
              <a:latin typeface="Arial" panose="020B0604020202020204" pitchFamily="34" charset="0"/>
              <a:cs typeface="+mn-cs"/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5571616" y="2624188"/>
            <a:ext cx="5190044" cy="660608"/>
            <a:chOff x="5571616" y="2624188"/>
            <a:chExt cx="5190044" cy="660608"/>
          </a:xfrm>
        </p:grpSpPr>
        <p:sp>
          <p:nvSpPr>
            <p:cNvPr id="14" name="Prostokąt 13"/>
            <p:cNvSpPr/>
            <p:nvPr/>
          </p:nvSpPr>
          <p:spPr>
            <a:xfrm>
              <a:off x="6322768" y="2656618"/>
              <a:ext cx="4438892" cy="5847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anchor="ctr">
              <a:spAutoFit/>
            </a:bodyPr>
            <a:lstStyle/>
            <a:p>
              <a:pPr algn="ctr">
                <a:buClr>
                  <a:srgbClr val="004D84"/>
                </a:buClr>
              </a:pPr>
              <a:r>
                <a:rPr lang="pl-PL" sz="1600" b="1" dirty="0">
                  <a:solidFill>
                    <a:prstClr val="white"/>
                  </a:solidFill>
                  <a:latin typeface="Arial" panose="020B0604020202020204" pitchFamily="34" charset="0"/>
                </a:rPr>
                <a:t>ok. 1 400 km toru</a:t>
              </a:r>
            </a:p>
            <a:p>
              <a:pPr algn="ctr">
                <a:buClr>
                  <a:srgbClr val="004D84"/>
                </a:buClr>
              </a:pPr>
              <a:r>
                <a:rPr lang="pl-PL" sz="1600" b="1" dirty="0">
                  <a:solidFill>
                    <a:prstClr val="white"/>
                  </a:solidFill>
                  <a:latin typeface="Arial" panose="020B0604020202020204" pitchFamily="34" charset="0"/>
                </a:rPr>
                <a:t>(do zmodernizowania w 2019 roku)</a:t>
              </a:r>
            </a:p>
          </p:txBody>
        </p:sp>
        <p:pic>
          <p:nvPicPr>
            <p:cNvPr id="21" name="Obraz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1616" y="2624188"/>
              <a:ext cx="660608" cy="660608"/>
            </a:xfrm>
            <a:prstGeom prst="rect">
              <a:avLst/>
            </a:prstGeom>
          </p:spPr>
        </p:pic>
      </p:grpSp>
      <p:grpSp>
        <p:nvGrpSpPr>
          <p:cNvPr id="3" name="Grupa 2"/>
          <p:cNvGrpSpPr/>
          <p:nvPr/>
        </p:nvGrpSpPr>
        <p:grpSpPr>
          <a:xfrm>
            <a:off x="5571616" y="3574374"/>
            <a:ext cx="5190043" cy="676031"/>
            <a:chOff x="5571616" y="3574374"/>
            <a:chExt cx="5190043" cy="676031"/>
          </a:xfrm>
        </p:grpSpPr>
        <p:sp>
          <p:nvSpPr>
            <p:cNvPr id="11" name="Prostokąt 10"/>
            <p:cNvSpPr/>
            <p:nvPr/>
          </p:nvSpPr>
          <p:spPr>
            <a:xfrm>
              <a:off x="6333986" y="3620002"/>
              <a:ext cx="4427673" cy="5847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anchor="ctr">
              <a:spAutoFit/>
            </a:bodyPr>
            <a:lstStyle/>
            <a:p>
              <a:pPr algn="ctr">
                <a:buClr>
                  <a:srgbClr val="004D84"/>
                </a:buClr>
              </a:pPr>
              <a:r>
                <a:rPr lang="pl-PL" sz="1600" b="1" dirty="0">
                  <a:solidFill>
                    <a:prstClr val="white"/>
                  </a:solidFill>
                  <a:latin typeface="Arial" panose="020B0604020202020204" pitchFamily="34" charset="0"/>
                </a:rPr>
                <a:t>zabudowa </a:t>
              </a:r>
            </a:p>
            <a:p>
              <a:pPr algn="ctr">
                <a:buClr>
                  <a:srgbClr val="004D84"/>
                </a:buClr>
              </a:pPr>
              <a:r>
                <a:rPr lang="pl-PL" sz="1600" b="1" dirty="0">
                  <a:solidFill>
                    <a:prstClr val="white"/>
                  </a:solidFill>
                  <a:latin typeface="Arial" panose="020B0604020202020204" pitchFamily="34" charset="0"/>
                </a:rPr>
                <a:t>ponad 1100 rozjazdów </a:t>
              </a:r>
            </a:p>
          </p:txBody>
        </p:sp>
        <p:pic>
          <p:nvPicPr>
            <p:cNvPr id="22" name="Obraz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1616" y="3574374"/>
              <a:ext cx="676031" cy="676031"/>
            </a:xfrm>
            <a:prstGeom prst="rect">
              <a:avLst/>
            </a:prstGeom>
          </p:spPr>
        </p:pic>
      </p:grpSp>
      <p:grpSp>
        <p:nvGrpSpPr>
          <p:cNvPr id="4" name="Grupa 3"/>
          <p:cNvGrpSpPr/>
          <p:nvPr/>
        </p:nvGrpSpPr>
        <p:grpSpPr>
          <a:xfrm>
            <a:off x="5634859" y="4629552"/>
            <a:ext cx="5126800" cy="584775"/>
            <a:chOff x="5634859" y="4629552"/>
            <a:chExt cx="5126800" cy="584775"/>
          </a:xfrm>
        </p:grpSpPr>
        <p:sp>
          <p:nvSpPr>
            <p:cNvPr id="12" name="Prostokąt 11"/>
            <p:cNvSpPr/>
            <p:nvPr/>
          </p:nvSpPr>
          <p:spPr>
            <a:xfrm>
              <a:off x="6322767" y="4629552"/>
              <a:ext cx="4438892" cy="5847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anchor="ctr">
              <a:spAutoFit/>
            </a:bodyPr>
            <a:lstStyle/>
            <a:p>
              <a:pPr algn="ctr">
                <a:buClr>
                  <a:srgbClr val="004D84"/>
                </a:buClr>
              </a:pPr>
              <a:r>
                <a:rPr lang="pl-PL" sz="1600" b="1" dirty="0">
                  <a:solidFill>
                    <a:prstClr val="white"/>
                  </a:solidFill>
                  <a:latin typeface="Arial" panose="020B0604020202020204" pitchFamily="34" charset="0"/>
                </a:rPr>
                <a:t>modernizacja </a:t>
              </a:r>
            </a:p>
            <a:p>
              <a:pPr algn="ctr">
                <a:buClr>
                  <a:srgbClr val="004D84"/>
                </a:buClr>
              </a:pPr>
              <a:r>
                <a:rPr lang="pl-PL" sz="1600" b="1" dirty="0">
                  <a:solidFill>
                    <a:prstClr val="white"/>
                  </a:solidFill>
                  <a:latin typeface="Arial" panose="020B0604020202020204" pitchFamily="34" charset="0"/>
                </a:rPr>
                <a:t>ok. 300 peronów </a:t>
              </a:r>
            </a:p>
          </p:txBody>
        </p:sp>
        <p:pic>
          <p:nvPicPr>
            <p:cNvPr id="23" name="Obraz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4859" y="4647168"/>
              <a:ext cx="549543" cy="549543"/>
            </a:xfrm>
            <a:prstGeom prst="rect">
              <a:avLst/>
            </a:prstGeom>
          </p:spPr>
        </p:pic>
      </p:grpSp>
      <p:grpSp>
        <p:nvGrpSpPr>
          <p:cNvPr id="5" name="Grupa 4"/>
          <p:cNvGrpSpPr/>
          <p:nvPr/>
        </p:nvGrpSpPr>
        <p:grpSpPr>
          <a:xfrm>
            <a:off x="5583947" y="5702747"/>
            <a:ext cx="5177711" cy="635946"/>
            <a:chOff x="5583947" y="5702747"/>
            <a:chExt cx="5177711" cy="635946"/>
          </a:xfrm>
        </p:grpSpPr>
        <p:sp>
          <p:nvSpPr>
            <p:cNvPr id="16" name="Prostokąt 15"/>
            <p:cNvSpPr/>
            <p:nvPr/>
          </p:nvSpPr>
          <p:spPr>
            <a:xfrm>
              <a:off x="6333985" y="5722374"/>
              <a:ext cx="4427673" cy="5847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anchor="ctr">
              <a:spAutoFit/>
            </a:bodyPr>
            <a:lstStyle/>
            <a:p>
              <a:pPr algn="ctr">
                <a:buClr>
                  <a:srgbClr val="004D84"/>
                </a:buClr>
              </a:pPr>
              <a:r>
                <a:rPr lang="pl-PL" sz="1600" b="1" dirty="0">
                  <a:solidFill>
                    <a:prstClr val="white"/>
                  </a:solidFill>
                  <a:latin typeface="Arial" panose="020B0604020202020204" pitchFamily="34" charset="0"/>
                </a:rPr>
                <a:t>modernizacja </a:t>
              </a:r>
            </a:p>
            <a:p>
              <a:pPr algn="ctr">
                <a:buClr>
                  <a:srgbClr val="004D84"/>
                </a:buClr>
              </a:pPr>
              <a:r>
                <a:rPr lang="pl-PL" sz="1600" b="1" dirty="0">
                  <a:solidFill>
                    <a:prstClr val="white"/>
                  </a:solidFill>
                  <a:latin typeface="Arial" panose="020B0604020202020204" pitchFamily="34" charset="0"/>
                </a:rPr>
                <a:t>ok. 800 przejazdów </a:t>
              </a:r>
            </a:p>
          </p:txBody>
        </p:sp>
        <p:pic>
          <p:nvPicPr>
            <p:cNvPr id="24" name="Obraz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3947" y="5702747"/>
              <a:ext cx="635946" cy="635946"/>
            </a:xfrm>
            <a:prstGeom prst="rect">
              <a:avLst/>
            </a:prstGeom>
          </p:spPr>
        </p:pic>
      </p:grpSp>
      <p:pic>
        <p:nvPicPr>
          <p:cNvPr id="7" name="Obraz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171" y="4170097"/>
            <a:ext cx="3326316" cy="222031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8016988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ole tekstowe 1"/>
          <p:cNvSpPr txBox="1">
            <a:spLocks noChangeArrowheads="1"/>
          </p:cNvSpPr>
          <p:nvPr/>
        </p:nvSpPr>
        <p:spPr bwMode="auto">
          <a:xfrm>
            <a:off x="3071813" y="350429"/>
            <a:ext cx="87848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pl-PL" sz="2400" b="1" dirty="0">
                <a:solidFill>
                  <a:prstClr val="white"/>
                </a:solidFill>
                <a:latin typeface="Arial" panose="020B0604020202020204" pitchFamily="34" charset="0"/>
              </a:rPr>
              <a:t>Główne kwestie w relacjach z Wykonawcami </a:t>
            </a:r>
          </a:p>
        </p:txBody>
      </p:sp>
      <p:pic>
        <p:nvPicPr>
          <p:cNvPr id="19" name="Obraz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2"/>
          <a:stretch/>
        </p:blipFill>
        <p:spPr bwMode="auto">
          <a:xfrm>
            <a:off x="8770562" y="1988840"/>
            <a:ext cx="3446119" cy="360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535020" y="1561442"/>
            <a:ext cx="77770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Przyspieszanie procesu </a:t>
            </a:r>
            <a:r>
              <a:rPr lang="pl-PL" sz="1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decyzyjnego – </a:t>
            </a: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gdy konieczna jest pilna reakcja </a:t>
            </a:r>
            <a:r>
              <a:rPr lang="pl-PL" sz="1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 </a:t>
            </a: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uzgodnienie zmian na projekcie.</a:t>
            </a:r>
            <a:endParaRPr lang="pl-PL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Bieżąca inwentaryzacja zagadnień na </a:t>
            </a:r>
            <a:r>
              <a:rPr lang="pl-PL" sz="1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budowach, </a:t>
            </a: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 zakresie których powinny być podjęte pilne działania zarówno po stronie </a:t>
            </a:r>
            <a:r>
              <a:rPr lang="pl-PL" sz="1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Zamawiającego </a:t>
            </a: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jak i </a:t>
            </a:r>
            <a:r>
              <a:rPr lang="pl-PL" sz="1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Wykonawcy</a:t>
            </a: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pl-PL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r>
              <a:rPr lang="pl-PL" sz="1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Rozwiązywanie strategicznych </a:t>
            </a: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zagadnień na </a:t>
            </a:r>
            <a:r>
              <a:rPr lang="pl-PL" sz="1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poziomie </a:t>
            </a: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rozmów Zarząd PLK – Zarządy firm wykonawczych.</a:t>
            </a:r>
            <a:endParaRPr lang="pl-PL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Zlecanie realizacji programów naprawczych.</a:t>
            </a:r>
            <a:endParaRPr lang="pl-PL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Aktualizacje fazowania robót w przypadku pojawienia się okoliczności, które uniemożliwiają bądź ograniczają </a:t>
            </a:r>
            <a:r>
              <a:rPr lang="pl-PL" sz="1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prace </a:t>
            </a: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wykonawców w danej fazie. </a:t>
            </a:r>
            <a:endParaRPr lang="pl-PL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r>
              <a:rPr lang="pl-PL" sz="1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Kontynuowanie wypracowywania </a:t>
            </a: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rozwiązań prawnych i technicznych do zastosowania między innymi w dokumentach bazowych PLK we współpracy z rynkiem wykonawców i projektantów – Forum </a:t>
            </a:r>
            <a:r>
              <a:rPr lang="pl-PL" sz="1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Inwestycyjne, </a:t>
            </a: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Rada Ekspertów.</a:t>
            </a:r>
            <a:endParaRPr lang="pl-PL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Modyfikacja podejścia PLK w zakresie składania zabezpieczeń należytego wykonania umów.</a:t>
            </a:r>
            <a:endParaRPr lang="pl-PL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Wsparcie PLK dla wykonawców w relacjach z urzędami w celu przyspieszenia procesu pozyskiwania decyzji administracyjnych.</a:t>
            </a:r>
            <a:endParaRPr lang="pl-PL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r>
              <a:rPr lang="pl-PL" sz="1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Z </a:t>
            </a: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uwagi na fakt, iż w kontekście prowadzenia ruchu pociągów istotne jest terminowe wchodzenie i schodzenie z zamknięć torowych wprowadzono wzmocniony nadzór nad weryfikacją potencjału ludzkiego i sprzętowego pod kątem gotowości wykonawcy do efektywnego wejście na dane zamknięcie torowe. </a:t>
            </a:r>
            <a:endParaRPr lang="pl-PL" sz="1400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44226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ole tekstowe 1"/>
          <p:cNvSpPr txBox="1">
            <a:spLocks noChangeArrowheads="1"/>
          </p:cNvSpPr>
          <p:nvPr/>
        </p:nvSpPr>
        <p:spPr bwMode="auto">
          <a:xfrm>
            <a:off x="3071813" y="350429"/>
            <a:ext cx="87848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pl-PL" sz="2400" b="1" dirty="0">
                <a:solidFill>
                  <a:prstClr val="white"/>
                </a:solidFill>
                <a:latin typeface="Arial" panose="020B0604020202020204" pitchFamily="34" charset="0"/>
              </a:rPr>
              <a:t>Główne kwestie w relacjach z Wykonawcami 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621423"/>
              </p:ext>
            </p:extLst>
          </p:nvPr>
        </p:nvGraphicFramePr>
        <p:xfrm>
          <a:off x="506977" y="1590715"/>
          <a:ext cx="8127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Wadium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było: 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jest: 1-2%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wartość</a:t>
                      </a:r>
                      <a:r>
                        <a:rPr lang="pl-PL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Umowy = 100 mln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wadium = 3 mln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wadium = 2 mln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wartość Umowy = 1 mld 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wadium = 30 mln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wadium = 20 mln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674175"/>
              </p:ext>
            </p:extLst>
          </p:nvPr>
        </p:nvGraphicFramePr>
        <p:xfrm>
          <a:off x="506976" y="3061168"/>
          <a:ext cx="8127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Gwarancja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było: 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Jest 5-10%</a:t>
                      </a:r>
                      <a:endParaRPr lang="pl-PL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wartość</a:t>
                      </a:r>
                      <a:r>
                        <a:rPr lang="pl-PL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Umowy = 100 mln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gwarancja = 10 mln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gwarancja = 3+4 mln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wartość Umowy = 1 mld 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gwarancja = 100 mln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gwarancja = 30+70 mln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176185"/>
              </p:ext>
            </p:extLst>
          </p:nvPr>
        </p:nvGraphicFramePr>
        <p:xfrm>
          <a:off x="506975" y="4534912"/>
          <a:ext cx="8127999" cy="140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45218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lang="pl-PL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momencie podpisania Umowy</a:t>
                      </a:r>
                      <a:endParaRPr lang="pl-PL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dirty="0" smtClean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Wadium + Gwarancja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było: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jest:</a:t>
                      </a: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wartość</a:t>
                      </a:r>
                      <a:r>
                        <a:rPr lang="pl-PL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Umowy = 100 mln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mln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mln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wartość Umowy = 1 mld 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 mln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mln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5230" y="2954725"/>
            <a:ext cx="2866375" cy="298734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rostokąt 12"/>
          <p:cNvSpPr/>
          <p:nvPr/>
        </p:nvSpPr>
        <p:spPr>
          <a:xfrm>
            <a:off x="8064357" y="6054183"/>
            <a:ext cx="371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9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</a:rPr>
              <a:t>Lk. 97, 98, 99 Skawina - Sucha Beskidzka </a:t>
            </a:r>
            <a:r>
              <a:rPr lang="pl-PL" sz="900" dirty="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</a:rPr>
              <a:t>-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9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</a:rPr>
              <a:t>-</a:t>
            </a:r>
            <a:r>
              <a:rPr lang="pl-PL" sz="900" dirty="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</a:rPr>
              <a:t> </a:t>
            </a:r>
            <a:r>
              <a:rPr lang="pl-PL" sz="9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</a:rPr>
              <a:t>Chabówka - Zakopane</a:t>
            </a:r>
          </a:p>
        </p:txBody>
      </p:sp>
    </p:spTree>
    <p:extLst>
      <p:ext uri="{BB962C8B-B14F-4D97-AF65-F5344CB8AC3E}">
        <p14:creationId xmlns:p14="http://schemas.microsoft.com/office/powerpoint/2010/main" val="102356863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ole tekstowe 1"/>
          <p:cNvSpPr txBox="1">
            <a:spLocks noChangeArrowheads="1"/>
          </p:cNvSpPr>
          <p:nvPr/>
        </p:nvSpPr>
        <p:spPr bwMode="auto">
          <a:xfrm>
            <a:off x="3071813" y="350429"/>
            <a:ext cx="87848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pl-PL" sz="24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Waloryzacja</a:t>
            </a:r>
            <a:endParaRPr lang="pl-PL" sz="24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515974" y="2960303"/>
            <a:ext cx="10778371" cy="29857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altLang="pl-PL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wprowadzana od 01.02.2019 r. </a:t>
            </a:r>
          </a:p>
          <a:p>
            <a:pPr algn="just"/>
            <a:r>
              <a:rPr lang="pl-PL" altLang="pl-PL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 </a:t>
            </a:r>
            <a:r>
              <a:rPr lang="pl-PL" altLang="pl-PL" sz="1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konsultacji:</a:t>
            </a:r>
          </a:p>
          <a:p>
            <a:pPr algn="just">
              <a:buFontTx/>
              <a:buChar char="-"/>
            </a:pPr>
            <a:r>
              <a:rPr lang="pl-PL" altLang="pl-PL" sz="1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z </a:t>
            </a:r>
            <a:r>
              <a:rPr lang="pl-PL" altLang="pl-PL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Radą Ekspertów </a:t>
            </a:r>
            <a:r>
              <a:rPr lang="pl-PL" altLang="pl-PL" sz="1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oraz</a:t>
            </a:r>
          </a:p>
          <a:p>
            <a:pPr algn="just">
              <a:buFontTx/>
              <a:buChar char="-"/>
            </a:pPr>
            <a:r>
              <a:rPr lang="pl-PL" altLang="pl-PL" sz="1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rynkiem wykonawców </a:t>
            </a:r>
            <a:r>
              <a:rPr lang="pl-PL" altLang="pl-PL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 producentów, </a:t>
            </a:r>
            <a:endParaRPr lang="pl-PL" altLang="pl-PL" sz="1800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buFontTx/>
              <a:buChar char="-"/>
            </a:pPr>
            <a:r>
              <a:rPr lang="pl-PL" altLang="pl-PL" sz="1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 </a:t>
            </a:r>
            <a:r>
              <a:rPr lang="pl-PL" altLang="pl-PL" sz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także po uzgodnieniu z Ministerstwem </a:t>
            </a:r>
            <a:r>
              <a:rPr lang="pl-PL" altLang="pl-PL" sz="1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Infrastruktury.</a:t>
            </a:r>
            <a:endParaRPr lang="pl-PL" altLang="pl-PL" sz="18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662" y="2222429"/>
            <a:ext cx="4683683" cy="311074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791920"/>
            <a:ext cx="6133363" cy="71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5019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rupa 183"/>
          <p:cNvGrpSpPr/>
          <p:nvPr/>
        </p:nvGrpSpPr>
        <p:grpSpPr>
          <a:xfrm>
            <a:off x="5482167" y="1976102"/>
            <a:ext cx="1227666" cy="2905797"/>
            <a:chOff x="262862" y="1671129"/>
            <a:chExt cx="1227666" cy="2905797"/>
          </a:xfrm>
        </p:grpSpPr>
        <p:grpSp>
          <p:nvGrpSpPr>
            <p:cNvPr id="37" name="Grupa 36"/>
            <p:cNvGrpSpPr/>
            <p:nvPr/>
          </p:nvGrpSpPr>
          <p:grpSpPr>
            <a:xfrm>
              <a:off x="262862" y="1671129"/>
              <a:ext cx="1227666" cy="2455333"/>
              <a:chOff x="1202267" y="2726267"/>
              <a:chExt cx="1227666" cy="2455333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4" name="Prostokąt z rogami zaokrąglonymi z jednej strony 3"/>
              <p:cNvSpPr/>
              <p:nvPr/>
            </p:nvSpPr>
            <p:spPr>
              <a:xfrm>
                <a:off x="1202267" y="3750733"/>
                <a:ext cx="1227666" cy="1430867"/>
              </a:xfrm>
              <a:prstGeom prst="round2SameRect">
                <a:avLst>
                  <a:gd name="adj1" fmla="val 38046"/>
                  <a:gd name="adj2" fmla="val 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" name="Elipsa 8"/>
              <p:cNvSpPr/>
              <p:nvPr/>
            </p:nvSpPr>
            <p:spPr>
              <a:xfrm>
                <a:off x="1303867" y="2726267"/>
                <a:ext cx="1024466" cy="102446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1" name="Elipsa 10"/>
              <p:cNvSpPr/>
              <p:nvPr/>
            </p:nvSpPr>
            <p:spPr>
              <a:xfrm>
                <a:off x="1337733" y="3987800"/>
                <a:ext cx="956733" cy="956733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grpSp>
            <p:nvGrpSpPr>
              <p:cNvPr id="36" name="Grupa 35"/>
              <p:cNvGrpSpPr/>
              <p:nvPr/>
            </p:nvGrpSpPr>
            <p:grpSpPr>
              <a:xfrm rot="19302708">
                <a:off x="1434068" y="4411579"/>
                <a:ext cx="764058" cy="109173"/>
                <a:chOff x="4021667" y="2985016"/>
                <a:chExt cx="3107266" cy="443984"/>
              </a:xfrm>
              <a:grpFill/>
            </p:grpSpPr>
            <p:sp>
              <p:nvSpPr>
                <p:cNvPr id="12" name="Prostokąt 11"/>
                <p:cNvSpPr/>
                <p:nvPr/>
              </p:nvSpPr>
              <p:spPr>
                <a:xfrm>
                  <a:off x="4021667" y="2988733"/>
                  <a:ext cx="3107266" cy="440267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cxnSp>
              <p:nvCxnSpPr>
                <p:cNvPr id="14" name="Łącznik prosty 13"/>
                <p:cNvCxnSpPr/>
                <p:nvPr/>
              </p:nvCxnSpPr>
              <p:spPr>
                <a:xfrm>
                  <a:off x="4207933" y="2988733"/>
                  <a:ext cx="0" cy="11006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Łącznik prosty 14"/>
                <p:cNvCxnSpPr/>
                <p:nvPr/>
              </p:nvCxnSpPr>
              <p:spPr>
                <a:xfrm>
                  <a:off x="4360333" y="2988732"/>
                  <a:ext cx="0" cy="11006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Łącznik prosty 15"/>
                <p:cNvCxnSpPr/>
                <p:nvPr/>
              </p:nvCxnSpPr>
              <p:spPr>
                <a:xfrm>
                  <a:off x="4509789" y="2988732"/>
                  <a:ext cx="0" cy="11006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Łącznik prosty 16"/>
                <p:cNvCxnSpPr/>
                <p:nvPr/>
              </p:nvCxnSpPr>
              <p:spPr>
                <a:xfrm>
                  <a:off x="4650263" y="2988732"/>
                  <a:ext cx="0" cy="11006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Łącznik prosty 17"/>
                <p:cNvCxnSpPr/>
                <p:nvPr/>
              </p:nvCxnSpPr>
              <p:spPr>
                <a:xfrm flipH="1">
                  <a:off x="4794712" y="2992448"/>
                  <a:ext cx="1" cy="168195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Łącznik prosty 20"/>
                <p:cNvCxnSpPr/>
                <p:nvPr/>
              </p:nvCxnSpPr>
              <p:spPr>
                <a:xfrm>
                  <a:off x="4942062" y="2988733"/>
                  <a:ext cx="0" cy="11006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Łącznik prosty 21"/>
                <p:cNvCxnSpPr/>
                <p:nvPr/>
              </p:nvCxnSpPr>
              <p:spPr>
                <a:xfrm>
                  <a:off x="5094462" y="2988732"/>
                  <a:ext cx="0" cy="11006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Łącznik prosty 22"/>
                <p:cNvCxnSpPr/>
                <p:nvPr/>
              </p:nvCxnSpPr>
              <p:spPr>
                <a:xfrm>
                  <a:off x="5243918" y="2988732"/>
                  <a:ext cx="0" cy="11006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Łącznik prosty 23"/>
                <p:cNvCxnSpPr/>
                <p:nvPr/>
              </p:nvCxnSpPr>
              <p:spPr>
                <a:xfrm>
                  <a:off x="5384392" y="2988732"/>
                  <a:ext cx="0" cy="11006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Łącznik prosty 24"/>
                <p:cNvCxnSpPr/>
                <p:nvPr/>
              </p:nvCxnSpPr>
              <p:spPr>
                <a:xfrm flipH="1">
                  <a:off x="5528841" y="2992448"/>
                  <a:ext cx="1" cy="168195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Łącznik prosty 25"/>
                <p:cNvCxnSpPr/>
                <p:nvPr/>
              </p:nvCxnSpPr>
              <p:spPr>
                <a:xfrm>
                  <a:off x="5676191" y="2988733"/>
                  <a:ext cx="0" cy="11006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Łącznik prosty 26"/>
                <p:cNvCxnSpPr/>
                <p:nvPr/>
              </p:nvCxnSpPr>
              <p:spPr>
                <a:xfrm>
                  <a:off x="5828591" y="2988732"/>
                  <a:ext cx="0" cy="11006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Łącznik prosty 27"/>
                <p:cNvCxnSpPr/>
                <p:nvPr/>
              </p:nvCxnSpPr>
              <p:spPr>
                <a:xfrm>
                  <a:off x="5978047" y="2988732"/>
                  <a:ext cx="0" cy="11006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Łącznik prosty 28"/>
                <p:cNvCxnSpPr/>
                <p:nvPr/>
              </p:nvCxnSpPr>
              <p:spPr>
                <a:xfrm>
                  <a:off x="6118521" y="2988732"/>
                  <a:ext cx="0" cy="11006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Łącznik prosty 29"/>
                <p:cNvCxnSpPr/>
                <p:nvPr/>
              </p:nvCxnSpPr>
              <p:spPr>
                <a:xfrm flipH="1">
                  <a:off x="6262970" y="2992448"/>
                  <a:ext cx="1" cy="168195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Łącznik prosty 30"/>
                <p:cNvCxnSpPr/>
                <p:nvPr/>
              </p:nvCxnSpPr>
              <p:spPr>
                <a:xfrm>
                  <a:off x="6410320" y="2985017"/>
                  <a:ext cx="0" cy="11006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Łącznik prosty 31"/>
                <p:cNvCxnSpPr/>
                <p:nvPr/>
              </p:nvCxnSpPr>
              <p:spPr>
                <a:xfrm>
                  <a:off x="6562720" y="2985016"/>
                  <a:ext cx="0" cy="11006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Łącznik prosty 32"/>
                <p:cNvCxnSpPr/>
                <p:nvPr/>
              </p:nvCxnSpPr>
              <p:spPr>
                <a:xfrm>
                  <a:off x="6712176" y="2985016"/>
                  <a:ext cx="0" cy="11006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Łącznik prosty 33"/>
                <p:cNvCxnSpPr/>
                <p:nvPr/>
              </p:nvCxnSpPr>
              <p:spPr>
                <a:xfrm>
                  <a:off x="6852650" y="2985016"/>
                  <a:ext cx="0" cy="11006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Łącznik prosty 34"/>
                <p:cNvCxnSpPr/>
                <p:nvPr/>
              </p:nvCxnSpPr>
              <p:spPr>
                <a:xfrm flipH="1">
                  <a:off x="6997099" y="2988732"/>
                  <a:ext cx="1" cy="168195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9" name="pole tekstowe 178"/>
            <p:cNvSpPr txBox="1"/>
            <p:nvPr/>
          </p:nvSpPr>
          <p:spPr>
            <a:xfrm>
              <a:off x="428272" y="4207594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Projekt</a:t>
              </a:r>
              <a:endParaRPr lang="pl-P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5" name="Grupa 184"/>
          <p:cNvGrpSpPr/>
          <p:nvPr/>
        </p:nvGrpSpPr>
        <p:grpSpPr>
          <a:xfrm>
            <a:off x="5476765" y="1998617"/>
            <a:ext cx="1227666" cy="2903241"/>
            <a:chOff x="2825093" y="3765455"/>
            <a:chExt cx="1227666" cy="2903241"/>
          </a:xfrm>
        </p:grpSpPr>
        <p:grpSp>
          <p:nvGrpSpPr>
            <p:cNvPr id="170" name="Grupa 169"/>
            <p:cNvGrpSpPr/>
            <p:nvPr/>
          </p:nvGrpSpPr>
          <p:grpSpPr>
            <a:xfrm>
              <a:off x="2825093" y="3765455"/>
              <a:ext cx="1227666" cy="2455333"/>
              <a:chOff x="2496404" y="2726267"/>
              <a:chExt cx="1227666" cy="2455333"/>
            </a:xfrm>
          </p:grpSpPr>
          <p:sp>
            <p:nvSpPr>
              <p:cNvPr id="39" name="Prostokąt z rogami zaokrąglonymi z jednej strony 38"/>
              <p:cNvSpPr/>
              <p:nvPr/>
            </p:nvSpPr>
            <p:spPr>
              <a:xfrm>
                <a:off x="2496404" y="3750733"/>
                <a:ext cx="1227666" cy="1430867"/>
              </a:xfrm>
              <a:prstGeom prst="round2SameRect">
                <a:avLst>
                  <a:gd name="adj1" fmla="val 38046"/>
                  <a:gd name="adj2" fmla="val 0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ln>
                    <a:solidFill>
                      <a:srgbClr val="FFC000"/>
                    </a:solidFill>
                  </a:ln>
                </a:endParaRPr>
              </a:p>
            </p:txBody>
          </p:sp>
          <p:sp>
            <p:nvSpPr>
              <p:cNvPr id="40" name="Elipsa 39"/>
              <p:cNvSpPr/>
              <p:nvPr/>
            </p:nvSpPr>
            <p:spPr>
              <a:xfrm>
                <a:off x="2598004" y="2726267"/>
                <a:ext cx="1024466" cy="102446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ln>
                    <a:solidFill>
                      <a:srgbClr val="FFC000"/>
                    </a:solidFill>
                  </a:ln>
                </a:endParaRPr>
              </a:p>
            </p:txBody>
          </p:sp>
          <p:sp>
            <p:nvSpPr>
              <p:cNvPr id="41" name="Elipsa 40"/>
              <p:cNvSpPr/>
              <p:nvPr/>
            </p:nvSpPr>
            <p:spPr>
              <a:xfrm>
                <a:off x="2631870" y="3987800"/>
                <a:ext cx="956733" cy="956733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grpSp>
            <p:nvGrpSpPr>
              <p:cNvPr id="145" name="Grupa 144"/>
              <p:cNvGrpSpPr/>
              <p:nvPr/>
            </p:nvGrpSpPr>
            <p:grpSpPr>
              <a:xfrm>
                <a:off x="2815216" y="4126462"/>
                <a:ext cx="590040" cy="732980"/>
                <a:chOff x="2607190" y="4093591"/>
                <a:chExt cx="878353" cy="1091138"/>
              </a:xfrm>
            </p:grpSpPr>
            <p:sp>
              <p:nvSpPr>
                <p:cNvPr id="142" name="Elipsa 141"/>
                <p:cNvSpPr/>
                <p:nvPr/>
              </p:nvSpPr>
              <p:spPr>
                <a:xfrm>
                  <a:off x="2823332" y="4093591"/>
                  <a:ext cx="662211" cy="662211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43" name="Elipsa 142"/>
                <p:cNvSpPr/>
                <p:nvPr/>
              </p:nvSpPr>
              <p:spPr>
                <a:xfrm>
                  <a:off x="2940007" y="4210562"/>
                  <a:ext cx="434569" cy="434569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44" name="Pasek ukośny 143"/>
                <p:cNvSpPr/>
                <p:nvPr/>
              </p:nvSpPr>
              <p:spPr>
                <a:xfrm rot="1414090">
                  <a:off x="2607190" y="4554517"/>
                  <a:ext cx="364551" cy="630212"/>
                </a:xfrm>
                <a:prstGeom prst="diagStripe">
                  <a:avLst>
                    <a:gd name="adj" fmla="val 49699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67" name="Elipsa 166"/>
              <p:cNvSpPr/>
              <p:nvPr/>
            </p:nvSpPr>
            <p:spPr>
              <a:xfrm>
                <a:off x="3110236" y="4428117"/>
                <a:ext cx="149058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9" name="Dowolny kształt 168"/>
              <p:cNvSpPr/>
              <p:nvPr/>
            </p:nvSpPr>
            <p:spPr>
              <a:xfrm>
                <a:off x="3274409" y="4266948"/>
                <a:ext cx="33338" cy="150019"/>
              </a:xfrm>
              <a:custGeom>
                <a:avLst/>
                <a:gdLst>
                  <a:gd name="connsiteX0" fmla="*/ 4763 w 33338"/>
                  <a:gd name="connsiteY0" fmla="*/ 0 h 150019"/>
                  <a:gd name="connsiteX1" fmla="*/ 26194 w 33338"/>
                  <a:gd name="connsiteY1" fmla="*/ 45244 h 150019"/>
                  <a:gd name="connsiteX2" fmla="*/ 33338 w 33338"/>
                  <a:gd name="connsiteY2" fmla="*/ 88106 h 150019"/>
                  <a:gd name="connsiteX3" fmla="*/ 28575 w 33338"/>
                  <a:gd name="connsiteY3" fmla="*/ 114300 h 150019"/>
                  <a:gd name="connsiteX4" fmla="*/ 23813 w 33338"/>
                  <a:gd name="connsiteY4" fmla="*/ 133350 h 150019"/>
                  <a:gd name="connsiteX5" fmla="*/ 7144 w 33338"/>
                  <a:gd name="connsiteY5" fmla="*/ 150019 h 150019"/>
                  <a:gd name="connsiteX6" fmla="*/ 0 w 33338"/>
                  <a:gd name="connsiteY6" fmla="*/ 128587 h 150019"/>
                  <a:gd name="connsiteX7" fmla="*/ 16669 w 33338"/>
                  <a:gd name="connsiteY7" fmla="*/ 100012 h 150019"/>
                  <a:gd name="connsiteX8" fmla="*/ 19050 w 33338"/>
                  <a:gd name="connsiteY8" fmla="*/ 83344 h 150019"/>
                  <a:gd name="connsiteX9" fmla="*/ 19050 w 33338"/>
                  <a:gd name="connsiteY9" fmla="*/ 83344 h 150019"/>
                  <a:gd name="connsiteX10" fmla="*/ 14288 w 33338"/>
                  <a:gd name="connsiteY10" fmla="*/ 54769 h 150019"/>
                  <a:gd name="connsiteX11" fmla="*/ 4763 w 33338"/>
                  <a:gd name="connsiteY11" fmla="*/ 0 h 15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338" h="150019">
                    <a:moveTo>
                      <a:pt x="4763" y="0"/>
                    </a:moveTo>
                    <a:lnTo>
                      <a:pt x="26194" y="45244"/>
                    </a:lnTo>
                    <a:lnTo>
                      <a:pt x="33338" y="88106"/>
                    </a:lnTo>
                    <a:lnTo>
                      <a:pt x="28575" y="114300"/>
                    </a:lnTo>
                    <a:lnTo>
                      <a:pt x="23813" y="133350"/>
                    </a:lnTo>
                    <a:lnTo>
                      <a:pt x="7144" y="150019"/>
                    </a:lnTo>
                    <a:lnTo>
                      <a:pt x="0" y="128587"/>
                    </a:lnTo>
                    <a:lnTo>
                      <a:pt x="16669" y="100012"/>
                    </a:lnTo>
                    <a:lnTo>
                      <a:pt x="19050" y="83344"/>
                    </a:lnTo>
                    <a:lnTo>
                      <a:pt x="19050" y="83344"/>
                    </a:lnTo>
                    <a:lnTo>
                      <a:pt x="14288" y="54769"/>
                    </a:lnTo>
                    <a:lnTo>
                      <a:pt x="4763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180" name="pole tekstowe 179"/>
            <p:cNvSpPr txBox="1"/>
            <p:nvPr/>
          </p:nvSpPr>
          <p:spPr>
            <a:xfrm>
              <a:off x="2974695" y="6299364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Nadzór</a:t>
              </a:r>
              <a:endParaRPr lang="pl-P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Strzałka w lewo 2"/>
          <p:cNvSpPr/>
          <p:nvPr/>
        </p:nvSpPr>
        <p:spPr>
          <a:xfrm>
            <a:off x="107005" y="2195397"/>
            <a:ext cx="680936" cy="680937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0" name="Strzałka w lewo 119"/>
          <p:cNvSpPr/>
          <p:nvPr/>
        </p:nvSpPr>
        <p:spPr>
          <a:xfrm flipH="1">
            <a:off x="11389497" y="1971662"/>
            <a:ext cx="680936" cy="680936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1" name="Strzałka w lewo 120"/>
          <p:cNvSpPr/>
          <p:nvPr/>
        </p:nvSpPr>
        <p:spPr>
          <a:xfrm flipH="1">
            <a:off x="9985258" y="4324427"/>
            <a:ext cx="680936" cy="680936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2" name="Strzałka w lewo 121"/>
          <p:cNvSpPr/>
          <p:nvPr/>
        </p:nvSpPr>
        <p:spPr>
          <a:xfrm>
            <a:off x="1913831" y="4307083"/>
            <a:ext cx="680936" cy="680937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87" name="Grupa 186"/>
          <p:cNvGrpSpPr/>
          <p:nvPr/>
        </p:nvGrpSpPr>
        <p:grpSpPr>
          <a:xfrm>
            <a:off x="5347430" y="1959253"/>
            <a:ext cx="1545161" cy="2955815"/>
            <a:chOff x="6281765" y="1503133"/>
            <a:chExt cx="1531188" cy="2956667"/>
          </a:xfrm>
        </p:grpSpPr>
        <p:grpSp>
          <p:nvGrpSpPr>
            <p:cNvPr id="178" name="Grupa 177"/>
            <p:cNvGrpSpPr/>
            <p:nvPr/>
          </p:nvGrpSpPr>
          <p:grpSpPr>
            <a:xfrm>
              <a:off x="6373501" y="1503133"/>
              <a:ext cx="1263962" cy="2527925"/>
              <a:chOff x="9400228" y="2697544"/>
              <a:chExt cx="1227666" cy="2455333"/>
            </a:xfrm>
          </p:grpSpPr>
          <p:grpSp>
            <p:nvGrpSpPr>
              <p:cNvPr id="173" name="Grupa 172"/>
              <p:cNvGrpSpPr/>
              <p:nvPr/>
            </p:nvGrpSpPr>
            <p:grpSpPr>
              <a:xfrm>
                <a:off x="9400228" y="2697544"/>
                <a:ext cx="1227666" cy="2455333"/>
                <a:chOff x="9400228" y="2697544"/>
                <a:chExt cx="1227666" cy="2455333"/>
              </a:xfrm>
            </p:grpSpPr>
            <p:sp>
              <p:nvSpPr>
                <p:cNvPr id="117" name="Prostokąt z rogami zaokrąglonymi z jednej strony 116"/>
                <p:cNvSpPr/>
                <p:nvPr/>
              </p:nvSpPr>
              <p:spPr>
                <a:xfrm>
                  <a:off x="9400228" y="3722010"/>
                  <a:ext cx="1227666" cy="1430867"/>
                </a:xfrm>
                <a:prstGeom prst="round2SameRect">
                  <a:avLst>
                    <a:gd name="adj1" fmla="val 38046"/>
                    <a:gd name="adj2" fmla="val 0"/>
                  </a:avLst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18" name="Elipsa 117"/>
                <p:cNvSpPr/>
                <p:nvPr/>
              </p:nvSpPr>
              <p:spPr>
                <a:xfrm>
                  <a:off x="9501828" y="2697544"/>
                  <a:ext cx="1024466" cy="1024466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19" name="Elipsa 118"/>
                <p:cNvSpPr/>
                <p:nvPr/>
              </p:nvSpPr>
              <p:spPr>
                <a:xfrm>
                  <a:off x="9535694" y="3959077"/>
                  <a:ext cx="956733" cy="956733"/>
                </a:xfrm>
                <a:prstGeom prst="ellipse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</p:grpSp>
          <p:grpSp>
            <p:nvGrpSpPr>
              <p:cNvPr id="177" name="Grupa 176"/>
              <p:cNvGrpSpPr/>
              <p:nvPr/>
            </p:nvGrpSpPr>
            <p:grpSpPr>
              <a:xfrm>
                <a:off x="9615759" y="4329016"/>
                <a:ext cx="796602" cy="289640"/>
                <a:chOff x="9661513" y="4247694"/>
                <a:chExt cx="796602" cy="289640"/>
              </a:xfrm>
            </p:grpSpPr>
            <p:sp>
              <p:nvSpPr>
                <p:cNvPr id="174" name="Prostokąt 173"/>
                <p:cNvSpPr/>
                <p:nvPr/>
              </p:nvSpPr>
              <p:spPr>
                <a:xfrm>
                  <a:off x="9661513" y="4247694"/>
                  <a:ext cx="796602" cy="21603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sz="1100" dirty="0" smtClean="0">
                      <a:latin typeface="Arial Black" panose="020B0A04020102020204" pitchFamily="34" charset="0"/>
                    </a:rPr>
                    <a:t>ZAMÓW</a:t>
                  </a:r>
                  <a:endParaRPr lang="pl-PL" sz="1100" dirty="0"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175" name="Strzałka w dół 174"/>
                <p:cNvSpPr/>
                <p:nvPr/>
              </p:nvSpPr>
              <p:spPr>
                <a:xfrm rot="12358218">
                  <a:off x="9714187" y="4431400"/>
                  <a:ext cx="116489" cy="105934"/>
                </a:xfrm>
                <a:prstGeom prst="downArrow">
                  <a:avLst/>
                </a:prstGeom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</p:grpSp>
        </p:grpSp>
        <p:sp>
          <p:nvSpPr>
            <p:cNvPr id="182" name="pole tekstowe 181"/>
            <p:cNvSpPr txBox="1"/>
            <p:nvPr/>
          </p:nvSpPr>
          <p:spPr>
            <a:xfrm>
              <a:off x="6281765" y="4090468"/>
              <a:ext cx="1531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Zamawiający</a:t>
              </a:r>
              <a:endParaRPr lang="pl-P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pole tekstowe 6"/>
          <p:cNvSpPr txBox="1"/>
          <p:nvPr/>
        </p:nvSpPr>
        <p:spPr>
          <a:xfrm>
            <a:off x="6510604" y="1234612"/>
            <a:ext cx="9364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sz="9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a 12"/>
          <p:cNvGrpSpPr/>
          <p:nvPr/>
        </p:nvGrpSpPr>
        <p:grpSpPr>
          <a:xfrm>
            <a:off x="5465697" y="1998617"/>
            <a:ext cx="1236236" cy="2866640"/>
            <a:chOff x="7817998" y="6259040"/>
            <a:chExt cx="1236236" cy="2866640"/>
          </a:xfrm>
        </p:grpSpPr>
        <p:sp>
          <p:nvSpPr>
            <p:cNvPr id="65" name="Prostokąt z rogami zaokrąglonymi z jednej strony 64"/>
            <p:cNvSpPr/>
            <p:nvPr/>
          </p:nvSpPr>
          <p:spPr>
            <a:xfrm>
              <a:off x="7817998" y="7283506"/>
              <a:ext cx="1227666" cy="1430867"/>
            </a:xfrm>
            <a:prstGeom prst="round2SameRect">
              <a:avLst>
                <a:gd name="adj1" fmla="val 38046"/>
                <a:gd name="adj2" fmla="val 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6" name="Elipsa 65"/>
            <p:cNvSpPr/>
            <p:nvPr/>
          </p:nvSpPr>
          <p:spPr>
            <a:xfrm>
              <a:off x="7919598" y="6259040"/>
              <a:ext cx="1024466" cy="10244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1" name="pole tekstowe 180"/>
            <p:cNvSpPr txBox="1"/>
            <p:nvPr/>
          </p:nvSpPr>
          <p:spPr>
            <a:xfrm>
              <a:off x="7817998" y="8756348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Producent</a:t>
              </a:r>
              <a:endParaRPr lang="pl-P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upa 9"/>
            <p:cNvGrpSpPr/>
            <p:nvPr/>
          </p:nvGrpSpPr>
          <p:grpSpPr>
            <a:xfrm>
              <a:off x="7953464" y="7488366"/>
              <a:ext cx="956733" cy="956733"/>
              <a:chOff x="2148737" y="7618336"/>
              <a:chExt cx="956733" cy="956733"/>
            </a:xfrm>
          </p:grpSpPr>
          <p:sp>
            <p:nvSpPr>
              <p:cNvPr id="93" name="Elipsa 92"/>
              <p:cNvSpPr/>
              <p:nvPr/>
            </p:nvSpPr>
            <p:spPr>
              <a:xfrm>
                <a:off x="2148737" y="7618336"/>
                <a:ext cx="956733" cy="956733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grpSp>
            <p:nvGrpSpPr>
              <p:cNvPr id="166" name="Grupa 165"/>
              <p:cNvGrpSpPr/>
              <p:nvPr/>
            </p:nvGrpSpPr>
            <p:grpSpPr>
              <a:xfrm rot="19888663">
                <a:off x="2221890" y="7993626"/>
                <a:ext cx="810426" cy="224749"/>
                <a:chOff x="6699902" y="5588949"/>
                <a:chExt cx="1042588" cy="289133"/>
              </a:xfrm>
            </p:grpSpPr>
            <p:sp>
              <p:nvSpPr>
                <p:cNvPr id="158" name="Prostokąt 157"/>
                <p:cNvSpPr/>
                <p:nvPr/>
              </p:nvSpPr>
              <p:spPr>
                <a:xfrm rot="16200000" flipV="1">
                  <a:off x="6672842" y="5712344"/>
                  <a:ext cx="280517" cy="45719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59" name="Prostokąt 158"/>
                <p:cNvSpPr/>
                <p:nvPr/>
              </p:nvSpPr>
              <p:spPr>
                <a:xfrm rot="16200000" flipV="1">
                  <a:off x="6808899" y="5711589"/>
                  <a:ext cx="280517" cy="45719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60" name="Prostokąt 159"/>
                <p:cNvSpPr/>
                <p:nvPr/>
              </p:nvSpPr>
              <p:spPr>
                <a:xfrm rot="16200000" flipV="1">
                  <a:off x="6944956" y="5711588"/>
                  <a:ext cx="280517" cy="45719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61" name="Prostokąt 160"/>
                <p:cNvSpPr/>
                <p:nvPr/>
              </p:nvSpPr>
              <p:spPr>
                <a:xfrm rot="16200000" flipV="1">
                  <a:off x="7080937" y="5712343"/>
                  <a:ext cx="280517" cy="45719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62" name="Prostokąt 161"/>
                <p:cNvSpPr/>
                <p:nvPr/>
              </p:nvSpPr>
              <p:spPr>
                <a:xfrm rot="16200000" flipV="1">
                  <a:off x="7216918" y="5706349"/>
                  <a:ext cx="280517" cy="45719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63" name="Prostokąt 162"/>
                <p:cNvSpPr/>
                <p:nvPr/>
              </p:nvSpPr>
              <p:spPr>
                <a:xfrm rot="16200000" flipV="1">
                  <a:off x="7346827" y="5706348"/>
                  <a:ext cx="280517" cy="45719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64" name="Prostokąt 163"/>
                <p:cNvSpPr/>
                <p:nvPr/>
              </p:nvSpPr>
              <p:spPr>
                <a:xfrm rot="16200000" flipV="1">
                  <a:off x="7476735" y="5706348"/>
                  <a:ext cx="280517" cy="45719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56" name="Prostokąt 155"/>
                <p:cNvSpPr/>
                <p:nvPr/>
              </p:nvSpPr>
              <p:spPr>
                <a:xfrm>
                  <a:off x="6699902" y="5588951"/>
                  <a:ext cx="1042587" cy="58816"/>
                </a:xfrm>
                <a:prstGeom prst="rect">
                  <a:avLst/>
                </a:prstGeom>
                <a:ln/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57" name="Prostokąt 156"/>
                <p:cNvSpPr/>
                <p:nvPr/>
              </p:nvSpPr>
              <p:spPr>
                <a:xfrm>
                  <a:off x="6699903" y="5818262"/>
                  <a:ext cx="1042587" cy="59820"/>
                </a:xfrm>
                <a:prstGeom prst="rect">
                  <a:avLst/>
                </a:prstGeom>
                <a:ln/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</p:grpSp>
        </p:grpSp>
      </p:grpSp>
      <p:grpSp>
        <p:nvGrpSpPr>
          <p:cNvPr id="19" name="Grupa 18"/>
          <p:cNvGrpSpPr/>
          <p:nvPr/>
        </p:nvGrpSpPr>
        <p:grpSpPr>
          <a:xfrm>
            <a:off x="5356525" y="1998617"/>
            <a:ext cx="1426544" cy="2864631"/>
            <a:chOff x="1913831" y="6356803"/>
            <a:chExt cx="1426544" cy="2864631"/>
          </a:xfrm>
        </p:grpSpPr>
        <p:sp>
          <p:nvSpPr>
            <p:cNvPr id="91" name="Prostokąt z rogami zaokrąglonymi z jednej strony 90"/>
            <p:cNvSpPr/>
            <p:nvPr/>
          </p:nvSpPr>
          <p:spPr>
            <a:xfrm>
              <a:off x="2013271" y="7381269"/>
              <a:ext cx="1227666" cy="1430867"/>
            </a:xfrm>
            <a:prstGeom prst="round2SameRect">
              <a:avLst>
                <a:gd name="adj1" fmla="val 38046"/>
                <a:gd name="adj2" fmla="val 0"/>
              </a:avLst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2" name="Elipsa 91"/>
            <p:cNvSpPr/>
            <p:nvPr/>
          </p:nvSpPr>
          <p:spPr>
            <a:xfrm>
              <a:off x="2114871" y="6356803"/>
              <a:ext cx="1024466" cy="102446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3" name="pole tekstowe 182"/>
            <p:cNvSpPr txBox="1"/>
            <p:nvPr/>
          </p:nvSpPr>
          <p:spPr>
            <a:xfrm>
              <a:off x="1913831" y="8852102"/>
              <a:ext cx="1426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Wykonawca</a:t>
              </a:r>
              <a:endParaRPr lang="pl-P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2148736" y="7638095"/>
              <a:ext cx="956733" cy="956733"/>
              <a:chOff x="5914945" y="9498267"/>
              <a:chExt cx="956733" cy="956733"/>
            </a:xfrm>
          </p:grpSpPr>
          <p:sp>
            <p:nvSpPr>
              <p:cNvPr id="67" name="Elipsa 66"/>
              <p:cNvSpPr/>
              <p:nvPr/>
            </p:nvSpPr>
            <p:spPr>
              <a:xfrm>
                <a:off x="5914945" y="9498267"/>
                <a:ext cx="956733" cy="956733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grpSp>
            <p:nvGrpSpPr>
              <p:cNvPr id="154" name="Grupa 153"/>
              <p:cNvGrpSpPr/>
              <p:nvPr/>
            </p:nvGrpSpPr>
            <p:grpSpPr>
              <a:xfrm>
                <a:off x="6079152" y="9673309"/>
                <a:ext cx="628318" cy="606649"/>
                <a:chOff x="5093293" y="5434229"/>
                <a:chExt cx="912586" cy="881113"/>
              </a:xfrm>
            </p:grpSpPr>
            <p:sp>
              <p:nvSpPr>
                <p:cNvPr id="151" name="Pasek ukośny 150"/>
                <p:cNvSpPr/>
                <p:nvPr/>
              </p:nvSpPr>
              <p:spPr>
                <a:xfrm rot="17141112">
                  <a:off x="5664900" y="5526755"/>
                  <a:ext cx="382221" cy="299737"/>
                </a:xfrm>
                <a:prstGeom prst="diagStripe">
                  <a:avLst>
                    <a:gd name="adj" fmla="val 64976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53" name="Grupa 152"/>
                <p:cNvGrpSpPr/>
                <p:nvPr/>
              </p:nvGrpSpPr>
              <p:grpSpPr>
                <a:xfrm>
                  <a:off x="5093293" y="5434229"/>
                  <a:ext cx="793960" cy="881113"/>
                  <a:chOff x="5093293" y="5434229"/>
                  <a:chExt cx="793960" cy="881113"/>
                </a:xfrm>
              </p:grpSpPr>
              <p:sp>
                <p:nvSpPr>
                  <p:cNvPr id="146" name="Elipsa 145"/>
                  <p:cNvSpPr/>
                  <p:nvPr/>
                </p:nvSpPr>
                <p:spPr>
                  <a:xfrm>
                    <a:off x="5093293" y="6135880"/>
                    <a:ext cx="179462" cy="179462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147" name="Elipsa 146"/>
                  <p:cNvSpPr/>
                  <p:nvPr/>
                </p:nvSpPr>
                <p:spPr>
                  <a:xfrm>
                    <a:off x="5510613" y="6135880"/>
                    <a:ext cx="179462" cy="179462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148" name="Prostokąt z rogami zaokrąglonymi z jednej strony 147"/>
                  <p:cNvSpPr/>
                  <p:nvPr/>
                </p:nvSpPr>
                <p:spPr>
                  <a:xfrm>
                    <a:off x="5093293" y="5913690"/>
                    <a:ext cx="589660" cy="222190"/>
                  </a:xfrm>
                  <a:prstGeom prst="round2SameRect">
                    <a:avLst>
                      <a:gd name="adj1" fmla="val 43590"/>
                      <a:gd name="adj2" fmla="val 0"/>
                    </a:avLst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149" name="Prostokąt z rogami zaokrąglonymi z jednej strony 148"/>
                  <p:cNvSpPr/>
                  <p:nvPr/>
                </p:nvSpPr>
                <p:spPr>
                  <a:xfrm>
                    <a:off x="5183024" y="5657316"/>
                    <a:ext cx="194620" cy="256374"/>
                  </a:xfrm>
                  <a:prstGeom prst="round2SameRect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150" name="Pasek ukośny 149"/>
                  <p:cNvSpPr/>
                  <p:nvPr/>
                </p:nvSpPr>
                <p:spPr>
                  <a:xfrm>
                    <a:off x="5377644" y="5434229"/>
                    <a:ext cx="382221" cy="418495"/>
                  </a:xfrm>
                  <a:prstGeom prst="diagStripe">
                    <a:avLst>
                      <a:gd name="adj" fmla="val 64976"/>
                    </a:avLst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2" name="Pasek ukośny 151"/>
                  <p:cNvSpPr/>
                  <p:nvPr/>
                </p:nvSpPr>
                <p:spPr>
                  <a:xfrm rot="8536379" flipH="1">
                    <a:off x="5681304" y="5728665"/>
                    <a:ext cx="205949" cy="296530"/>
                  </a:xfrm>
                  <a:prstGeom prst="diagStripe">
                    <a:avLst>
                      <a:gd name="adj" fmla="val 22842"/>
                    </a:avLst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23" name="pole tekstowe 1"/>
          <p:cNvSpPr txBox="1">
            <a:spLocks noChangeArrowheads="1"/>
          </p:cNvSpPr>
          <p:nvPr/>
        </p:nvSpPr>
        <p:spPr bwMode="auto">
          <a:xfrm>
            <a:off x="3071813" y="190321"/>
            <a:ext cx="878482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KPK – największe inwestycje kolejowe: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wyzwania, problemy, rozwiązania</a:t>
            </a:r>
            <a:endParaRPr lang="pl-PL" altLang="pl-P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9" name="Obraz 8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258" y="5978212"/>
            <a:ext cx="6133363" cy="71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7208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8672 -0.0601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36" y="-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38997 -0.09769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2" y="-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26263 0.26181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25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2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75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-0.23164 0.26204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9" y="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75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7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750"/>
                            </p:stCondLst>
                            <p:childTnLst>
                              <p:par>
                                <p:cTn id="6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0" grpId="0" animBg="1"/>
      <p:bldP spid="121" grpId="0" animBg="1"/>
      <p:bldP spid="122" grpId="0" animBg="1"/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rupa 183"/>
          <p:cNvGrpSpPr/>
          <p:nvPr/>
        </p:nvGrpSpPr>
        <p:grpSpPr>
          <a:xfrm>
            <a:off x="797362" y="1547669"/>
            <a:ext cx="1227666" cy="2905797"/>
            <a:chOff x="262862" y="1671129"/>
            <a:chExt cx="1227666" cy="2905797"/>
          </a:xfrm>
        </p:grpSpPr>
        <p:grpSp>
          <p:nvGrpSpPr>
            <p:cNvPr id="37" name="Grupa 36"/>
            <p:cNvGrpSpPr/>
            <p:nvPr/>
          </p:nvGrpSpPr>
          <p:grpSpPr>
            <a:xfrm>
              <a:off x="262862" y="1671129"/>
              <a:ext cx="1227666" cy="2455333"/>
              <a:chOff x="1202267" y="2726267"/>
              <a:chExt cx="1227666" cy="2455333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4" name="Prostokąt z rogami zaokrąglonymi z jednej strony 3"/>
              <p:cNvSpPr/>
              <p:nvPr/>
            </p:nvSpPr>
            <p:spPr>
              <a:xfrm>
                <a:off x="1202267" y="3750733"/>
                <a:ext cx="1227666" cy="1430867"/>
              </a:xfrm>
              <a:prstGeom prst="round2SameRect">
                <a:avLst>
                  <a:gd name="adj1" fmla="val 38046"/>
                  <a:gd name="adj2" fmla="val 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" name="Elipsa 8"/>
              <p:cNvSpPr/>
              <p:nvPr/>
            </p:nvSpPr>
            <p:spPr>
              <a:xfrm>
                <a:off x="1303867" y="2726267"/>
                <a:ext cx="1024466" cy="102446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1" name="Elipsa 10"/>
              <p:cNvSpPr/>
              <p:nvPr/>
            </p:nvSpPr>
            <p:spPr>
              <a:xfrm>
                <a:off x="1337733" y="3987800"/>
                <a:ext cx="956733" cy="956733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grpSp>
            <p:nvGrpSpPr>
              <p:cNvPr id="36" name="Grupa 35"/>
              <p:cNvGrpSpPr/>
              <p:nvPr/>
            </p:nvGrpSpPr>
            <p:grpSpPr>
              <a:xfrm rot="19302708">
                <a:off x="1434068" y="4411579"/>
                <a:ext cx="764058" cy="109173"/>
                <a:chOff x="4021667" y="2985016"/>
                <a:chExt cx="3107266" cy="443984"/>
              </a:xfrm>
              <a:grpFill/>
            </p:grpSpPr>
            <p:sp>
              <p:nvSpPr>
                <p:cNvPr id="12" name="Prostokąt 11"/>
                <p:cNvSpPr/>
                <p:nvPr/>
              </p:nvSpPr>
              <p:spPr>
                <a:xfrm>
                  <a:off x="4021667" y="2988733"/>
                  <a:ext cx="3107266" cy="440267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cxnSp>
              <p:nvCxnSpPr>
                <p:cNvPr id="14" name="Łącznik prosty 13"/>
                <p:cNvCxnSpPr/>
                <p:nvPr/>
              </p:nvCxnSpPr>
              <p:spPr>
                <a:xfrm>
                  <a:off x="4207933" y="2988733"/>
                  <a:ext cx="0" cy="11006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Łącznik prosty 14"/>
                <p:cNvCxnSpPr/>
                <p:nvPr/>
              </p:nvCxnSpPr>
              <p:spPr>
                <a:xfrm>
                  <a:off x="4360333" y="2988732"/>
                  <a:ext cx="0" cy="11006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Łącznik prosty 15"/>
                <p:cNvCxnSpPr/>
                <p:nvPr/>
              </p:nvCxnSpPr>
              <p:spPr>
                <a:xfrm>
                  <a:off x="4509789" y="2988732"/>
                  <a:ext cx="0" cy="11006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Łącznik prosty 16"/>
                <p:cNvCxnSpPr/>
                <p:nvPr/>
              </p:nvCxnSpPr>
              <p:spPr>
                <a:xfrm>
                  <a:off x="4650263" y="2988732"/>
                  <a:ext cx="0" cy="11006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Łącznik prosty 17"/>
                <p:cNvCxnSpPr/>
                <p:nvPr/>
              </p:nvCxnSpPr>
              <p:spPr>
                <a:xfrm flipH="1">
                  <a:off x="4794712" y="2992448"/>
                  <a:ext cx="1" cy="168195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Łącznik prosty 20"/>
                <p:cNvCxnSpPr/>
                <p:nvPr/>
              </p:nvCxnSpPr>
              <p:spPr>
                <a:xfrm>
                  <a:off x="4942062" y="2988733"/>
                  <a:ext cx="0" cy="11006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Łącznik prosty 21"/>
                <p:cNvCxnSpPr/>
                <p:nvPr/>
              </p:nvCxnSpPr>
              <p:spPr>
                <a:xfrm>
                  <a:off x="5094462" y="2988732"/>
                  <a:ext cx="0" cy="11006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Łącznik prosty 22"/>
                <p:cNvCxnSpPr/>
                <p:nvPr/>
              </p:nvCxnSpPr>
              <p:spPr>
                <a:xfrm>
                  <a:off x="5243918" y="2988732"/>
                  <a:ext cx="0" cy="11006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Łącznik prosty 23"/>
                <p:cNvCxnSpPr/>
                <p:nvPr/>
              </p:nvCxnSpPr>
              <p:spPr>
                <a:xfrm>
                  <a:off x="5384392" y="2988732"/>
                  <a:ext cx="0" cy="11006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Łącznik prosty 24"/>
                <p:cNvCxnSpPr/>
                <p:nvPr/>
              </p:nvCxnSpPr>
              <p:spPr>
                <a:xfrm flipH="1">
                  <a:off x="5528841" y="2992448"/>
                  <a:ext cx="1" cy="168195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Łącznik prosty 25"/>
                <p:cNvCxnSpPr/>
                <p:nvPr/>
              </p:nvCxnSpPr>
              <p:spPr>
                <a:xfrm>
                  <a:off x="5676191" y="2988733"/>
                  <a:ext cx="0" cy="11006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Łącznik prosty 26"/>
                <p:cNvCxnSpPr/>
                <p:nvPr/>
              </p:nvCxnSpPr>
              <p:spPr>
                <a:xfrm>
                  <a:off x="5828591" y="2988732"/>
                  <a:ext cx="0" cy="11006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Łącznik prosty 27"/>
                <p:cNvCxnSpPr/>
                <p:nvPr/>
              </p:nvCxnSpPr>
              <p:spPr>
                <a:xfrm>
                  <a:off x="5978047" y="2988732"/>
                  <a:ext cx="0" cy="11006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Łącznik prosty 28"/>
                <p:cNvCxnSpPr/>
                <p:nvPr/>
              </p:nvCxnSpPr>
              <p:spPr>
                <a:xfrm>
                  <a:off x="6118521" y="2988732"/>
                  <a:ext cx="0" cy="11006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Łącznik prosty 29"/>
                <p:cNvCxnSpPr/>
                <p:nvPr/>
              </p:nvCxnSpPr>
              <p:spPr>
                <a:xfrm flipH="1">
                  <a:off x="6262970" y="2992448"/>
                  <a:ext cx="1" cy="168195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Łącznik prosty 30"/>
                <p:cNvCxnSpPr/>
                <p:nvPr/>
              </p:nvCxnSpPr>
              <p:spPr>
                <a:xfrm>
                  <a:off x="6410320" y="2985017"/>
                  <a:ext cx="0" cy="11006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Łącznik prosty 31"/>
                <p:cNvCxnSpPr/>
                <p:nvPr/>
              </p:nvCxnSpPr>
              <p:spPr>
                <a:xfrm>
                  <a:off x="6562720" y="2985016"/>
                  <a:ext cx="0" cy="11006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Łącznik prosty 32"/>
                <p:cNvCxnSpPr/>
                <p:nvPr/>
              </p:nvCxnSpPr>
              <p:spPr>
                <a:xfrm>
                  <a:off x="6712176" y="2985016"/>
                  <a:ext cx="0" cy="11006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Łącznik prosty 33"/>
                <p:cNvCxnSpPr/>
                <p:nvPr/>
              </p:nvCxnSpPr>
              <p:spPr>
                <a:xfrm>
                  <a:off x="6852650" y="2985016"/>
                  <a:ext cx="0" cy="11006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Łącznik prosty 34"/>
                <p:cNvCxnSpPr/>
                <p:nvPr/>
              </p:nvCxnSpPr>
              <p:spPr>
                <a:xfrm flipH="1">
                  <a:off x="6997099" y="2988732"/>
                  <a:ext cx="1" cy="168195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9" name="pole tekstowe 178"/>
            <p:cNvSpPr txBox="1"/>
            <p:nvPr/>
          </p:nvSpPr>
          <p:spPr>
            <a:xfrm>
              <a:off x="428272" y="4207594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Projekt</a:t>
              </a:r>
              <a:endParaRPr lang="pl-P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5" name="Grupa 184"/>
          <p:cNvGrpSpPr/>
          <p:nvPr/>
        </p:nvGrpSpPr>
        <p:grpSpPr>
          <a:xfrm>
            <a:off x="10130181" y="1356382"/>
            <a:ext cx="1227666" cy="2903241"/>
            <a:chOff x="2825093" y="3765455"/>
            <a:chExt cx="1227666" cy="2903241"/>
          </a:xfrm>
        </p:grpSpPr>
        <p:grpSp>
          <p:nvGrpSpPr>
            <p:cNvPr id="170" name="Grupa 169"/>
            <p:cNvGrpSpPr/>
            <p:nvPr/>
          </p:nvGrpSpPr>
          <p:grpSpPr>
            <a:xfrm>
              <a:off x="2825093" y="3765455"/>
              <a:ext cx="1227666" cy="2455333"/>
              <a:chOff x="2496404" y="2726267"/>
              <a:chExt cx="1227666" cy="2455333"/>
            </a:xfrm>
          </p:grpSpPr>
          <p:sp>
            <p:nvSpPr>
              <p:cNvPr id="39" name="Prostokąt z rogami zaokrąglonymi z jednej strony 38"/>
              <p:cNvSpPr/>
              <p:nvPr/>
            </p:nvSpPr>
            <p:spPr>
              <a:xfrm>
                <a:off x="2496404" y="3750733"/>
                <a:ext cx="1227666" cy="1430867"/>
              </a:xfrm>
              <a:prstGeom prst="round2SameRect">
                <a:avLst>
                  <a:gd name="adj1" fmla="val 38046"/>
                  <a:gd name="adj2" fmla="val 0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ln>
                    <a:solidFill>
                      <a:srgbClr val="FFC000"/>
                    </a:solidFill>
                  </a:ln>
                </a:endParaRPr>
              </a:p>
            </p:txBody>
          </p:sp>
          <p:sp>
            <p:nvSpPr>
              <p:cNvPr id="40" name="Elipsa 39"/>
              <p:cNvSpPr/>
              <p:nvPr/>
            </p:nvSpPr>
            <p:spPr>
              <a:xfrm>
                <a:off x="2598004" y="2726267"/>
                <a:ext cx="1024466" cy="102446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ln>
                    <a:solidFill>
                      <a:srgbClr val="FFC000"/>
                    </a:solidFill>
                  </a:ln>
                </a:endParaRPr>
              </a:p>
            </p:txBody>
          </p:sp>
          <p:sp>
            <p:nvSpPr>
              <p:cNvPr id="41" name="Elipsa 40"/>
              <p:cNvSpPr/>
              <p:nvPr/>
            </p:nvSpPr>
            <p:spPr>
              <a:xfrm>
                <a:off x="2631870" y="3987800"/>
                <a:ext cx="956733" cy="956733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grpSp>
            <p:nvGrpSpPr>
              <p:cNvPr id="145" name="Grupa 144"/>
              <p:cNvGrpSpPr/>
              <p:nvPr/>
            </p:nvGrpSpPr>
            <p:grpSpPr>
              <a:xfrm>
                <a:off x="2815216" y="4126462"/>
                <a:ext cx="590040" cy="732980"/>
                <a:chOff x="2607190" y="4093591"/>
                <a:chExt cx="878353" cy="1091138"/>
              </a:xfrm>
            </p:grpSpPr>
            <p:sp>
              <p:nvSpPr>
                <p:cNvPr id="142" name="Elipsa 141"/>
                <p:cNvSpPr/>
                <p:nvPr/>
              </p:nvSpPr>
              <p:spPr>
                <a:xfrm>
                  <a:off x="2823332" y="4093591"/>
                  <a:ext cx="662211" cy="662211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43" name="Elipsa 142"/>
                <p:cNvSpPr/>
                <p:nvPr/>
              </p:nvSpPr>
              <p:spPr>
                <a:xfrm>
                  <a:off x="2940007" y="4210562"/>
                  <a:ext cx="434569" cy="434569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44" name="Pasek ukośny 143"/>
                <p:cNvSpPr/>
                <p:nvPr/>
              </p:nvSpPr>
              <p:spPr>
                <a:xfrm rot="1414090">
                  <a:off x="2607190" y="4554517"/>
                  <a:ext cx="364551" cy="630212"/>
                </a:xfrm>
                <a:prstGeom prst="diagStripe">
                  <a:avLst>
                    <a:gd name="adj" fmla="val 49699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67" name="Elipsa 166"/>
              <p:cNvSpPr/>
              <p:nvPr/>
            </p:nvSpPr>
            <p:spPr>
              <a:xfrm>
                <a:off x="3110236" y="4428117"/>
                <a:ext cx="149058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9" name="Dowolny kształt 168"/>
              <p:cNvSpPr/>
              <p:nvPr/>
            </p:nvSpPr>
            <p:spPr>
              <a:xfrm>
                <a:off x="3274409" y="4266948"/>
                <a:ext cx="33338" cy="150019"/>
              </a:xfrm>
              <a:custGeom>
                <a:avLst/>
                <a:gdLst>
                  <a:gd name="connsiteX0" fmla="*/ 4763 w 33338"/>
                  <a:gd name="connsiteY0" fmla="*/ 0 h 150019"/>
                  <a:gd name="connsiteX1" fmla="*/ 26194 w 33338"/>
                  <a:gd name="connsiteY1" fmla="*/ 45244 h 150019"/>
                  <a:gd name="connsiteX2" fmla="*/ 33338 w 33338"/>
                  <a:gd name="connsiteY2" fmla="*/ 88106 h 150019"/>
                  <a:gd name="connsiteX3" fmla="*/ 28575 w 33338"/>
                  <a:gd name="connsiteY3" fmla="*/ 114300 h 150019"/>
                  <a:gd name="connsiteX4" fmla="*/ 23813 w 33338"/>
                  <a:gd name="connsiteY4" fmla="*/ 133350 h 150019"/>
                  <a:gd name="connsiteX5" fmla="*/ 7144 w 33338"/>
                  <a:gd name="connsiteY5" fmla="*/ 150019 h 150019"/>
                  <a:gd name="connsiteX6" fmla="*/ 0 w 33338"/>
                  <a:gd name="connsiteY6" fmla="*/ 128587 h 150019"/>
                  <a:gd name="connsiteX7" fmla="*/ 16669 w 33338"/>
                  <a:gd name="connsiteY7" fmla="*/ 100012 h 150019"/>
                  <a:gd name="connsiteX8" fmla="*/ 19050 w 33338"/>
                  <a:gd name="connsiteY8" fmla="*/ 83344 h 150019"/>
                  <a:gd name="connsiteX9" fmla="*/ 19050 w 33338"/>
                  <a:gd name="connsiteY9" fmla="*/ 83344 h 150019"/>
                  <a:gd name="connsiteX10" fmla="*/ 14288 w 33338"/>
                  <a:gd name="connsiteY10" fmla="*/ 54769 h 150019"/>
                  <a:gd name="connsiteX11" fmla="*/ 4763 w 33338"/>
                  <a:gd name="connsiteY11" fmla="*/ 0 h 15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338" h="150019">
                    <a:moveTo>
                      <a:pt x="4763" y="0"/>
                    </a:moveTo>
                    <a:lnTo>
                      <a:pt x="26194" y="45244"/>
                    </a:lnTo>
                    <a:lnTo>
                      <a:pt x="33338" y="88106"/>
                    </a:lnTo>
                    <a:lnTo>
                      <a:pt x="28575" y="114300"/>
                    </a:lnTo>
                    <a:lnTo>
                      <a:pt x="23813" y="133350"/>
                    </a:lnTo>
                    <a:lnTo>
                      <a:pt x="7144" y="150019"/>
                    </a:lnTo>
                    <a:lnTo>
                      <a:pt x="0" y="128587"/>
                    </a:lnTo>
                    <a:lnTo>
                      <a:pt x="16669" y="100012"/>
                    </a:lnTo>
                    <a:lnTo>
                      <a:pt x="19050" y="83344"/>
                    </a:lnTo>
                    <a:lnTo>
                      <a:pt x="19050" y="83344"/>
                    </a:lnTo>
                    <a:lnTo>
                      <a:pt x="14288" y="54769"/>
                    </a:lnTo>
                    <a:lnTo>
                      <a:pt x="4763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180" name="pole tekstowe 179"/>
            <p:cNvSpPr txBox="1"/>
            <p:nvPr/>
          </p:nvSpPr>
          <p:spPr>
            <a:xfrm>
              <a:off x="2974695" y="6299364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Nadzór</a:t>
              </a:r>
              <a:endParaRPr lang="pl-P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Strzałka w lewo 2"/>
          <p:cNvSpPr/>
          <p:nvPr/>
        </p:nvSpPr>
        <p:spPr>
          <a:xfrm>
            <a:off x="107005" y="2195397"/>
            <a:ext cx="680936" cy="680937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0" name="Strzałka w lewo 119"/>
          <p:cNvSpPr/>
          <p:nvPr/>
        </p:nvSpPr>
        <p:spPr>
          <a:xfrm flipH="1">
            <a:off x="11389497" y="1971662"/>
            <a:ext cx="680936" cy="680936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1" name="Strzałka w lewo 120"/>
          <p:cNvSpPr/>
          <p:nvPr/>
        </p:nvSpPr>
        <p:spPr>
          <a:xfrm flipH="1">
            <a:off x="9985258" y="4324427"/>
            <a:ext cx="680936" cy="680936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2" name="Strzałka w lewo 121"/>
          <p:cNvSpPr/>
          <p:nvPr/>
        </p:nvSpPr>
        <p:spPr>
          <a:xfrm>
            <a:off x="1913831" y="4307083"/>
            <a:ext cx="680936" cy="680937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6510604" y="1234612"/>
            <a:ext cx="9364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sz="9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a 12"/>
          <p:cNvGrpSpPr/>
          <p:nvPr/>
        </p:nvGrpSpPr>
        <p:grpSpPr>
          <a:xfrm>
            <a:off x="8729567" y="3765935"/>
            <a:ext cx="1236236" cy="2866640"/>
            <a:chOff x="7817998" y="6259040"/>
            <a:chExt cx="1236236" cy="2866640"/>
          </a:xfrm>
        </p:grpSpPr>
        <p:sp>
          <p:nvSpPr>
            <p:cNvPr id="65" name="Prostokąt z rogami zaokrąglonymi z jednej strony 64"/>
            <p:cNvSpPr/>
            <p:nvPr/>
          </p:nvSpPr>
          <p:spPr>
            <a:xfrm>
              <a:off x="7817998" y="7283506"/>
              <a:ext cx="1227666" cy="1430867"/>
            </a:xfrm>
            <a:prstGeom prst="round2SameRect">
              <a:avLst>
                <a:gd name="adj1" fmla="val 38046"/>
                <a:gd name="adj2" fmla="val 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6" name="Elipsa 65"/>
            <p:cNvSpPr/>
            <p:nvPr/>
          </p:nvSpPr>
          <p:spPr>
            <a:xfrm>
              <a:off x="7919598" y="6259040"/>
              <a:ext cx="1024466" cy="10244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1" name="pole tekstowe 180"/>
            <p:cNvSpPr txBox="1"/>
            <p:nvPr/>
          </p:nvSpPr>
          <p:spPr>
            <a:xfrm>
              <a:off x="7817998" y="8756348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Producent</a:t>
              </a:r>
              <a:endParaRPr lang="pl-P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upa 9"/>
            <p:cNvGrpSpPr/>
            <p:nvPr/>
          </p:nvGrpSpPr>
          <p:grpSpPr>
            <a:xfrm>
              <a:off x="7953464" y="7488366"/>
              <a:ext cx="956733" cy="956733"/>
              <a:chOff x="2148737" y="7618336"/>
              <a:chExt cx="956733" cy="956733"/>
            </a:xfrm>
          </p:grpSpPr>
          <p:sp>
            <p:nvSpPr>
              <p:cNvPr id="93" name="Elipsa 92"/>
              <p:cNvSpPr/>
              <p:nvPr/>
            </p:nvSpPr>
            <p:spPr>
              <a:xfrm>
                <a:off x="2148737" y="7618336"/>
                <a:ext cx="956733" cy="956733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grpSp>
            <p:nvGrpSpPr>
              <p:cNvPr id="166" name="Grupa 165"/>
              <p:cNvGrpSpPr/>
              <p:nvPr/>
            </p:nvGrpSpPr>
            <p:grpSpPr>
              <a:xfrm rot="19888663">
                <a:off x="2221890" y="7993626"/>
                <a:ext cx="810426" cy="224749"/>
                <a:chOff x="6699902" y="5588949"/>
                <a:chExt cx="1042588" cy="289133"/>
              </a:xfrm>
            </p:grpSpPr>
            <p:sp>
              <p:nvSpPr>
                <p:cNvPr id="158" name="Prostokąt 157"/>
                <p:cNvSpPr/>
                <p:nvPr/>
              </p:nvSpPr>
              <p:spPr>
                <a:xfrm rot="16200000" flipV="1">
                  <a:off x="6672842" y="5712344"/>
                  <a:ext cx="280517" cy="45719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59" name="Prostokąt 158"/>
                <p:cNvSpPr/>
                <p:nvPr/>
              </p:nvSpPr>
              <p:spPr>
                <a:xfrm rot="16200000" flipV="1">
                  <a:off x="6808899" y="5711589"/>
                  <a:ext cx="280517" cy="45719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60" name="Prostokąt 159"/>
                <p:cNvSpPr/>
                <p:nvPr/>
              </p:nvSpPr>
              <p:spPr>
                <a:xfrm rot="16200000" flipV="1">
                  <a:off x="6944956" y="5711588"/>
                  <a:ext cx="280517" cy="45719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61" name="Prostokąt 160"/>
                <p:cNvSpPr/>
                <p:nvPr/>
              </p:nvSpPr>
              <p:spPr>
                <a:xfrm rot="16200000" flipV="1">
                  <a:off x="7080937" y="5712343"/>
                  <a:ext cx="280517" cy="45719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62" name="Prostokąt 161"/>
                <p:cNvSpPr/>
                <p:nvPr/>
              </p:nvSpPr>
              <p:spPr>
                <a:xfrm rot="16200000" flipV="1">
                  <a:off x="7216918" y="5706349"/>
                  <a:ext cx="280517" cy="45719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63" name="Prostokąt 162"/>
                <p:cNvSpPr/>
                <p:nvPr/>
              </p:nvSpPr>
              <p:spPr>
                <a:xfrm rot="16200000" flipV="1">
                  <a:off x="7346827" y="5706348"/>
                  <a:ext cx="280517" cy="45719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64" name="Prostokąt 163"/>
                <p:cNvSpPr/>
                <p:nvPr/>
              </p:nvSpPr>
              <p:spPr>
                <a:xfrm rot="16200000" flipV="1">
                  <a:off x="7476735" y="5706348"/>
                  <a:ext cx="280517" cy="45719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56" name="Prostokąt 155"/>
                <p:cNvSpPr/>
                <p:nvPr/>
              </p:nvSpPr>
              <p:spPr>
                <a:xfrm>
                  <a:off x="6699902" y="5588951"/>
                  <a:ext cx="1042587" cy="58816"/>
                </a:xfrm>
                <a:prstGeom prst="rect">
                  <a:avLst/>
                </a:prstGeom>
                <a:ln/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57" name="Prostokąt 156"/>
                <p:cNvSpPr/>
                <p:nvPr/>
              </p:nvSpPr>
              <p:spPr>
                <a:xfrm>
                  <a:off x="6699903" y="5818262"/>
                  <a:ext cx="1042587" cy="59820"/>
                </a:xfrm>
                <a:prstGeom prst="rect">
                  <a:avLst/>
                </a:prstGeom>
                <a:ln/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</p:grpSp>
        </p:grpSp>
      </p:grpSp>
      <p:grpSp>
        <p:nvGrpSpPr>
          <p:cNvPr id="19" name="Grupa 18"/>
          <p:cNvGrpSpPr/>
          <p:nvPr/>
        </p:nvGrpSpPr>
        <p:grpSpPr>
          <a:xfrm>
            <a:off x="2575312" y="3758386"/>
            <a:ext cx="1426544" cy="2864631"/>
            <a:chOff x="1913831" y="6356803"/>
            <a:chExt cx="1426544" cy="2864631"/>
          </a:xfrm>
        </p:grpSpPr>
        <p:sp>
          <p:nvSpPr>
            <p:cNvPr id="91" name="Prostokąt z rogami zaokrąglonymi z jednej strony 90"/>
            <p:cNvSpPr/>
            <p:nvPr/>
          </p:nvSpPr>
          <p:spPr>
            <a:xfrm>
              <a:off x="2013271" y="7381269"/>
              <a:ext cx="1227666" cy="1430867"/>
            </a:xfrm>
            <a:prstGeom prst="round2SameRect">
              <a:avLst>
                <a:gd name="adj1" fmla="val 38046"/>
                <a:gd name="adj2" fmla="val 0"/>
              </a:avLst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2" name="Elipsa 91"/>
            <p:cNvSpPr/>
            <p:nvPr/>
          </p:nvSpPr>
          <p:spPr>
            <a:xfrm>
              <a:off x="2114871" y="6356803"/>
              <a:ext cx="1024466" cy="102446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3" name="pole tekstowe 182"/>
            <p:cNvSpPr txBox="1"/>
            <p:nvPr/>
          </p:nvSpPr>
          <p:spPr>
            <a:xfrm>
              <a:off x="1913831" y="8852102"/>
              <a:ext cx="1426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Wykonawca</a:t>
              </a:r>
              <a:endParaRPr lang="pl-P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2148736" y="7638095"/>
              <a:ext cx="956733" cy="956733"/>
              <a:chOff x="5914945" y="9498267"/>
              <a:chExt cx="956733" cy="956733"/>
            </a:xfrm>
          </p:grpSpPr>
          <p:sp>
            <p:nvSpPr>
              <p:cNvPr id="67" name="Elipsa 66"/>
              <p:cNvSpPr/>
              <p:nvPr/>
            </p:nvSpPr>
            <p:spPr>
              <a:xfrm>
                <a:off x="5914945" y="9498267"/>
                <a:ext cx="956733" cy="956733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grpSp>
            <p:nvGrpSpPr>
              <p:cNvPr id="154" name="Grupa 153"/>
              <p:cNvGrpSpPr/>
              <p:nvPr/>
            </p:nvGrpSpPr>
            <p:grpSpPr>
              <a:xfrm>
                <a:off x="6079152" y="9673309"/>
                <a:ext cx="628318" cy="606649"/>
                <a:chOff x="5093293" y="5434229"/>
                <a:chExt cx="912586" cy="881113"/>
              </a:xfrm>
            </p:grpSpPr>
            <p:sp>
              <p:nvSpPr>
                <p:cNvPr id="151" name="Pasek ukośny 150"/>
                <p:cNvSpPr/>
                <p:nvPr/>
              </p:nvSpPr>
              <p:spPr>
                <a:xfrm rot="17141112">
                  <a:off x="5664900" y="5526755"/>
                  <a:ext cx="382221" cy="299737"/>
                </a:xfrm>
                <a:prstGeom prst="diagStripe">
                  <a:avLst>
                    <a:gd name="adj" fmla="val 64976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53" name="Grupa 152"/>
                <p:cNvGrpSpPr/>
                <p:nvPr/>
              </p:nvGrpSpPr>
              <p:grpSpPr>
                <a:xfrm>
                  <a:off x="5093293" y="5434229"/>
                  <a:ext cx="793960" cy="881113"/>
                  <a:chOff x="5093293" y="5434229"/>
                  <a:chExt cx="793960" cy="881113"/>
                </a:xfrm>
              </p:grpSpPr>
              <p:sp>
                <p:nvSpPr>
                  <p:cNvPr id="146" name="Elipsa 145"/>
                  <p:cNvSpPr/>
                  <p:nvPr/>
                </p:nvSpPr>
                <p:spPr>
                  <a:xfrm>
                    <a:off x="5093293" y="6135880"/>
                    <a:ext cx="179462" cy="179462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147" name="Elipsa 146"/>
                  <p:cNvSpPr/>
                  <p:nvPr/>
                </p:nvSpPr>
                <p:spPr>
                  <a:xfrm>
                    <a:off x="5510613" y="6135880"/>
                    <a:ext cx="179462" cy="179462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148" name="Prostokąt z rogami zaokrąglonymi z jednej strony 147"/>
                  <p:cNvSpPr/>
                  <p:nvPr/>
                </p:nvSpPr>
                <p:spPr>
                  <a:xfrm>
                    <a:off x="5093293" y="5913690"/>
                    <a:ext cx="589660" cy="222190"/>
                  </a:xfrm>
                  <a:prstGeom prst="round2SameRect">
                    <a:avLst>
                      <a:gd name="adj1" fmla="val 43590"/>
                      <a:gd name="adj2" fmla="val 0"/>
                    </a:avLst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149" name="Prostokąt z rogami zaokrąglonymi z jednej strony 148"/>
                  <p:cNvSpPr/>
                  <p:nvPr/>
                </p:nvSpPr>
                <p:spPr>
                  <a:xfrm>
                    <a:off x="5183024" y="5657316"/>
                    <a:ext cx="194620" cy="256374"/>
                  </a:xfrm>
                  <a:prstGeom prst="round2SameRect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150" name="Pasek ukośny 149"/>
                  <p:cNvSpPr/>
                  <p:nvPr/>
                </p:nvSpPr>
                <p:spPr>
                  <a:xfrm>
                    <a:off x="5377644" y="5434229"/>
                    <a:ext cx="382221" cy="418495"/>
                  </a:xfrm>
                  <a:prstGeom prst="diagStripe">
                    <a:avLst>
                      <a:gd name="adj" fmla="val 64976"/>
                    </a:avLst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2" name="Pasek ukośny 151"/>
                  <p:cNvSpPr/>
                  <p:nvPr/>
                </p:nvSpPr>
                <p:spPr>
                  <a:xfrm rot="8536379" flipH="1">
                    <a:off x="5681304" y="5728665"/>
                    <a:ext cx="205949" cy="296530"/>
                  </a:xfrm>
                  <a:prstGeom prst="diagStripe">
                    <a:avLst>
                      <a:gd name="adj" fmla="val 22842"/>
                    </a:avLst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90" name="Grupa 89"/>
          <p:cNvGrpSpPr/>
          <p:nvPr/>
        </p:nvGrpSpPr>
        <p:grpSpPr>
          <a:xfrm>
            <a:off x="5347430" y="1959253"/>
            <a:ext cx="1545161" cy="2955815"/>
            <a:chOff x="6281765" y="1503133"/>
            <a:chExt cx="1531188" cy="2956667"/>
          </a:xfrm>
        </p:grpSpPr>
        <p:grpSp>
          <p:nvGrpSpPr>
            <p:cNvPr id="94" name="Grupa 93"/>
            <p:cNvGrpSpPr/>
            <p:nvPr/>
          </p:nvGrpSpPr>
          <p:grpSpPr>
            <a:xfrm>
              <a:off x="6373501" y="1503133"/>
              <a:ext cx="1263962" cy="2527925"/>
              <a:chOff x="9400228" y="2697544"/>
              <a:chExt cx="1227666" cy="2455333"/>
            </a:xfrm>
          </p:grpSpPr>
          <p:grpSp>
            <p:nvGrpSpPr>
              <p:cNvPr id="96" name="Grupa 95"/>
              <p:cNvGrpSpPr/>
              <p:nvPr/>
            </p:nvGrpSpPr>
            <p:grpSpPr>
              <a:xfrm>
                <a:off x="9400228" y="2697544"/>
                <a:ext cx="1227666" cy="2455333"/>
                <a:chOff x="9400228" y="2697544"/>
                <a:chExt cx="1227666" cy="2455333"/>
              </a:xfrm>
            </p:grpSpPr>
            <p:sp>
              <p:nvSpPr>
                <p:cNvPr id="100" name="Prostokąt z rogami zaokrąglonymi z jednej strony 99"/>
                <p:cNvSpPr/>
                <p:nvPr/>
              </p:nvSpPr>
              <p:spPr>
                <a:xfrm>
                  <a:off x="9400228" y="3722010"/>
                  <a:ext cx="1227666" cy="1430867"/>
                </a:xfrm>
                <a:prstGeom prst="round2SameRect">
                  <a:avLst>
                    <a:gd name="adj1" fmla="val 38046"/>
                    <a:gd name="adj2" fmla="val 0"/>
                  </a:avLst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01" name="Elipsa 100"/>
                <p:cNvSpPr/>
                <p:nvPr/>
              </p:nvSpPr>
              <p:spPr>
                <a:xfrm>
                  <a:off x="9501828" y="2697544"/>
                  <a:ext cx="1024466" cy="1024466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02" name="Elipsa 101"/>
                <p:cNvSpPr/>
                <p:nvPr/>
              </p:nvSpPr>
              <p:spPr>
                <a:xfrm>
                  <a:off x="9535694" y="3959077"/>
                  <a:ext cx="956733" cy="956733"/>
                </a:xfrm>
                <a:prstGeom prst="ellipse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</p:grpSp>
          <p:grpSp>
            <p:nvGrpSpPr>
              <p:cNvPr id="97" name="Grupa 96"/>
              <p:cNvGrpSpPr/>
              <p:nvPr/>
            </p:nvGrpSpPr>
            <p:grpSpPr>
              <a:xfrm>
                <a:off x="9615759" y="4329016"/>
                <a:ext cx="796602" cy="289640"/>
                <a:chOff x="9661513" y="4247694"/>
                <a:chExt cx="796602" cy="289640"/>
              </a:xfrm>
            </p:grpSpPr>
            <p:sp>
              <p:nvSpPr>
                <p:cNvPr id="98" name="Prostokąt 97"/>
                <p:cNvSpPr/>
                <p:nvPr/>
              </p:nvSpPr>
              <p:spPr>
                <a:xfrm>
                  <a:off x="9661513" y="4247694"/>
                  <a:ext cx="796602" cy="21603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sz="1100" dirty="0" smtClean="0">
                      <a:latin typeface="Arial Black" panose="020B0A04020102020204" pitchFamily="34" charset="0"/>
                    </a:rPr>
                    <a:t>ZAMÓW</a:t>
                  </a:r>
                  <a:endParaRPr lang="pl-PL" sz="1100" dirty="0"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99" name="Strzałka w dół 98"/>
                <p:cNvSpPr/>
                <p:nvPr/>
              </p:nvSpPr>
              <p:spPr>
                <a:xfrm rot="12358218">
                  <a:off x="9714187" y="4431400"/>
                  <a:ext cx="116489" cy="105934"/>
                </a:xfrm>
                <a:prstGeom prst="downArrow">
                  <a:avLst/>
                </a:prstGeom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</p:grpSp>
        </p:grpSp>
        <p:sp>
          <p:nvSpPr>
            <p:cNvPr id="95" name="pole tekstowe 94"/>
            <p:cNvSpPr txBox="1"/>
            <p:nvPr/>
          </p:nvSpPr>
          <p:spPr>
            <a:xfrm>
              <a:off x="6281765" y="4090468"/>
              <a:ext cx="1531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Zamawiający</a:t>
              </a:r>
              <a:endParaRPr lang="pl-P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3" name="pole tekstowe 1"/>
          <p:cNvSpPr txBox="1">
            <a:spLocks noChangeArrowheads="1"/>
          </p:cNvSpPr>
          <p:nvPr/>
        </p:nvSpPr>
        <p:spPr bwMode="auto">
          <a:xfrm>
            <a:off x="3071813" y="190321"/>
            <a:ext cx="878482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KPK – największe inwestycje kolejowe: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wyzwania, problemy, rozwiązania</a:t>
            </a:r>
            <a:endParaRPr lang="pl-PL" altLang="pl-P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77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0" grpId="0" animBg="1"/>
      <p:bldP spid="121" grpId="0" animBg="1"/>
      <p:bldP spid="122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2348539" y="1244266"/>
            <a:ext cx="7711702" cy="4344092"/>
            <a:chOff x="2056969" y="-6459406"/>
            <a:chExt cx="7711702" cy="4344092"/>
          </a:xfrm>
        </p:grpSpPr>
        <p:pic>
          <p:nvPicPr>
            <p:cNvPr id="103" name="Picture 4" descr="http://sklep-allboards.pl/environment/cache/images/500_500_productGfx_76f803b188c28ff6b8b0a5773d24b9f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6969" y="-6459406"/>
              <a:ext cx="7711702" cy="4344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Obraz 10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9385" y="-5778102"/>
              <a:ext cx="4582188" cy="1427239"/>
            </a:xfrm>
            <a:prstGeom prst="rect">
              <a:avLst/>
            </a:prstGeom>
          </p:spPr>
        </p:pic>
      </p:grpSp>
      <p:grpSp>
        <p:nvGrpSpPr>
          <p:cNvPr id="184" name="Grupa 183"/>
          <p:cNvGrpSpPr/>
          <p:nvPr/>
        </p:nvGrpSpPr>
        <p:grpSpPr>
          <a:xfrm>
            <a:off x="797362" y="1547669"/>
            <a:ext cx="1227666" cy="2905797"/>
            <a:chOff x="262862" y="1671129"/>
            <a:chExt cx="1227666" cy="2905797"/>
          </a:xfrm>
        </p:grpSpPr>
        <p:grpSp>
          <p:nvGrpSpPr>
            <p:cNvPr id="37" name="Grupa 36"/>
            <p:cNvGrpSpPr/>
            <p:nvPr/>
          </p:nvGrpSpPr>
          <p:grpSpPr>
            <a:xfrm>
              <a:off x="262862" y="1671129"/>
              <a:ext cx="1227666" cy="2455333"/>
              <a:chOff x="1202267" y="2726267"/>
              <a:chExt cx="1227666" cy="2455333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4" name="Prostokąt z rogami zaokrąglonymi z jednej strony 3"/>
              <p:cNvSpPr/>
              <p:nvPr/>
            </p:nvSpPr>
            <p:spPr>
              <a:xfrm>
                <a:off x="1202267" y="3750733"/>
                <a:ext cx="1227666" cy="1430867"/>
              </a:xfrm>
              <a:prstGeom prst="round2SameRect">
                <a:avLst>
                  <a:gd name="adj1" fmla="val 38046"/>
                  <a:gd name="adj2" fmla="val 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" name="Elipsa 8"/>
              <p:cNvSpPr/>
              <p:nvPr/>
            </p:nvSpPr>
            <p:spPr>
              <a:xfrm>
                <a:off x="1303867" y="2726267"/>
                <a:ext cx="1024466" cy="102446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1" name="Elipsa 10"/>
              <p:cNvSpPr/>
              <p:nvPr/>
            </p:nvSpPr>
            <p:spPr>
              <a:xfrm>
                <a:off x="1337733" y="3987800"/>
                <a:ext cx="956733" cy="956733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grpSp>
            <p:nvGrpSpPr>
              <p:cNvPr id="36" name="Grupa 35"/>
              <p:cNvGrpSpPr/>
              <p:nvPr/>
            </p:nvGrpSpPr>
            <p:grpSpPr>
              <a:xfrm rot="19302708">
                <a:off x="1434068" y="4411579"/>
                <a:ext cx="764058" cy="109173"/>
                <a:chOff x="4021667" y="2985016"/>
                <a:chExt cx="3107266" cy="443984"/>
              </a:xfrm>
              <a:grpFill/>
            </p:grpSpPr>
            <p:sp>
              <p:nvSpPr>
                <p:cNvPr id="12" name="Prostokąt 11"/>
                <p:cNvSpPr/>
                <p:nvPr/>
              </p:nvSpPr>
              <p:spPr>
                <a:xfrm>
                  <a:off x="4021667" y="2988733"/>
                  <a:ext cx="3107266" cy="440267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cxnSp>
              <p:nvCxnSpPr>
                <p:cNvPr id="14" name="Łącznik prosty 13"/>
                <p:cNvCxnSpPr/>
                <p:nvPr/>
              </p:nvCxnSpPr>
              <p:spPr>
                <a:xfrm>
                  <a:off x="4207933" y="2988733"/>
                  <a:ext cx="0" cy="11006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Łącznik prosty 14"/>
                <p:cNvCxnSpPr/>
                <p:nvPr/>
              </p:nvCxnSpPr>
              <p:spPr>
                <a:xfrm>
                  <a:off x="4360333" y="2988732"/>
                  <a:ext cx="0" cy="11006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Łącznik prosty 15"/>
                <p:cNvCxnSpPr/>
                <p:nvPr/>
              </p:nvCxnSpPr>
              <p:spPr>
                <a:xfrm>
                  <a:off x="4509789" y="2988732"/>
                  <a:ext cx="0" cy="11006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Łącznik prosty 16"/>
                <p:cNvCxnSpPr/>
                <p:nvPr/>
              </p:nvCxnSpPr>
              <p:spPr>
                <a:xfrm>
                  <a:off x="4650263" y="2988732"/>
                  <a:ext cx="0" cy="11006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Łącznik prosty 17"/>
                <p:cNvCxnSpPr/>
                <p:nvPr/>
              </p:nvCxnSpPr>
              <p:spPr>
                <a:xfrm flipH="1">
                  <a:off x="4794712" y="2992448"/>
                  <a:ext cx="1" cy="168195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Łącznik prosty 20"/>
                <p:cNvCxnSpPr/>
                <p:nvPr/>
              </p:nvCxnSpPr>
              <p:spPr>
                <a:xfrm>
                  <a:off x="4942062" y="2988733"/>
                  <a:ext cx="0" cy="11006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Łącznik prosty 21"/>
                <p:cNvCxnSpPr/>
                <p:nvPr/>
              </p:nvCxnSpPr>
              <p:spPr>
                <a:xfrm>
                  <a:off x="5094462" y="2988732"/>
                  <a:ext cx="0" cy="11006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Łącznik prosty 22"/>
                <p:cNvCxnSpPr/>
                <p:nvPr/>
              </p:nvCxnSpPr>
              <p:spPr>
                <a:xfrm>
                  <a:off x="5243918" y="2988732"/>
                  <a:ext cx="0" cy="11006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Łącznik prosty 23"/>
                <p:cNvCxnSpPr/>
                <p:nvPr/>
              </p:nvCxnSpPr>
              <p:spPr>
                <a:xfrm>
                  <a:off x="5384392" y="2988732"/>
                  <a:ext cx="0" cy="11006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Łącznik prosty 24"/>
                <p:cNvCxnSpPr/>
                <p:nvPr/>
              </p:nvCxnSpPr>
              <p:spPr>
                <a:xfrm flipH="1">
                  <a:off x="5528841" y="2992448"/>
                  <a:ext cx="1" cy="168195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Łącznik prosty 25"/>
                <p:cNvCxnSpPr/>
                <p:nvPr/>
              </p:nvCxnSpPr>
              <p:spPr>
                <a:xfrm>
                  <a:off x="5676191" y="2988733"/>
                  <a:ext cx="0" cy="11006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Łącznik prosty 26"/>
                <p:cNvCxnSpPr/>
                <p:nvPr/>
              </p:nvCxnSpPr>
              <p:spPr>
                <a:xfrm>
                  <a:off x="5828591" y="2988732"/>
                  <a:ext cx="0" cy="11006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Łącznik prosty 27"/>
                <p:cNvCxnSpPr/>
                <p:nvPr/>
              </p:nvCxnSpPr>
              <p:spPr>
                <a:xfrm>
                  <a:off x="5978047" y="2988732"/>
                  <a:ext cx="0" cy="11006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Łącznik prosty 28"/>
                <p:cNvCxnSpPr/>
                <p:nvPr/>
              </p:nvCxnSpPr>
              <p:spPr>
                <a:xfrm>
                  <a:off x="6118521" y="2988732"/>
                  <a:ext cx="0" cy="11006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Łącznik prosty 29"/>
                <p:cNvCxnSpPr/>
                <p:nvPr/>
              </p:nvCxnSpPr>
              <p:spPr>
                <a:xfrm flipH="1">
                  <a:off x="6262970" y="2992448"/>
                  <a:ext cx="1" cy="168195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Łącznik prosty 30"/>
                <p:cNvCxnSpPr/>
                <p:nvPr/>
              </p:nvCxnSpPr>
              <p:spPr>
                <a:xfrm>
                  <a:off x="6410320" y="2985017"/>
                  <a:ext cx="0" cy="11006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Łącznik prosty 31"/>
                <p:cNvCxnSpPr/>
                <p:nvPr/>
              </p:nvCxnSpPr>
              <p:spPr>
                <a:xfrm>
                  <a:off x="6562720" y="2985016"/>
                  <a:ext cx="0" cy="11006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Łącznik prosty 32"/>
                <p:cNvCxnSpPr/>
                <p:nvPr/>
              </p:nvCxnSpPr>
              <p:spPr>
                <a:xfrm>
                  <a:off x="6712176" y="2985016"/>
                  <a:ext cx="0" cy="11006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Łącznik prosty 33"/>
                <p:cNvCxnSpPr/>
                <p:nvPr/>
              </p:nvCxnSpPr>
              <p:spPr>
                <a:xfrm>
                  <a:off x="6852650" y="2985016"/>
                  <a:ext cx="0" cy="11006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Łącznik prosty 34"/>
                <p:cNvCxnSpPr/>
                <p:nvPr/>
              </p:nvCxnSpPr>
              <p:spPr>
                <a:xfrm flipH="1">
                  <a:off x="6997099" y="2988732"/>
                  <a:ext cx="1" cy="168195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9" name="pole tekstowe 178"/>
            <p:cNvSpPr txBox="1"/>
            <p:nvPr/>
          </p:nvSpPr>
          <p:spPr>
            <a:xfrm>
              <a:off x="428272" y="4207594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Projekt</a:t>
              </a:r>
              <a:endParaRPr lang="pl-P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5" name="Grupa 184"/>
          <p:cNvGrpSpPr/>
          <p:nvPr/>
        </p:nvGrpSpPr>
        <p:grpSpPr>
          <a:xfrm>
            <a:off x="10130181" y="1356382"/>
            <a:ext cx="1227666" cy="2903241"/>
            <a:chOff x="2825093" y="3765455"/>
            <a:chExt cx="1227666" cy="2903241"/>
          </a:xfrm>
        </p:grpSpPr>
        <p:grpSp>
          <p:nvGrpSpPr>
            <p:cNvPr id="170" name="Grupa 169"/>
            <p:cNvGrpSpPr/>
            <p:nvPr/>
          </p:nvGrpSpPr>
          <p:grpSpPr>
            <a:xfrm>
              <a:off x="2825093" y="3765455"/>
              <a:ext cx="1227666" cy="2455333"/>
              <a:chOff x="2496404" y="2726267"/>
              <a:chExt cx="1227666" cy="2455333"/>
            </a:xfrm>
          </p:grpSpPr>
          <p:sp>
            <p:nvSpPr>
              <p:cNvPr id="39" name="Prostokąt z rogami zaokrąglonymi z jednej strony 38"/>
              <p:cNvSpPr/>
              <p:nvPr/>
            </p:nvSpPr>
            <p:spPr>
              <a:xfrm>
                <a:off x="2496404" y="3750733"/>
                <a:ext cx="1227666" cy="1430867"/>
              </a:xfrm>
              <a:prstGeom prst="round2SameRect">
                <a:avLst>
                  <a:gd name="adj1" fmla="val 38046"/>
                  <a:gd name="adj2" fmla="val 0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ln>
                    <a:solidFill>
                      <a:srgbClr val="FFC000"/>
                    </a:solidFill>
                  </a:ln>
                </a:endParaRPr>
              </a:p>
            </p:txBody>
          </p:sp>
          <p:sp>
            <p:nvSpPr>
              <p:cNvPr id="40" name="Elipsa 39"/>
              <p:cNvSpPr/>
              <p:nvPr/>
            </p:nvSpPr>
            <p:spPr>
              <a:xfrm>
                <a:off x="2598004" y="2726267"/>
                <a:ext cx="1024466" cy="102446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ln>
                    <a:solidFill>
                      <a:srgbClr val="FFC000"/>
                    </a:solidFill>
                  </a:ln>
                </a:endParaRPr>
              </a:p>
            </p:txBody>
          </p:sp>
          <p:sp>
            <p:nvSpPr>
              <p:cNvPr id="41" name="Elipsa 40"/>
              <p:cNvSpPr/>
              <p:nvPr/>
            </p:nvSpPr>
            <p:spPr>
              <a:xfrm>
                <a:off x="2631870" y="3987800"/>
                <a:ext cx="956733" cy="956733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grpSp>
            <p:nvGrpSpPr>
              <p:cNvPr id="145" name="Grupa 144"/>
              <p:cNvGrpSpPr/>
              <p:nvPr/>
            </p:nvGrpSpPr>
            <p:grpSpPr>
              <a:xfrm>
                <a:off x="2815216" y="4126462"/>
                <a:ext cx="590040" cy="732980"/>
                <a:chOff x="2607190" y="4093591"/>
                <a:chExt cx="878353" cy="1091138"/>
              </a:xfrm>
            </p:grpSpPr>
            <p:sp>
              <p:nvSpPr>
                <p:cNvPr id="142" name="Elipsa 141"/>
                <p:cNvSpPr/>
                <p:nvPr/>
              </p:nvSpPr>
              <p:spPr>
                <a:xfrm>
                  <a:off x="2823332" y="4093591"/>
                  <a:ext cx="662211" cy="662211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43" name="Elipsa 142"/>
                <p:cNvSpPr/>
                <p:nvPr/>
              </p:nvSpPr>
              <p:spPr>
                <a:xfrm>
                  <a:off x="2940007" y="4210562"/>
                  <a:ext cx="434569" cy="434569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44" name="Pasek ukośny 143"/>
                <p:cNvSpPr/>
                <p:nvPr/>
              </p:nvSpPr>
              <p:spPr>
                <a:xfrm rot="1414090">
                  <a:off x="2607190" y="4554517"/>
                  <a:ext cx="364551" cy="630212"/>
                </a:xfrm>
                <a:prstGeom prst="diagStripe">
                  <a:avLst>
                    <a:gd name="adj" fmla="val 49699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67" name="Elipsa 166"/>
              <p:cNvSpPr/>
              <p:nvPr/>
            </p:nvSpPr>
            <p:spPr>
              <a:xfrm>
                <a:off x="3110236" y="4428117"/>
                <a:ext cx="149058" cy="457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9" name="Dowolny kształt 168"/>
              <p:cNvSpPr/>
              <p:nvPr/>
            </p:nvSpPr>
            <p:spPr>
              <a:xfrm>
                <a:off x="3274409" y="4266948"/>
                <a:ext cx="33338" cy="150019"/>
              </a:xfrm>
              <a:custGeom>
                <a:avLst/>
                <a:gdLst>
                  <a:gd name="connsiteX0" fmla="*/ 4763 w 33338"/>
                  <a:gd name="connsiteY0" fmla="*/ 0 h 150019"/>
                  <a:gd name="connsiteX1" fmla="*/ 26194 w 33338"/>
                  <a:gd name="connsiteY1" fmla="*/ 45244 h 150019"/>
                  <a:gd name="connsiteX2" fmla="*/ 33338 w 33338"/>
                  <a:gd name="connsiteY2" fmla="*/ 88106 h 150019"/>
                  <a:gd name="connsiteX3" fmla="*/ 28575 w 33338"/>
                  <a:gd name="connsiteY3" fmla="*/ 114300 h 150019"/>
                  <a:gd name="connsiteX4" fmla="*/ 23813 w 33338"/>
                  <a:gd name="connsiteY4" fmla="*/ 133350 h 150019"/>
                  <a:gd name="connsiteX5" fmla="*/ 7144 w 33338"/>
                  <a:gd name="connsiteY5" fmla="*/ 150019 h 150019"/>
                  <a:gd name="connsiteX6" fmla="*/ 0 w 33338"/>
                  <a:gd name="connsiteY6" fmla="*/ 128587 h 150019"/>
                  <a:gd name="connsiteX7" fmla="*/ 16669 w 33338"/>
                  <a:gd name="connsiteY7" fmla="*/ 100012 h 150019"/>
                  <a:gd name="connsiteX8" fmla="*/ 19050 w 33338"/>
                  <a:gd name="connsiteY8" fmla="*/ 83344 h 150019"/>
                  <a:gd name="connsiteX9" fmla="*/ 19050 w 33338"/>
                  <a:gd name="connsiteY9" fmla="*/ 83344 h 150019"/>
                  <a:gd name="connsiteX10" fmla="*/ 14288 w 33338"/>
                  <a:gd name="connsiteY10" fmla="*/ 54769 h 150019"/>
                  <a:gd name="connsiteX11" fmla="*/ 4763 w 33338"/>
                  <a:gd name="connsiteY11" fmla="*/ 0 h 15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338" h="150019">
                    <a:moveTo>
                      <a:pt x="4763" y="0"/>
                    </a:moveTo>
                    <a:lnTo>
                      <a:pt x="26194" y="45244"/>
                    </a:lnTo>
                    <a:lnTo>
                      <a:pt x="33338" y="88106"/>
                    </a:lnTo>
                    <a:lnTo>
                      <a:pt x="28575" y="114300"/>
                    </a:lnTo>
                    <a:lnTo>
                      <a:pt x="23813" y="133350"/>
                    </a:lnTo>
                    <a:lnTo>
                      <a:pt x="7144" y="150019"/>
                    </a:lnTo>
                    <a:lnTo>
                      <a:pt x="0" y="128587"/>
                    </a:lnTo>
                    <a:lnTo>
                      <a:pt x="16669" y="100012"/>
                    </a:lnTo>
                    <a:lnTo>
                      <a:pt x="19050" y="83344"/>
                    </a:lnTo>
                    <a:lnTo>
                      <a:pt x="19050" y="83344"/>
                    </a:lnTo>
                    <a:lnTo>
                      <a:pt x="14288" y="54769"/>
                    </a:lnTo>
                    <a:lnTo>
                      <a:pt x="4763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180" name="pole tekstowe 179"/>
            <p:cNvSpPr txBox="1"/>
            <p:nvPr/>
          </p:nvSpPr>
          <p:spPr>
            <a:xfrm>
              <a:off x="2974695" y="6299364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Nadzór</a:t>
              </a:r>
              <a:endParaRPr lang="pl-P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8729567" y="3765935"/>
            <a:ext cx="1236236" cy="2866640"/>
            <a:chOff x="7817998" y="6259040"/>
            <a:chExt cx="1236236" cy="2866640"/>
          </a:xfrm>
        </p:grpSpPr>
        <p:sp>
          <p:nvSpPr>
            <p:cNvPr id="65" name="Prostokąt z rogami zaokrąglonymi z jednej strony 64"/>
            <p:cNvSpPr/>
            <p:nvPr/>
          </p:nvSpPr>
          <p:spPr>
            <a:xfrm>
              <a:off x="7817998" y="7283506"/>
              <a:ext cx="1227666" cy="1430867"/>
            </a:xfrm>
            <a:prstGeom prst="round2SameRect">
              <a:avLst>
                <a:gd name="adj1" fmla="val 38046"/>
                <a:gd name="adj2" fmla="val 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6" name="Elipsa 65"/>
            <p:cNvSpPr/>
            <p:nvPr/>
          </p:nvSpPr>
          <p:spPr>
            <a:xfrm>
              <a:off x="7919598" y="6259040"/>
              <a:ext cx="1024466" cy="10244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1" name="pole tekstowe 180"/>
            <p:cNvSpPr txBox="1"/>
            <p:nvPr/>
          </p:nvSpPr>
          <p:spPr>
            <a:xfrm>
              <a:off x="7817998" y="8756348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Producent</a:t>
              </a:r>
              <a:endParaRPr lang="pl-P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upa 9"/>
            <p:cNvGrpSpPr/>
            <p:nvPr/>
          </p:nvGrpSpPr>
          <p:grpSpPr>
            <a:xfrm>
              <a:off x="7953464" y="7488366"/>
              <a:ext cx="956733" cy="956733"/>
              <a:chOff x="2148737" y="7618336"/>
              <a:chExt cx="956733" cy="956733"/>
            </a:xfrm>
          </p:grpSpPr>
          <p:sp>
            <p:nvSpPr>
              <p:cNvPr id="93" name="Elipsa 92"/>
              <p:cNvSpPr/>
              <p:nvPr/>
            </p:nvSpPr>
            <p:spPr>
              <a:xfrm>
                <a:off x="2148737" y="7618336"/>
                <a:ext cx="956733" cy="956733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grpSp>
            <p:nvGrpSpPr>
              <p:cNvPr id="166" name="Grupa 165"/>
              <p:cNvGrpSpPr/>
              <p:nvPr/>
            </p:nvGrpSpPr>
            <p:grpSpPr>
              <a:xfrm rot="19888663">
                <a:off x="2221890" y="7993626"/>
                <a:ext cx="810426" cy="224749"/>
                <a:chOff x="6699902" y="5588949"/>
                <a:chExt cx="1042588" cy="289133"/>
              </a:xfrm>
            </p:grpSpPr>
            <p:sp>
              <p:nvSpPr>
                <p:cNvPr id="158" name="Prostokąt 157"/>
                <p:cNvSpPr/>
                <p:nvPr/>
              </p:nvSpPr>
              <p:spPr>
                <a:xfrm rot="16200000" flipV="1">
                  <a:off x="6672842" y="5712344"/>
                  <a:ext cx="280517" cy="45719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59" name="Prostokąt 158"/>
                <p:cNvSpPr/>
                <p:nvPr/>
              </p:nvSpPr>
              <p:spPr>
                <a:xfrm rot="16200000" flipV="1">
                  <a:off x="6808899" y="5711589"/>
                  <a:ext cx="280517" cy="45719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60" name="Prostokąt 159"/>
                <p:cNvSpPr/>
                <p:nvPr/>
              </p:nvSpPr>
              <p:spPr>
                <a:xfrm rot="16200000" flipV="1">
                  <a:off x="6944956" y="5711588"/>
                  <a:ext cx="280517" cy="45719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61" name="Prostokąt 160"/>
                <p:cNvSpPr/>
                <p:nvPr/>
              </p:nvSpPr>
              <p:spPr>
                <a:xfrm rot="16200000" flipV="1">
                  <a:off x="7080937" y="5712343"/>
                  <a:ext cx="280517" cy="45719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62" name="Prostokąt 161"/>
                <p:cNvSpPr/>
                <p:nvPr/>
              </p:nvSpPr>
              <p:spPr>
                <a:xfrm rot="16200000" flipV="1">
                  <a:off x="7216918" y="5706349"/>
                  <a:ext cx="280517" cy="45719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63" name="Prostokąt 162"/>
                <p:cNvSpPr/>
                <p:nvPr/>
              </p:nvSpPr>
              <p:spPr>
                <a:xfrm rot="16200000" flipV="1">
                  <a:off x="7346827" y="5706348"/>
                  <a:ext cx="280517" cy="45719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64" name="Prostokąt 163"/>
                <p:cNvSpPr/>
                <p:nvPr/>
              </p:nvSpPr>
              <p:spPr>
                <a:xfrm rot="16200000" flipV="1">
                  <a:off x="7476735" y="5706348"/>
                  <a:ext cx="280517" cy="45719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56" name="Prostokąt 155"/>
                <p:cNvSpPr/>
                <p:nvPr/>
              </p:nvSpPr>
              <p:spPr>
                <a:xfrm>
                  <a:off x="6699902" y="5588951"/>
                  <a:ext cx="1042587" cy="58816"/>
                </a:xfrm>
                <a:prstGeom prst="rect">
                  <a:avLst/>
                </a:prstGeom>
                <a:ln/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57" name="Prostokąt 156"/>
                <p:cNvSpPr/>
                <p:nvPr/>
              </p:nvSpPr>
              <p:spPr>
                <a:xfrm>
                  <a:off x="6699903" y="5818262"/>
                  <a:ext cx="1042587" cy="59820"/>
                </a:xfrm>
                <a:prstGeom prst="rect">
                  <a:avLst/>
                </a:prstGeom>
                <a:ln/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</p:grpSp>
        </p:grpSp>
      </p:grpSp>
      <p:grpSp>
        <p:nvGrpSpPr>
          <p:cNvPr id="19" name="Grupa 18"/>
          <p:cNvGrpSpPr/>
          <p:nvPr/>
        </p:nvGrpSpPr>
        <p:grpSpPr>
          <a:xfrm>
            <a:off x="2575312" y="3758386"/>
            <a:ext cx="1426544" cy="2864631"/>
            <a:chOff x="1913831" y="6356803"/>
            <a:chExt cx="1426544" cy="2864631"/>
          </a:xfrm>
        </p:grpSpPr>
        <p:sp>
          <p:nvSpPr>
            <p:cNvPr id="91" name="Prostokąt z rogami zaokrąglonymi z jednej strony 90"/>
            <p:cNvSpPr/>
            <p:nvPr/>
          </p:nvSpPr>
          <p:spPr>
            <a:xfrm>
              <a:off x="2013271" y="7381269"/>
              <a:ext cx="1227666" cy="1430867"/>
            </a:xfrm>
            <a:prstGeom prst="round2SameRect">
              <a:avLst>
                <a:gd name="adj1" fmla="val 38046"/>
                <a:gd name="adj2" fmla="val 0"/>
              </a:avLst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2" name="Elipsa 91"/>
            <p:cNvSpPr/>
            <p:nvPr/>
          </p:nvSpPr>
          <p:spPr>
            <a:xfrm>
              <a:off x="2114871" y="6356803"/>
              <a:ext cx="1024466" cy="102446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3" name="pole tekstowe 182"/>
            <p:cNvSpPr txBox="1"/>
            <p:nvPr/>
          </p:nvSpPr>
          <p:spPr>
            <a:xfrm>
              <a:off x="1913831" y="8852102"/>
              <a:ext cx="1426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Wykonawca</a:t>
              </a:r>
              <a:endParaRPr lang="pl-P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2148736" y="7638095"/>
              <a:ext cx="956733" cy="956733"/>
              <a:chOff x="5914945" y="9498267"/>
              <a:chExt cx="956733" cy="956733"/>
            </a:xfrm>
          </p:grpSpPr>
          <p:sp>
            <p:nvSpPr>
              <p:cNvPr id="67" name="Elipsa 66"/>
              <p:cNvSpPr/>
              <p:nvPr/>
            </p:nvSpPr>
            <p:spPr>
              <a:xfrm>
                <a:off x="5914945" y="9498267"/>
                <a:ext cx="956733" cy="956733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grpSp>
            <p:nvGrpSpPr>
              <p:cNvPr id="154" name="Grupa 153"/>
              <p:cNvGrpSpPr/>
              <p:nvPr/>
            </p:nvGrpSpPr>
            <p:grpSpPr>
              <a:xfrm>
                <a:off x="6079152" y="9673309"/>
                <a:ext cx="628318" cy="606649"/>
                <a:chOff x="5093293" y="5434229"/>
                <a:chExt cx="912586" cy="881113"/>
              </a:xfrm>
            </p:grpSpPr>
            <p:sp>
              <p:nvSpPr>
                <p:cNvPr id="151" name="Pasek ukośny 150"/>
                <p:cNvSpPr/>
                <p:nvPr/>
              </p:nvSpPr>
              <p:spPr>
                <a:xfrm rot="17141112">
                  <a:off x="5664900" y="5526755"/>
                  <a:ext cx="382221" cy="299737"/>
                </a:xfrm>
                <a:prstGeom prst="diagStripe">
                  <a:avLst>
                    <a:gd name="adj" fmla="val 64976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53" name="Grupa 152"/>
                <p:cNvGrpSpPr/>
                <p:nvPr/>
              </p:nvGrpSpPr>
              <p:grpSpPr>
                <a:xfrm>
                  <a:off x="5093293" y="5434229"/>
                  <a:ext cx="793960" cy="881113"/>
                  <a:chOff x="5093293" y="5434229"/>
                  <a:chExt cx="793960" cy="881113"/>
                </a:xfrm>
              </p:grpSpPr>
              <p:sp>
                <p:nvSpPr>
                  <p:cNvPr id="146" name="Elipsa 145"/>
                  <p:cNvSpPr/>
                  <p:nvPr/>
                </p:nvSpPr>
                <p:spPr>
                  <a:xfrm>
                    <a:off x="5093293" y="6135880"/>
                    <a:ext cx="179462" cy="179462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147" name="Elipsa 146"/>
                  <p:cNvSpPr/>
                  <p:nvPr/>
                </p:nvSpPr>
                <p:spPr>
                  <a:xfrm>
                    <a:off x="5510613" y="6135880"/>
                    <a:ext cx="179462" cy="179462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148" name="Prostokąt z rogami zaokrąglonymi z jednej strony 147"/>
                  <p:cNvSpPr/>
                  <p:nvPr/>
                </p:nvSpPr>
                <p:spPr>
                  <a:xfrm>
                    <a:off x="5093293" y="5913690"/>
                    <a:ext cx="589660" cy="222190"/>
                  </a:xfrm>
                  <a:prstGeom prst="round2SameRect">
                    <a:avLst>
                      <a:gd name="adj1" fmla="val 43590"/>
                      <a:gd name="adj2" fmla="val 0"/>
                    </a:avLst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149" name="Prostokąt z rogami zaokrąglonymi z jednej strony 148"/>
                  <p:cNvSpPr/>
                  <p:nvPr/>
                </p:nvSpPr>
                <p:spPr>
                  <a:xfrm>
                    <a:off x="5183024" y="5657316"/>
                    <a:ext cx="194620" cy="256374"/>
                  </a:xfrm>
                  <a:prstGeom prst="round2SameRect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150" name="Pasek ukośny 149"/>
                  <p:cNvSpPr/>
                  <p:nvPr/>
                </p:nvSpPr>
                <p:spPr>
                  <a:xfrm>
                    <a:off x="5377644" y="5434229"/>
                    <a:ext cx="382221" cy="418495"/>
                  </a:xfrm>
                  <a:prstGeom prst="diagStripe">
                    <a:avLst>
                      <a:gd name="adj" fmla="val 64976"/>
                    </a:avLst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2" name="Pasek ukośny 151"/>
                  <p:cNvSpPr/>
                  <p:nvPr/>
                </p:nvSpPr>
                <p:spPr>
                  <a:xfrm rot="8536379" flipH="1">
                    <a:off x="5681304" y="5728665"/>
                    <a:ext cx="205949" cy="296530"/>
                  </a:xfrm>
                  <a:prstGeom prst="diagStripe">
                    <a:avLst>
                      <a:gd name="adj" fmla="val 22842"/>
                    </a:avLst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90" name="Grupa 89"/>
          <p:cNvGrpSpPr/>
          <p:nvPr/>
        </p:nvGrpSpPr>
        <p:grpSpPr>
          <a:xfrm>
            <a:off x="5347430" y="1959253"/>
            <a:ext cx="1545161" cy="2955815"/>
            <a:chOff x="6281765" y="1503133"/>
            <a:chExt cx="1531188" cy="2956667"/>
          </a:xfrm>
        </p:grpSpPr>
        <p:grpSp>
          <p:nvGrpSpPr>
            <p:cNvPr id="94" name="Grupa 93"/>
            <p:cNvGrpSpPr/>
            <p:nvPr/>
          </p:nvGrpSpPr>
          <p:grpSpPr>
            <a:xfrm>
              <a:off x="6373501" y="1503133"/>
              <a:ext cx="1263962" cy="2527925"/>
              <a:chOff x="9400228" y="2697544"/>
              <a:chExt cx="1227666" cy="2455333"/>
            </a:xfrm>
          </p:grpSpPr>
          <p:grpSp>
            <p:nvGrpSpPr>
              <p:cNvPr id="96" name="Grupa 95"/>
              <p:cNvGrpSpPr/>
              <p:nvPr/>
            </p:nvGrpSpPr>
            <p:grpSpPr>
              <a:xfrm>
                <a:off x="9400228" y="2697544"/>
                <a:ext cx="1227666" cy="2455333"/>
                <a:chOff x="9400228" y="2697544"/>
                <a:chExt cx="1227666" cy="2455333"/>
              </a:xfrm>
            </p:grpSpPr>
            <p:sp>
              <p:nvSpPr>
                <p:cNvPr id="100" name="Prostokąt z rogami zaokrąglonymi z jednej strony 99"/>
                <p:cNvSpPr/>
                <p:nvPr/>
              </p:nvSpPr>
              <p:spPr>
                <a:xfrm>
                  <a:off x="9400228" y="3722010"/>
                  <a:ext cx="1227666" cy="1430867"/>
                </a:xfrm>
                <a:prstGeom prst="round2SameRect">
                  <a:avLst>
                    <a:gd name="adj1" fmla="val 38046"/>
                    <a:gd name="adj2" fmla="val 0"/>
                  </a:avLst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01" name="Elipsa 100"/>
                <p:cNvSpPr/>
                <p:nvPr/>
              </p:nvSpPr>
              <p:spPr>
                <a:xfrm>
                  <a:off x="9501828" y="2697544"/>
                  <a:ext cx="1024466" cy="1024466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02" name="Elipsa 101"/>
                <p:cNvSpPr/>
                <p:nvPr/>
              </p:nvSpPr>
              <p:spPr>
                <a:xfrm>
                  <a:off x="9535694" y="3959077"/>
                  <a:ext cx="956733" cy="956733"/>
                </a:xfrm>
                <a:prstGeom prst="ellipse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</p:grpSp>
          <p:grpSp>
            <p:nvGrpSpPr>
              <p:cNvPr id="97" name="Grupa 96"/>
              <p:cNvGrpSpPr/>
              <p:nvPr/>
            </p:nvGrpSpPr>
            <p:grpSpPr>
              <a:xfrm>
                <a:off x="9615759" y="4329016"/>
                <a:ext cx="796602" cy="289640"/>
                <a:chOff x="9661513" y="4247694"/>
                <a:chExt cx="796602" cy="289640"/>
              </a:xfrm>
            </p:grpSpPr>
            <p:sp>
              <p:nvSpPr>
                <p:cNvPr id="98" name="Prostokąt 97"/>
                <p:cNvSpPr/>
                <p:nvPr/>
              </p:nvSpPr>
              <p:spPr>
                <a:xfrm>
                  <a:off x="9661513" y="4247694"/>
                  <a:ext cx="796602" cy="21603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l-PL" sz="1100" dirty="0" smtClean="0">
                      <a:latin typeface="Arial Black" panose="020B0A04020102020204" pitchFamily="34" charset="0"/>
                    </a:rPr>
                    <a:t>ZAMÓW</a:t>
                  </a:r>
                  <a:endParaRPr lang="pl-PL" sz="1100" dirty="0"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99" name="Strzałka w dół 98"/>
                <p:cNvSpPr/>
                <p:nvPr/>
              </p:nvSpPr>
              <p:spPr>
                <a:xfrm rot="12358218">
                  <a:off x="9714187" y="4431400"/>
                  <a:ext cx="116489" cy="105934"/>
                </a:xfrm>
                <a:prstGeom prst="downArrow">
                  <a:avLst/>
                </a:prstGeom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</p:grpSp>
        </p:grpSp>
        <p:sp>
          <p:nvSpPr>
            <p:cNvPr id="95" name="pole tekstowe 94"/>
            <p:cNvSpPr txBox="1"/>
            <p:nvPr/>
          </p:nvSpPr>
          <p:spPr>
            <a:xfrm>
              <a:off x="6281765" y="4090468"/>
              <a:ext cx="1531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Zamawiający</a:t>
              </a:r>
              <a:endParaRPr lang="pl-P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8" name="pole tekstowe 1"/>
          <p:cNvSpPr txBox="1">
            <a:spLocks noChangeArrowheads="1"/>
          </p:cNvSpPr>
          <p:nvPr/>
        </p:nvSpPr>
        <p:spPr bwMode="auto">
          <a:xfrm>
            <a:off x="3071813" y="190321"/>
            <a:ext cx="878482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KPK – największe inwestycje kolejowe: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wyzwania, problemy, rozwiązania</a:t>
            </a:r>
            <a:endParaRPr lang="pl-PL" altLang="pl-P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18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0.00104 0.2752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5.55112E-17 L 0.00299 0.3453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1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0.625 0.0226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0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06836 0.02315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7.40741E-7 L -0.57422 0.3715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9" y="1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1"/>
          <p:cNvSpPr txBox="1">
            <a:spLocks noChangeArrowheads="1"/>
          </p:cNvSpPr>
          <p:nvPr/>
        </p:nvSpPr>
        <p:spPr bwMode="auto">
          <a:xfrm>
            <a:off x="3071813" y="190321"/>
            <a:ext cx="878482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KPK – największe inwestycje kolejowe: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wyzwania, problemy, rozwiązania</a:t>
            </a:r>
            <a:endParaRPr lang="pl-PL" altLang="pl-P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5" name="Picture 4" descr="http://sklep-allboards.pl/environment/cache/images/500_500_productGfx_76f803b188c28ff6b8b0a5773d24b9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9" y="1244265"/>
            <a:ext cx="10191783" cy="574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Obraz 1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061" y="2082805"/>
            <a:ext cx="4897878" cy="1525569"/>
          </a:xfrm>
          <a:prstGeom prst="rect">
            <a:avLst/>
          </a:prstGeom>
        </p:spPr>
      </p:pic>
      <p:sp>
        <p:nvSpPr>
          <p:cNvPr id="137" name="pole tekstowe 136"/>
          <p:cNvSpPr txBox="1"/>
          <p:nvPr/>
        </p:nvSpPr>
        <p:spPr>
          <a:xfrm>
            <a:off x="2220433" y="5131526"/>
            <a:ext cx="32496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09:00 – 10:00 Rejestracja uczestników</a:t>
            </a: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10:00 – 10:10 Otwarcie Konferencji:</a:t>
            </a: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10:10 – 10:45 Sesja inauguracyjna </a:t>
            </a: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10:45 – 11:30 I sesja tematyczna </a:t>
            </a:r>
          </a:p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11:30 – 12:00 Przerwa kawowa</a:t>
            </a:r>
          </a:p>
          <a:p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Prostokąt 137"/>
          <p:cNvSpPr/>
          <p:nvPr/>
        </p:nvSpPr>
        <p:spPr>
          <a:xfrm>
            <a:off x="6315988" y="5131526"/>
            <a:ext cx="37540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12:00 – 12:45 II sesja tematyczna </a:t>
            </a:r>
            <a:endParaRPr lang="pl-PL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l-PL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12:45 – 13:15 Przerwa kawowa</a:t>
            </a:r>
            <a:endParaRPr lang="pl-PL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l-PL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13:15 – 14:00 III sesja tematyczna </a:t>
            </a:r>
            <a:endParaRPr lang="pl-PL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l-PL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14:00 – 14:30 Podsumowanie i zakończenie </a:t>
            </a:r>
            <a:endParaRPr lang="pl-PL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l-PL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14:30 Lunch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757314" y="3995507"/>
            <a:ext cx="46773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Konferencja 18 lutego 2019 r. / Warszawa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Agenda konferencji: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64900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9"/>
          <a:stretch/>
        </p:blipFill>
        <p:spPr>
          <a:xfrm>
            <a:off x="1550407" y="0"/>
            <a:ext cx="10641593" cy="5779680"/>
          </a:xfrm>
          <a:prstGeom prst="rect">
            <a:avLst/>
          </a:prstGeom>
        </p:spPr>
      </p:pic>
      <p:pic>
        <p:nvPicPr>
          <p:cNvPr id="1741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2192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pole tekstowe 5"/>
          <p:cNvSpPr txBox="1">
            <a:spLocks noChangeArrowheads="1"/>
          </p:cNvSpPr>
          <p:nvPr/>
        </p:nvSpPr>
        <p:spPr bwMode="auto">
          <a:xfrm>
            <a:off x="2074056" y="5318015"/>
            <a:ext cx="86263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alt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Dziękujemy za uwagę</a:t>
            </a:r>
          </a:p>
        </p:txBody>
      </p:sp>
      <p:pic>
        <p:nvPicPr>
          <p:cNvPr id="17414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369888"/>
            <a:ext cx="1512888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417" y="6218375"/>
            <a:ext cx="6133363" cy="71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7743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Wycinek ekranu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28"/>
          <a:stretch/>
        </p:blipFill>
        <p:spPr>
          <a:xfrm>
            <a:off x="1708879" y="-1"/>
            <a:ext cx="10483121" cy="564396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pic>
      <p:pic>
        <p:nvPicPr>
          <p:cNvPr id="1741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9"/>
            <a:ext cx="12192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pole tekstowe 5"/>
          <p:cNvSpPr txBox="1">
            <a:spLocks noChangeArrowheads="1"/>
          </p:cNvSpPr>
          <p:nvPr/>
        </p:nvSpPr>
        <p:spPr bwMode="auto">
          <a:xfrm>
            <a:off x="2074056" y="5182303"/>
            <a:ext cx="86263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alt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Podsumowanie realizacji inwestycji w 2018 roku</a:t>
            </a:r>
          </a:p>
        </p:txBody>
      </p:sp>
      <p:pic>
        <p:nvPicPr>
          <p:cNvPr id="17414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369888"/>
            <a:ext cx="1512888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958" y="6048594"/>
            <a:ext cx="6133363" cy="71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1364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ole tekstowe 1"/>
          <p:cNvSpPr txBox="1">
            <a:spLocks noChangeArrowheads="1"/>
          </p:cNvSpPr>
          <p:nvPr/>
        </p:nvSpPr>
        <p:spPr bwMode="auto">
          <a:xfrm>
            <a:off x="3071813" y="365419"/>
            <a:ext cx="87848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altLang="pl-P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Realizacja inwestycji w 2018</a:t>
            </a:r>
          </a:p>
        </p:txBody>
      </p:sp>
      <p:sp>
        <p:nvSpPr>
          <p:cNvPr id="4" name="Prostokąt 3"/>
          <p:cNvSpPr/>
          <p:nvPr/>
        </p:nvSpPr>
        <p:spPr>
          <a:xfrm>
            <a:off x="6823358" y="1351706"/>
            <a:ext cx="3567254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buClr>
                <a:srgbClr val="004D84"/>
              </a:buClr>
            </a:pPr>
            <a:r>
              <a:rPr lang="pl-PL" sz="20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około </a:t>
            </a:r>
            <a:r>
              <a:rPr lang="pl-PL" sz="28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10</a:t>
            </a:r>
            <a:r>
              <a:rPr lang="pl-PL" sz="20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pl-PL" sz="2000" b="1" dirty="0">
                <a:solidFill>
                  <a:srgbClr val="FFC000"/>
                </a:solidFill>
                <a:latin typeface="Arial" panose="020B0604020202020204" pitchFamily="34" charset="0"/>
              </a:rPr>
              <a:t>mld PLN</a:t>
            </a:r>
          </a:p>
        </p:txBody>
      </p:sp>
      <p:sp>
        <p:nvSpPr>
          <p:cNvPr id="5" name="Prostokąt 4"/>
          <p:cNvSpPr/>
          <p:nvPr/>
        </p:nvSpPr>
        <p:spPr>
          <a:xfrm>
            <a:off x="6823358" y="2110775"/>
            <a:ext cx="356725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buClr>
                <a:srgbClr val="004D84"/>
              </a:buClr>
            </a:pP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pl-PL" sz="1600" dirty="0">
                <a:solidFill>
                  <a:srgbClr val="002060"/>
                </a:solidFill>
                <a:latin typeface="Arial" panose="020B0604020202020204" pitchFamily="34" charset="0"/>
              </a:rPr>
              <a:t>10 największych projektów w Planie</a:t>
            </a:r>
          </a:p>
          <a:p>
            <a:pPr algn="ctr">
              <a:buClr>
                <a:srgbClr val="004D84"/>
              </a:buClr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</a:rPr>
              <a:t>=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</a:rPr>
              <a:t> 4,5 mld PLN</a:t>
            </a:r>
          </a:p>
        </p:txBody>
      </p:sp>
      <p:sp>
        <p:nvSpPr>
          <p:cNvPr id="6" name="Strzałka w dół 5"/>
          <p:cNvSpPr/>
          <p:nvPr/>
        </p:nvSpPr>
        <p:spPr>
          <a:xfrm>
            <a:off x="5829156" y="2107699"/>
            <a:ext cx="542681" cy="595359"/>
          </a:xfrm>
          <a:prstGeom prst="downArrow">
            <a:avLst/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44546A">
                  <a:lumMod val="75000"/>
                </a:srgbClr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658439" y="2722513"/>
            <a:ext cx="100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</a:rPr>
              <a:t>w tym: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1161572" y="1343550"/>
            <a:ext cx="5063555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buClr>
                <a:srgbClr val="004D84"/>
              </a:buClr>
            </a:pP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</a:rPr>
              <a:t>R</a:t>
            </a:r>
            <a:r>
              <a:rPr lang="pl-PL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ealizacja Planu </a:t>
            </a:r>
            <a:r>
              <a:rPr lang="pl-PL" sz="2000" b="1" dirty="0">
                <a:solidFill>
                  <a:srgbClr val="002060"/>
                </a:solidFill>
                <a:latin typeface="Arial" panose="020B0604020202020204" pitchFamily="34" charset="0"/>
              </a:rPr>
              <a:t>I</a:t>
            </a:r>
            <a:r>
              <a:rPr lang="pl-PL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nwestycyjnego </a:t>
            </a:r>
          </a:p>
          <a:p>
            <a:pPr algn="ctr">
              <a:buClr>
                <a:srgbClr val="004D84"/>
              </a:buClr>
            </a:pPr>
            <a:r>
              <a:rPr lang="pl-PL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przez PLK </a:t>
            </a:r>
            <a:endParaRPr lang="pl-PL" sz="20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6910685" y="2913964"/>
            <a:ext cx="3421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Prognozowana realizacja </a:t>
            </a:r>
            <a:br>
              <a:rPr lang="pl-PL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pl-PL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wskaźników rzeczowych:</a:t>
            </a:r>
            <a:endParaRPr lang="pl-PL" sz="14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8" name="pole tekstowe 2"/>
          <p:cNvSpPr txBox="1">
            <a:spLocks noChangeArrowheads="1"/>
          </p:cNvSpPr>
          <p:nvPr/>
        </p:nvSpPr>
        <p:spPr bwMode="auto">
          <a:xfrm>
            <a:off x="1146582" y="6084148"/>
            <a:ext cx="3284479" cy="246221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pl-PL"/>
            </a:defPPr>
            <a:lvl1pPr algn="r">
              <a:defRPr sz="100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algn="l"/>
            <a:r>
              <a:rPr lang="pl-PL" altLang="pl-PL" dirty="0"/>
              <a:t>Lk 216, odc. Działdowo-Nidzica</a:t>
            </a:r>
          </a:p>
        </p:txBody>
      </p:sp>
      <p:pic>
        <p:nvPicPr>
          <p:cNvPr id="19" name="Obraz 18" descr="Wycinek ekranu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71" y="3176679"/>
            <a:ext cx="4475985" cy="279663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grpSp>
        <p:nvGrpSpPr>
          <p:cNvPr id="8" name="Grupa 7"/>
          <p:cNvGrpSpPr/>
          <p:nvPr/>
        </p:nvGrpSpPr>
        <p:grpSpPr>
          <a:xfrm>
            <a:off x="6775775" y="3568088"/>
            <a:ext cx="3605512" cy="660608"/>
            <a:chOff x="6807859" y="4065392"/>
            <a:chExt cx="3605512" cy="660608"/>
          </a:xfrm>
        </p:grpSpPr>
        <p:sp>
          <p:nvSpPr>
            <p:cNvPr id="9" name="Prostokąt 8"/>
            <p:cNvSpPr/>
            <p:nvPr/>
          </p:nvSpPr>
          <p:spPr>
            <a:xfrm>
              <a:off x="7534934" y="4112163"/>
              <a:ext cx="2878437" cy="5847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anchor="ctr">
              <a:spAutoFit/>
            </a:bodyPr>
            <a:lstStyle/>
            <a:p>
              <a:pPr algn="ctr">
                <a:buClr>
                  <a:srgbClr val="004D84"/>
                </a:buClr>
              </a:pPr>
              <a:r>
                <a:rPr lang="pl-PL" sz="1600" b="1" dirty="0" smtClean="0">
                  <a:solidFill>
                    <a:prstClr val="white"/>
                  </a:solidFill>
                  <a:latin typeface="Arial" panose="020B0604020202020204" pitchFamily="34" charset="0"/>
                </a:rPr>
                <a:t>modernizacja </a:t>
              </a:r>
              <a:br>
                <a:rPr lang="pl-PL" sz="1600" b="1" dirty="0" smtClean="0">
                  <a:solidFill>
                    <a:prstClr val="white"/>
                  </a:solidFill>
                  <a:latin typeface="Arial" panose="020B0604020202020204" pitchFamily="34" charset="0"/>
                </a:rPr>
              </a:br>
              <a:r>
                <a:rPr lang="pl-PL" sz="1600" b="1" dirty="0" smtClean="0">
                  <a:solidFill>
                    <a:prstClr val="white"/>
                  </a:solidFill>
                  <a:latin typeface="Arial" panose="020B0604020202020204" pitchFamily="34" charset="0"/>
                </a:rPr>
                <a:t>ok. 1 300 </a:t>
              </a:r>
              <a:r>
                <a:rPr lang="pl-PL" sz="1600" b="1" dirty="0">
                  <a:solidFill>
                    <a:prstClr val="white"/>
                  </a:solidFill>
                  <a:latin typeface="Arial" panose="020B0604020202020204" pitchFamily="34" charset="0"/>
                </a:rPr>
                <a:t>km </a:t>
              </a:r>
              <a:r>
                <a:rPr lang="pl-PL" sz="1600" b="1" dirty="0" smtClean="0">
                  <a:solidFill>
                    <a:prstClr val="white"/>
                  </a:solidFill>
                  <a:latin typeface="Arial" panose="020B0604020202020204" pitchFamily="34" charset="0"/>
                </a:rPr>
                <a:t>toru </a:t>
              </a:r>
              <a:endParaRPr lang="pl-PL" sz="1600" b="1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" name="Obraz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7859" y="4065392"/>
              <a:ext cx="660608" cy="660608"/>
            </a:xfrm>
            <a:prstGeom prst="rect">
              <a:avLst/>
            </a:prstGeom>
          </p:spPr>
        </p:pic>
      </p:grpSp>
      <p:grpSp>
        <p:nvGrpSpPr>
          <p:cNvPr id="13" name="Grupa 12"/>
          <p:cNvGrpSpPr/>
          <p:nvPr/>
        </p:nvGrpSpPr>
        <p:grpSpPr>
          <a:xfrm>
            <a:off x="6771100" y="4221147"/>
            <a:ext cx="3616704" cy="676031"/>
            <a:chOff x="6803184" y="4718451"/>
            <a:chExt cx="3616704" cy="676031"/>
          </a:xfrm>
        </p:grpSpPr>
        <p:sp>
          <p:nvSpPr>
            <p:cNvPr id="10" name="Prostokąt 9"/>
            <p:cNvSpPr/>
            <p:nvPr/>
          </p:nvSpPr>
          <p:spPr>
            <a:xfrm>
              <a:off x="7534934" y="4764737"/>
              <a:ext cx="2884954" cy="5847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anchor="ctr">
              <a:spAutoFit/>
            </a:bodyPr>
            <a:lstStyle/>
            <a:p>
              <a:pPr algn="ctr">
                <a:buClr>
                  <a:srgbClr val="004D84"/>
                </a:buClr>
              </a:pPr>
              <a:r>
                <a:rPr lang="pl-PL" sz="1600" b="1" dirty="0" smtClean="0">
                  <a:solidFill>
                    <a:prstClr val="white"/>
                  </a:solidFill>
                  <a:latin typeface="Arial" panose="020B0604020202020204" pitchFamily="34" charset="0"/>
                </a:rPr>
                <a:t>zabudowa </a:t>
              </a:r>
              <a:r>
                <a:rPr lang="pl-PL" sz="1600" b="1" dirty="0">
                  <a:solidFill>
                    <a:prstClr val="white"/>
                  </a:solidFill>
                  <a:latin typeface="Arial" panose="020B0604020202020204" pitchFamily="34" charset="0"/>
                </a:rPr>
                <a:t/>
              </a:r>
              <a:br>
                <a:rPr lang="pl-PL" sz="1600" b="1" dirty="0">
                  <a:solidFill>
                    <a:prstClr val="white"/>
                  </a:solidFill>
                  <a:latin typeface="Arial" panose="020B0604020202020204" pitchFamily="34" charset="0"/>
                </a:rPr>
              </a:br>
              <a:r>
                <a:rPr lang="pl-PL" sz="1600" b="1" dirty="0" smtClean="0">
                  <a:solidFill>
                    <a:prstClr val="white"/>
                  </a:solidFill>
                  <a:latin typeface="Arial" panose="020B0604020202020204" pitchFamily="34" charset="0"/>
                </a:rPr>
                <a:t>ok. 1000 </a:t>
              </a:r>
              <a:r>
                <a:rPr lang="pl-PL" sz="1600" b="1" dirty="0">
                  <a:solidFill>
                    <a:prstClr val="white"/>
                  </a:solidFill>
                  <a:latin typeface="Arial" panose="020B0604020202020204" pitchFamily="34" charset="0"/>
                </a:rPr>
                <a:t>rozjazdów</a:t>
              </a:r>
            </a:p>
          </p:txBody>
        </p:sp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3184" y="4718451"/>
              <a:ext cx="676031" cy="676031"/>
            </a:xfrm>
            <a:prstGeom prst="rect">
              <a:avLst/>
            </a:prstGeom>
          </p:spPr>
        </p:pic>
      </p:grpSp>
      <p:grpSp>
        <p:nvGrpSpPr>
          <p:cNvPr id="14" name="Grupa 13"/>
          <p:cNvGrpSpPr/>
          <p:nvPr/>
        </p:nvGrpSpPr>
        <p:grpSpPr>
          <a:xfrm>
            <a:off x="6836073" y="4901300"/>
            <a:ext cx="3551731" cy="584775"/>
            <a:chOff x="6868157" y="5398604"/>
            <a:chExt cx="3551731" cy="584775"/>
          </a:xfrm>
        </p:grpSpPr>
        <p:sp>
          <p:nvSpPr>
            <p:cNvPr id="11" name="Prostokąt 10"/>
            <p:cNvSpPr/>
            <p:nvPr/>
          </p:nvSpPr>
          <p:spPr>
            <a:xfrm>
              <a:off x="7534934" y="5398604"/>
              <a:ext cx="2884954" cy="5847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anchor="ctr">
              <a:spAutoFit/>
            </a:bodyPr>
            <a:lstStyle/>
            <a:p>
              <a:pPr algn="ctr">
                <a:buClr>
                  <a:srgbClr val="004D84"/>
                </a:buClr>
              </a:pPr>
              <a:r>
                <a:rPr lang="pl-PL" sz="1600" b="1" dirty="0" smtClean="0">
                  <a:solidFill>
                    <a:prstClr val="white"/>
                  </a:solidFill>
                  <a:latin typeface="Arial" panose="020B0604020202020204" pitchFamily="34" charset="0"/>
                </a:rPr>
                <a:t>modernizacja </a:t>
              </a:r>
            </a:p>
            <a:p>
              <a:pPr algn="ctr">
                <a:buClr>
                  <a:srgbClr val="004D84"/>
                </a:buClr>
              </a:pPr>
              <a:r>
                <a:rPr lang="pl-PL" sz="1600" b="1" dirty="0" smtClean="0">
                  <a:solidFill>
                    <a:prstClr val="white"/>
                  </a:solidFill>
                  <a:latin typeface="Arial" panose="020B0604020202020204" pitchFamily="34" charset="0"/>
                </a:rPr>
                <a:t>ok. 200 peronów</a:t>
              </a:r>
              <a:endParaRPr lang="pl-PL" sz="140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0" name="Obraz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8157" y="5424029"/>
              <a:ext cx="549543" cy="549543"/>
            </a:xfrm>
            <a:prstGeom prst="rect">
              <a:avLst/>
            </a:prstGeom>
          </p:spPr>
        </p:pic>
      </p:grpSp>
      <p:grpSp>
        <p:nvGrpSpPr>
          <p:cNvPr id="15" name="Grupa 14"/>
          <p:cNvGrpSpPr/>
          <p:nvPr/>
        </p:nvGrpSpPr>
        <p:grpSpPr>
          <a:xfrm>
            <a:off x="6770037" y="5463401"/>
            <a:ext cx="3620575" cy="662157"/>
            <a:chOff x="6802121" y="5960705"/>
            <a:chExt cx="3620575" cy="662157"/>
          </a:xfrm>
        </p:grpSpPr>
        <p:sp>
          <p:nvSpPr>
            <p:cNvPr id="12" name="Prostokąt 11"/>
            <p:cNvSpPr/>
            <p:nvPr/>
          </p:nvSpPr>
          <p:spPr>
            <a:xfrm>
              <a:off x="7534935" y="6038087"/>
              <a:ext cx="2887761" cy="5847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anchor="ctr">
              <a:spAutoFit/>
            </a:bodyPr>
            <a:lstStyle/>
            <a:p>
              <a:pPr algn="ctr">
                <a:buClr>
                  <a:srgbClr val="004D84"/>
                </a:buClr>
              </a:pPr>
              <a:r>
                <a:rPr lang="pl-PL" sz="1600" b="1" dirty="0">
                  <a:solidFill>
                    <a:prstClr val="white"/>
                  </a:solidFill>
                  <a:latin typeface="Arial" panose="020B0604020202020204" pitchFamily="34" charset="0"/>
                </a:rPr>
                <a:t>o</a:t>
              </a:r>
              <a:r>
                <a:rPr lang="pl-PL" sz="1600" b="1" dirty="0" smtClean="0">
                  <a:solidFill>
                    <a:prstClr val="white"/>
                  </a:solidFill>
                  <a:latin typeface="Arial" panose="020B0604020202020204" pitchFamily="34" charset="0"/>
                </a:rPr>
                <a:t>k. 500 przejazdów kolejowych</a:t>
              </a:r>
              <a:endParaRPr lang="pl-PL" sz="140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1" name="Obraz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121" y="5960705"/>
              <a:ext cx="635946" cy="635946"/>
            </a:xfrm>
            <a:prstGeom prst="rect">
              <a:avLst/>
            </a:prstGeom>
          </p:spPr>
        </p:pic>
      </p:grpSp>
      <p:pic>
        <p:nvPicPr>
          <p:cNvPr id="23" name="Obraz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016" y="6226888"/>
            <a:ext cx="6133363" cy="71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2461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16" grpId="0" animBg="1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ole tekstowe 1"/>
          <p:cNvSpPr txBox="1">
            <a:spLocks noChangeArrowheads="1"/>
          </p:cNvSpPr>
          <p:nvPr/>
        </p:nvSpPr>
        <p:spPr bwMode="auto">
          <a:xfrm>
            <a:off x="3071813" y="365419"/>
            <a:ext cx="87848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altLang="pl-P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Dynamika inwestycji w 2018 roku</a:t>
            </a:r>
          </a:p>
        </p:txBody>
      </p:sp>
      <p:sp>
        <p:nvSpPr>
          <p:cNvPr id="7" name="Strzałka w prawo 6"/>
          <p:cNvSpPr/>
          <p:nvPr/>
        </p:nvSpPr>
        <p:spPr>
          <a:xfrm rot="5400000">
            <a:off x="2658049" y="2401680"/>
            <a:ext cx="972320" cy="805061"/>
          </a:xfrm>
          <a:prstGeom prst="rightArrow">
            <a:avLst/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44546A">
                  <a:lumMod val="75000"/>
                </a:srgbClr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757051" y="3493931"/>
            <a:ext cx="4774319" cy="52322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prstClr val="white"/>
                </a:solidFill>
                <a:latin typeface="Arial" panose="020B0604020202020204" pitchFamily="34" charset="0"/>
              </a:rPr>
              <a:t>9,6</a:t>
            </a:r>
            <a:r>
              <a:rPr lang="pl-PL" sz="2000" b="1" dirty="0">
                <a:solidFill>
                  <a:prstClr val="white"/>
                </a:solidFill>
                <a:latin typeface="Arial" panose="020B0604020202020204" pitchFamily="34" charset="0"/>
              </a:rPr>
              <a:t> mld PLN</a:t>
            </a:r>
          </a:p>
        </p:txBody>
      </p:sp>
      <p:sp>
        <p:nvSpPr>
          <p:cNvPr id="9" name="Prostokąt 8"/>
          <p:cNvSpPr/>
          <p:nvPr/>
        </p:nvSpPr>
        <p:spPr>
          <a:xfrm>
            <a:off x="757051" y="1468160"/>
            <a:ext cx="477431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algn="ctr">
              <a:buClr>
                <a:srgbClr val="004D84"/>
              </a:buClr>
            </a:pP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</a:rPr>
              <a:t>Wartość podpisanych umów </a:t>
            </a:r>
            <a:r>
              <a:rPr lang="pl-PL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/>
            </a:r>
            <a:br>
              <a:rPr lang="pl-PL" b="1" dirty="0" smtClean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pl-PL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z 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</a:rPr>
              <a:t>wykonawcami</a:t>
            </a:r>
          </a:p>
        </p:txBody>
      </p:sp>
      <p:sp>
        <p:nvSpPr>
          <p:cNvPr id="10" name="pole tekstowe 6"/>
          <p:cNvSpPr txBox="1">
            <a:spLocks noChangeArrowheads="1"/>
          </p:cNvSpPr>
          <p:nvPr/>
        </p:nvSpPr>
        <p:spPr bwMode="auto">
          <a:xfrm>
            <a:off x="610627" y="6559385"/>
            <a:ext cx="474373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800" i="1" dirty="0">
                <a:solidFill>
                  <a:prstClr val="black"/>
                </a:solidFill>
                <a:latin typeface="Arial" panose="020B0604020202020204" pitchFamily="34" charset="0"/>
              </a:rPr>
              <a:t>* Pełna wartość umowy netto </a:t>
            </a:r>
            <a:r>
              <a:rPr lang="pl-PL" altLang="pl-PL" sz="800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na GSM-R (łącznie </a:t>
            </a:r>
            <a:r>
              <a:rPr lang="pl-PL" altLang="pl-PL" sz="800" i="1" dirty="0">
                <a:solidFill>
                  <a:prstClr val="black"/>
                </a:solidFill>
                <a:latin typeface="Arial" panose="020B0604020202020204" pitchFamily="34" charset="0"/>
              </a:rPr>
              <a:t>z utrzymaniem</a:t>
            </a:r>
            <a:r>
              <a:rPr lang="pl-PL" altLang="pl-PL" sz="800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endParaRPr lang="pl-PL" altLang="pl-PL" sz="800" i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002680"/>
              </p:ext>
            </p:extLst>
          </p:nvPr>
        </p:nvGraphicFramePr>
        <p:xfrm>
          <a:off x="719527" y="4309738"/>
          <a:ext cx="10583056" cy="2182314"/>
        </p:xfrm>
        <a:graphic>
          <a:graphicData uri="http://schemas.openxmlformats.org/drawingml/2006/table">
            <a:tbl>
              <a:tblPr/>
              <a:tblGrid>
                <a:gridCol w="3847404"/>
                <a:gridCol w="954132"/>
                <a:gridCol w="4597183"/>
                <a:gridCol w="1184337"/>
              </a:tblGrid>
              <a:tr h="8979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Nazwa projektu</a:t>
                      </a: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Program realizacji</a:t>
                      </a: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Nazwa zamówienia</a:t>
                      </a: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Wartość umowy netto [mln PLN]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52586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Budowa infrastruktury systemu ERTMS GSM-R na liniach kolejowych PKP Polskie Linie Kolejowe S A w ramach NPW ERTMS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POIiŚ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Część nr 1 - Wdrożenie systemu </a:t>
                      </a:r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GSM-R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 </a:t>
                      </a:r>
                      <a:r>
                        <a:rPr lang="pl-PL" sz="9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268,1</a:t>
                      </a:r>
                      <a:r>
                        <a:rPr lang="pl-PL" sz="9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  <a:endParaRPr lang="pl-PL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3128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Zabudowa ERTMS-ETCS na liniach sieci bazowej TEN-T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CEF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Zabudowa systemu ERTMS/ETCS poziom 2 na linii E20 Kunowice – Terespol (z wyłączeniem węzła warszawskiego)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691,1</a:t>
                      </a:r>
                      <a:endParaRPr lang="pl-PL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2244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Prace na linii kolejowej nr 93 na odcinku Trzebinia – Oświęcim – Czechowice-Dziedzice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POIiŚ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Opracowanie dokumentacji projektowej i wykonanie robót budowlano – </a:t>
                      </a:r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montażowych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495,0</a:t>
                      </a:r>
                      <a:endParaRPr lang="pl-PL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9094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Prace na linii kolejowej E59 na odcinku Poznań Główny -  Szczecin Dąbie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CEF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„Przebudowa układów torowych wraz z infrastrukturą towarzyszącą na linii kolejowej E59 odcinek Rokietnica - Wronki</a:t>
                      </a:r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”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479,0</a:t>
                      </a:r>
                      <a:endParaRPr lang="pl-PL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5944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Budowa Szczecińskiej Kolei Metropolitalnej z wykorzystaniem istniejących odcinków linii kolejowych nr 406, 273, 351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POIiŚ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Zaprojektowanie i wykonanie robót </a:t>
                      </a:r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zadanie </a:t>
                      </a:r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A "Modernizacja linii kolejowej nr 406 na odcinku Szczecin Główny </a:t>
                      </a:r>
                      <a:r>
                        <a:rPr lang="pl-PL" sz="9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– Police”.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390,1</a:t>
                      </a:r>
                      <a:endParaRPr lang="pl-PL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008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Prace na liniach kolejowych nr 97, 98, 99 na odcinku Skawina – Sucha Beskidzka – Chabówka – Zakopane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POIiŚ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Modernizacja linii kolejowej nr 99 Chabówka - Zakopane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330,1</a:t>
                      </a:r>
                      <a:endParaRPr lang="pl-PL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Prostokąt 11"/>
          <p:cNvSpPr/>
          <p:nvPr/>
        </p:nvSpPr>
        <p:spPr>
          <a:xfrm>
            <a:off x="8460724" y="4011118"/>
            <a:ext cx="29531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000" dirty="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</a:rPr>
              <a:t>Lk. 97 </a:t>
            </a:r>
            <a:endParaRPr lang="pl-PL" sz="10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5141" y="1468161"/>
            <a:ext cx="3897442" cy="242123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4974258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ole tekstowe 1"/>
          <p:cNvSpPr txBox="1">
            <a:spLocks noChangeArrowheads="1"/>
          </p:cNvSpPr>
          <p:nvPr/>
        </p:nvSpPr>
        <p:spPr bwMode="auto">
          <a:xfrm>
            <a:off x="3071813" y="365419"/>
            <a:ext cx="87848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altLang="pl-P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KPK – styczeń 2019</a:t>
            </a:r>
          </a:p>
        </p:txBody>
      </p:sp>
      <p:sp>
        <p:nvSpPr>
          <p:cNvPr id="14" name="Nawias klamrowy zamykający 13"/>
          <p:cNvSpPr/>
          <p:nvPr/>
        </p:nvSpPr>
        <p:spPr>
          <a:xfrm>
            <a:off x="7323782" y="1346424"/>
            <a:ext cx="317360" cy="5021720"/>
          </a:xfrm>
          <a:prstGeom prst="rightBrace">
            <a:avLst>
              <a:gd name="adj1" fmla="val 63844"/>
              <a:gd name="adj2" fmla="val 50000"/>
            </a:avLst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black"/>
              </a:solidFill>
            </a:endParaRPr>
          </a:p>
        </p:txBody>
      </p:sp>
      <p:sp>
        <p:nvSpPr>
          <p:cNvPr id="18" name="pole tekstowe 13"/>
          <p:cNvSpPr txBox="1"/>
          <p:nvPr/>
        </p:nvSpPr>
        <p:spPr>
          <a:xfrm>
            <a:off x="8053484" y="1610745"/>
            <a:ext cx="2719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l-PL" sz="1600" dirty="0" smtClean="0">
                <a:solidFill>
                  <a:prstClr val="black"/>
                </a:solidFill>
                <a:latin typeface="Arial" panose="020B0604020202020204" pitchFamily="34" charset="0"/>
              </a:rPr>
              <a:t>Razem: </a:t>
            </a:r>
            <a:r>
              <a:rPr lang="pl-PL" sz="16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66,4 mld PLN*</a:t>
            </a:r>
            <a:endParaRPr lang="pl-PL" sz="16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Grupa 18"/>
          <p:cNvGrpSpPr/>
          <p:nvPr/>
        </p:nvGrpSpPr>
        <p:grpSpPr>
          <a:xfrm>
            <a:off x="7970791" y="2145257"/>
            <a:ext cx="2581164" cy="3612872"/>
            <a:chOff x="6313130" y="997416"/>
            <a:chExt cx="2071045" cy="4860726"/>
          </a:xfrm>
        </p:grpSpPr>
        <p:grpSp>
          <p:nvGrpSpPr>
            <p:cNvPr id="20" name="Grupa 19"/>
            <p:cNvGrpSpPr/>
            <p:nvPr/>
          </p:nvGrpSpPr>
          <p:grpSpPr>
            <a:xfrm>
              <a:off x="6313130" y="997416"/>
              <a:ext cx="2062167" cy="4149365"/>
              <a:chOff x="6719445" y="1120174"/>
              <a:chExt cx="2062167" cy="4357137"/>
            </a:xfrm>
          </p:grpSpPr>
          <p:sp>
            <p:nvSpPr>
              <p:cNvPr id="25" name="Prostokąt 24"/>
              <p:cNvSpPr/>
              <p:nvPr/>
            </p:nvSpPr>
            <p:spPr>
              <a:xfrm>
                <a:off x="6719447" y="1120174"/>
                <a:ext cx="2062165" cy="65800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l-PL" sz="10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POIiŚ 14-20 – 28</a:t>
                </a:r>
                <a:endParaRPr lang="pl-PL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Prostokąt 25"/>
              <p:cNvSpPr/>
              <p:nvPr/>
            </p:nvSpPr>
            <p:spPr>
              <a:xfrm>
                <a:off x="6719446" y="1858214"/>
                <a:ext cx="2062165" cy="65800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l-PL" sz="10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CEF 14-20 – 18,6</a:t>
                </a:r>
                <a:endParaRPr lang="pl-PL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Prostokąt 26"/>
              <p:cNvSpPr/>
              <p:nvPr/>
            </p:nvSpPr>
            <p:spPr>
              <a:xfrm>
                <a:off x="6719445" y="2596254"/>
                <a:ext cx="2062165" cy="65800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l-PL" sz="10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Krajowe – 9,8</a:t>
                </a:r>
                <a:endParaRPr lang="pl-PL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Prostokąt 27"/>
              <p:cNvSpPr/>
              <p:nvPr/>
            </p:nvSpPr>
            <p:spPr>
              <a:xfrm>
                <a:off x="6719445" y="3338939"/>
                <a:ext cx="2062165" cy="65800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l-PL" sz="10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RPO 14-20 – 4,5</a:t>
                </a:r>
                <a:endParaRPr lang="pl-PL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Prostokąt 28"/>
              <p:cNvSpPr/>
              <p:nvPr/>
            </p:nvSpPr>
            <p:spPr>
              <a:xfrm>
                <a:off x="6719445" y="4072334"/>
                <a:ext cx="2062165" cy="65800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l-PL" sz="10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 PW – 2,1</a:t>
                </a:r>
                <a:endParaRPr lang="pl-PL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Prostokąt 29"/>
              <p:cNvSpPr/>
              <p:nvPr/>
            </p:nvSpPr>
            <p:spPr>
              <a:xfrm>
                <a:off x="6719445" y="4819309"/>
                <a:ext cx="2062165" cy="65800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l-PL" sz="10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POIiŚ 7-13 – 0,8</a:t>
                </a:r>
                <a:endParaRPr lang="pl-PL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" name="Prostokąt 23"/>
            <p:cNvSpPr/>
            <p:nvPr/>
          </p:nvSpPr>
          <p:spPr>
            <a:xfrm>
              <a:off x="6313130" y="5231517"/>
              <a:ext cx="2071045" cy="6266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l-PL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Refundacje i zobowiązania 7-13 – 2,6</a:t>
              </a:r>
              <a:endParaRPr lang="pl-PL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Prostokąt 30"/>
          <p:cNvSpPr/>
          <p:nvPr/>
        </p:nvSpPr>
        <p:spPr>
          <a:xfrm>
            <a:off x="7835110" y="5826367"/>
            <a:ext cx="2964302" cy="2154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l-PL" sz="800" i="1" dirty="0" smtClean="0">
                <a:solidFill>
                  <a:prstClr val="black"/>
                </a:solidFill>
                <a:latin typeface="Arial"/>
              </a:rPr>
              <a:t>*wg Szczegółowego Planu Realizacji  KPK</a:t>
            </a:r>
            <a:endParaRPr lang="pl-PL" sz="800" i="1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1543987" y="1798721"/>
            <a:ext cx="6457483" cy="4791811"/>
            <a:chOff x="1543987" y="1798721"/>
            <a:chExt cx="6457483" cy="4791811"/>
          </a:xfrm>
        </p:grpSpPr>
        <p:sp>
          <p:nvSpPr>
            <p:cNvPr id="16" name="pole tekstowe 6"/>
            <p:cNvSpPr txBox="1">
              <a:spLocks noChangeArrowheads="1"/>
            </p:cNvSpPr>
            <p:nvPr/>
          </p:nvSpPr>
          <p:spPr bwMode="auto">
            <a:xfrm>
              <a:off x="1543987" y="6128867"/>
              <a:ext cx="19505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l-PL" altLang="pl-PL" sz="800" i="1" dirty="0" smtClean="0">
                  <a:solidFill>
                    <a:prstClr val="black"/>
                  </a:solidFill>
                  <a:latin typeface="Arial" panose="020B0604020202020204" pitchFamily="34" charset="0"/>
                </a:rPr>
                <a:t>Różnice na wykresie wynikają </a:t>
              </a:r>
              <a:br>
                <a:rPr lang="pl-PL" altLang="pl-PL" sz="800" i="1" dirty="0" smtClean="0">
                  <a:solidFill>
                    <a:prstClr val="black"/>
                  </a:solidFill>
                  <a:latin typeface="Arial" panose="020B0604020202020204" pitchFamily="34" charset="0"/>
                </a:rPr>
              </a:br>
              <a:r>
                <a:rPr lang="pl-PL" altLang="pl-PL" sz="800" i="1" dirty="0" smtClean="0">
                  <a:solidFill>
                    <a:prstClr val="black"/>
                  </a:solidFill>
                  <a:latin typeface="Arial" panose="020B0604020202020204" pitchFamily="34" charset="0"/>
                </a:rPr>
                <a:t>z zaokrąglenia kwot do mld PLN </a:t>
              </a:r>
              <a:br>
                <a:rPr lang="pl-PL" altLang="pl-PL" sz="800" i="1" dirty="0" smtClean="0">
                  <a:solidFill>
                    <a:prstClr val="black"/>
                  </a:solidFill>
                  <a:latin typeface="Arial" panose="020B0604020202020204" pitchFamily="34" charset="0"/>
                </a:rPr>
              </a:br>
              <a:r>
                <a:rPr lang="pl-PL" altLang="pl-PL" sz="800" i="1" dirty="0" smtClean="0">
                  <a:solidFill>
                    <a:prstClr val="black"/>
                  </a:solidFill>
                  <a:latin typeface="Arial" panose="020B0604020202020204" pitchFamily="34" charset="0"/>
                </a:rPr>
                <a:t>z dokładnością do 0,1 mld PLN.</a:t>
              </a:r>
              <a:endParaRPr lang="pl-PL" altLang="pl-PL" sz="800" i="1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Prostokąt 16"/>
            <p:cNvSpPr/>
            <p:nvPr/>
          </p:nvSpPr>
          <p:spPr>
            <a:xfrm>
              <a:off x="3379683" y="6128866"/>
              <a:ext cx="302296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800" i="1" dirty="0">
                  <a:solidFill>
                    <a:prstClr val="black"/>
                  </a:solidFill>
                  <a:latin typeface="Arial"/>
                </a:rPr>
                <a:t>Zestawienie obejmuje wartości zamówień </a:t>
              </a:r>
              <a:r>
                <a:rPr lang="pl-PL" sz="800" i="1" dirty="0" smtClean="0">
                  <a:solidFill>
                    <a:prstClr val="black"/>
                  </a:solidFill>
                  <a:latin typeface="Arial"/>
                </a:rPr>
                <a:t>dla projektów </a:t>
              </a:r>
              <a:r>
                <a:rPr lang="pl-PL" sz="800" i="1" dirty="0">
                  <a:solidFill>
                    <a:prstClr val="black"/>
                  </a:solidFill>
                  <a:latin typeface="Arial"/>
                </a:rPr>
                <a:t>ujętych </a:t>
              </a:r>
              <a:r>
                <a:rPr lang="pl-PL" sz="800" i="1" dirty="0" smtClean="0">
                  <a:solidFill>
                    <a:prstClr val="black"/>
                  </a:solidFill>
                  <a:latin typeface="Arial"/>
                </a:rPr>
                <a:t>w </a:t>
              </a:r>
              <a:r>
                <a:rPr lang="pl-PL" sz="800" i="1" dirty="0">
                  <a:solidFill>
                    <a:prstClr val="black"/>
                  </a:solidFill>
                  <a:latin typeface="Arial"/>
                </a:rPr>
                <a:t>KPK do limitu zapewnionego finansowania w </a:t>
              </a:r>
              <a:r>
                <a:rPr lang="pl-PL" sz="800" i="1" dirty="0" smtClean="0">
                  <a:solidFill>
                    <a:prstClr val="black"/>
                  </a:solidFill>
                  <a:latin typeface="Arial"/>
                </a:rPr>
                <a:t>KPK na liście podstawowej.</a:t>
              </a:r>
              <a:endParaRPr lang="pl-PL" sz="800" i="1" dirty="0">
                <a:solidFill>
                  <a:prstClr val="black"/>
                </a:solidFill>
                <a:latin typeface="Arial"/>
              </a:endParaRPr>
            </a:p>
          </p:txBody>
        </p:sp>
        <p:graphicFrame>
          <p:nvGraphicFramePr>
            <p:cNvPr id="32" name="Wykres 3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16018805"/>
                </p:ext>
              </p:extLst>
            </p:nvPr>
          </p:nvGraphicFramePr>
          <p:xfrm>
            <a:off x="1714970" y="1798721"/>
            <a:ext cx="6286500" cy="41529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84617824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ole tekstowe 1"/>
          <p:cNvSpPr txBox="1">
            <a:spLocks noChangeArrowheads="1"/>
          </p:cNvSpPr>
          <p:nvPr/>
        </p:nvSpPr>
        <p:spPr bwMode="auto">
          <a:xfrm>
            <a:off x="3071813" y="365419"/>
            <a:ext cx="87848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altLang="pl-P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Realizacja </a:t>
            </a:r>
            <a:r>
              <a:rPr lang="pl-PL" altLang="pl-P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inwestycji</a:t>
            </a:r>
            <a:endParaRPr lang="pl-PL" altLang="pl-PL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2" y="1291736"/>
            <a:ext cx="6059602" cy="5658787"/>
          </a:xfrm>
          <a:prstGeom prst="rect">
            <a:avLst/>
          </a:prstGeom>
        </p:spPr>
      </p:pic>
      <p:sp>
        <p:nvSpPr>
          <p:cNvPr id="22" name="pole tekstowe 21"/>
          <p:cNvSpPr txBox="1"/>
          <p:nvPr/>
        </p:nvSpPr>
        <p:spPr>
          <a:xfrm>
            <a:off x="8284287" y="3608873"/>
            <a:ext cx="2510852" cy="83099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>
            <a:defPPr>
              <a:defRPr lang="pl-PL"/>
            </a:defPPr>
            <a:lvl1pPr algn="ctr">
              <a:buClr>
                <a:srgbClr val="004D84"/>
              </a:buClr>
              <a:defRPr b="1">
                <a:solidFill>
                  <a:srgbClr val="002060"/>
                </a:solidFill>
                <a:latin typeface="Arial" panose="020B0604020202020204" pitchFamily="34" charset="0"/>
              </a:defRPr>
            </a:lvl1pPr>
          </a:lstStyle>
          <a:p>
            <a:r>
              <a:rPr lang="pl-PL" sz="2000" dirty="0">
                <a:solidFill>
                  <a:schemeClr val="bg1"/>
                </a:solidFill>
              </a:rPr>
              <a:t>W realizacji </a:t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2800" dirty="0">
                <a:solidFill>
                  <a:schemeClr val="bg1"/>
                </a:solidFill>
              </a:rPr>
              <a:t>32</a:t>
            </a:r>
            <a:r>
              <a:rPr lang="pl-PL" sz="2000" dirty="0">
                <a:solidFill>
                  <a:schemeClr val="bg1"/>
                </a:solidFill>
              </a:rPr>
              <a:t> mld PLN 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277" y="6233078"/>
            <a:ext cx="6133363" cy="71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0543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ole tekstowe 1"/>
          <p:cNvSpPr txBox="1">
            <a:spLocks noChangeArrowheads="1"/>
          </p:cNvSpPr>
          <p:nvPr/>
        </p:nvSpPr>
        <p:spPr bwMode="auto">
          <a:xfrm>
            <a:off x="3071813" y="365419"/>
            <a:ext cx="87848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pl-PL" sz="2400" b="1" dirty="0">
                <a:solidFill>
                  <a:prstClr val="white"/>
                </a:solidFill>
                <a:latin typeface="Arial" pitchFamily="34" charset="0"/>
              </a:rPr>
              <a:t>Postęp w realizacji inwestycji z KPK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2244625" y="118654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</a:rPr>
              <a:t>k</a:t>
            </a:r>
            <a:r>
              <a:rPr lang="pl-PL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wiecień 2016</a:t>
            </a:r>
          </a:p>
        </p:txBody>
      </p:sp>
      <p:grpSp>
        <p:nvGrpSpPr>
          <p:cNvPr id="33" name="Grupa 32"/>
          <p:cNvGrpSpPr/>
          <p:nvPr/>
        </p:nvGrpSpPr>
        <p:grpSpPr>
          <a:xfrm>
            <a:off x="2038661" y="4981785"/>
            <a:ext cx="2132302" cy="1759879"/>
            <a:chOff x="963462" y="5301208"/>
            <a:chExt cx="1736330" cy="1759879"/>
          </a:xfrm>
        </p:grpSpPr>
        <p:sp>
          <p:nvSpPr>
            <p:cNvPr id="34" name="pole tekstowe 33"/>
            <p:cNvSpPr txBox="1"/>
            <p:nvPr/>
          </p:nvSpPr>
          <p:spPr>
            <a:xfrm>
              <a:off x="971600" y="5301208"/>
              <a:ext cx="1728192" cy="215444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800" b="1" dirty="0">
                  <a:solidFill>
                    <a:prstClr val="white"/>
                  </a:solidFill>
                  <a:latin typeface="Arial" panose="020B0604020202020204" pitchFamily="34" charset="0"/>
                </a:rPr>
                <a:t>z</a:t>
              </a:r>
              <a:r>
                <a:rPr lang="pl-PL" sz="800" b="1" dirty="0" smtClean="0">
                  <a:solidFill>
                    <a:prstClr val="white"/>
                  </a:solidFill>
                  <a:latin typeface="Arial" panose="020B0604020202020204" pitchFamily="34" charset="0"/>
                </a:rPr>
                <a:t>akończone: 3,0 mld PLN</a:t>
              </a:r>
              <a:endParaRPr lang="pl-PL" sz="800" b="1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pole tekstowe 34"/>
            <p:cNvSpPr txBox="1"/>
            <p:nvPr/>
          </p:nvSpPr>
          <p:spPr>
            <a:xfrm>
              <a:off x="971600" y="5586601"/>
              <a:ext cx="1728192" cy="21544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8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w</a:t>
              </a:r>
              <a:r>
                <a:rPr lang="pl-PL" sz="800" b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 realizacji: 8,3 mld PLN</a:t>
              </a:r>
              <a:endParaRPr lang="pl-PL" sz="800" b="1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pole tekstowe 35"/>
            <p:cNvSpPr txBox="1"/>
            <p:nvPr/>
          </p:nvSpPr>
          <p:spPr>
            <a:xfrm>
              <a:off x="971600" y="5878989"/>
              <a:ext cx="1728192" cy="33855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800" b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projekty UE – w realizacji dok. projektowa: 11,4 mld PLN</a:t>
              </a:r>
              <a:endParaRPr lang="pl-PL" sz="800" b="1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pole tekstowe 36"/>
            <p:cNvSpPr txBox="1"/>
            <p:nvPr/>
          </p:nvSpPr>
          <p:spPr>
            <a:xfrm>
              <a:off x="971599" y="6294487"/>
              <a:ext cx="1728192" cy="21544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8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p</a:t>
              </a:r>
              <a:r>
                <a:rPr lang="pl-PL" sz="800" b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rzetargi w toku: 16,3 mld PLN</a:t>
              </a:r>
              <a:endParaRPr lang="pl-PL" sz="800" b="1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pole tekstowe 37"/>
            <p:cNvSpPr txBox="1"/>
            <p:nvPr/>
          </p:nvSpPr>
          <p:spPr>
            <a:xfrm>
              <a:off x="963462" y="6845643"/>
              <a:ext cx="1728192" cy="2154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800" b="1" dirty="0" smtClean="0">
                  <a:solidFill>
                    <a:prstClr val="white"/>
                  </a:solidFill>
                  <a:latin typeface="Arial" panose="020B0604020202020204" pitchFamily="34" charset="0"/>
                </a:rPr>
                <a:t>planowane: 23,5 mld PLN</a:t>
              </a:r>
              <a:endParaRPr lang="pl-PL" sz="800" b="1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pole tekstowe 38"/>
            <p:cNvSpPr txBox="1"/>
            <p:nvPr/>
          </p:nvSpPr>
          <p:spPr>
            <a:xfrm>
              <a:off x="971599" y="6570065"/>
              <a:ext cx="1728192" cy="215444"/>
            </a:xfrm>
            <a:prstGeom prst="rect">
              <a:avLst/>
            </a:prstGeom>
            <a:pattFill prst="ltDnDiag">
              <a:fgClr>
                <a:srgbClr val="CF0808"/>
              </a:fgClr>
              <a:bgClr>
                <a:srgbClr val="FC5454"/>
              </a:bgClr>
            </a:pattFill>
            <a:ln>
              <a:solidFill>
                <a:srgbClr val="C0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800" b="1" dirty="0" smtClean="0">
                  <a:solidFill>
                    <a:prstClr val="white"/>
                  </a:solidFill>
                  <a:latin typeface="Arial" panose="020B0604020202020204" pitchFamily="34" charset="0"/>
                </a:rPr>
                <a:t>budżet: 3,9 mld PLN</a:t>
              </a:r>
              <a:endParaRPr lang="pl-PL" sz="800" b="1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40" name="Obraz 39"/>
          <p:cNvPicPr>
            <a:picLocks noChangeAspect="1"/>
          </p:cNvPicPr>
          <p:nvPr/>
        </p:nvPicPr>
        <p:blipFill rotWithShape="1">
          <a:blip r:embed="rId2"/>
          <a:srcRect l="20087" t="4244" r="29912" b="5197"/>
          <a:stretch/>
        </p:blipFill>
        <p:spPr>
          <a:xfrm>
            <a:off x="1411245" y="1512587"/>
            <a:ext cx="3361833" cy="3388680"/>
          </a:xfrm>
          <a:prstGeom prst="rect">
            <a:avLst/>
          </a:prstGeom>
        </p:spPr>
      </p:pic>
      <p:grpSp>
        <p:nvGrpSpPr>
          <p:cNvPr id="3" name="Grupa 2"/>
          <p:cNvGrpSpPr/>
          <p:nvPr/>
        </p:nvGrpSpPr>
        <p:grpSpPr>
          <a:xfrm>
            <a:off x="7582993" y="1146100"/>
            <a:ext cx="4609007" cy="5680335"/>
            <a:chOff x="7582993" y="1146100"/>
            <a:chExt cx="4609007" cy="5680335"/>
          </a:xfrm>
        </p:grpSpPr>
        <p:sp>
          <p:nvSpPr>
            <p:cNvPr id="23" name="Tytuł 2"/>
            <p:cNvSpPr txBox="1">
              <a:spLocks/>
            </p:cNvSpPr>
            <p:nvPr/>
          </p:nvSpPr>
          <p:spPr bwMode="auto">
            <a:xfrm>
              <a:off x="9289621" y="1207038"/>
              <a:ext cx="2902379" cy="373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pl-PL" altLang="pl-PL" sz="1200" b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(lista podstawowa KPK, mld PLN)</a:t>
              </a:r>
              <a:endParaRPr lang="pl-PL" altLang="pl-PL" sz="1200" b="1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" name="pole tekstowe 5"/>
            <p:cNvSpPr txBox="1"/>
            <p:nvPr/>
          </p:nvSpPr>
          <p:spPr>
            <a:xfrm>
              <a:off x="7768220" y="1146100"/>
              <a:ext cx="17749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l-PL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pl-PL" b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styczeń 2019</a:t>
              </a:r>
            </a:p>
          </p:txBody>
        </p:sp>
        <p:grpSp>
          <p:nvGrpSpPr>
            <p:cNvPr id="42" name="Grupa 41"/>
            <p:cNvGrpSpPr/>
            <p:nvPr/>
          </p:nvGrpSpPr>
          <p:grpSpPr>
            <a:xfrm>
              <a:off x="7582993" y="4893743"/>
              <a:ext cx="2325506" cy="1932692"/>
              <a:chOff x="6554787" y="4681140"/>
              <a:chExt cx="2090117" cy="1932692"/>
            </a:xfrm>
          </p:grpSpPr>
          <p:grpSp>
            <p:nvGrpSpPr>
              <p:cNvPr id="43" name="Grupa 42"/>
              <p:cNvGrpSpPr/>
              <p:nvPr/>
            </p:nvGrpSpPr>
            <p:grpSpPr>
              <a:xfrm>
                <a:off x="6554787" y="4681140"/>
                <a:ext cx="2085839" cy="1932692"/>
                <a:chOff x="971597" y="5370372"/>
                <a:chExt cx="1728195" cy="1932692"/>
              </a:xfrm>
            </p:grpSpPr>
            <p:sp>
              <p:nvSpPr>
                <p:cNvPr id="46" name="pole tekstowe 49"/>
                <p:cNvSpPr txBox="1"/>
                <p:nvPr/>
              </p:nvSpPr>
              <p:spPr>
                <a:xfrm>
                  <a:off x="971598" y="5370372"/>
                  <a:ext cx="1728192" cy="215444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>
                  <a:defPPr>
                    <a:defRPr lang="pl-PL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pl-PL" sz="800" b="1" dirty="0">
                      <a:solidFill>
                        <a:prstClr val="white"/>
                      </a:solidFill>
                      <a:latin typeface="Arial" panose="020B0604020202020204" pitchFamily="34" charset="0"/>
                    </a:rPr>
                    <a:t>zakończone: </a:t>
                  </a:r>
                  <a:r>
                    <a:rPr lang="pl-PL" sz="800" b="1" dirty="0" smtClean="0">
                      <a:solidFill>
                        <a:prstClr val="white"/>
                      </a:solidFill>
                      <a:latin typeface="Arial" panose="020B0604020202020204" pitchFamily="34" charset="0"/>
                    </a:rPr>
                    <a:t>9,1 </a:t>
                  </a:r>
                  <a:r>
                    <a:rPr lang="pl-PL" sz="800" b="1" dirty="0">
                      <a:solidFill>
                        <a:prstClr val="white"/>
                      </a:solidFill>
                      <a:latin typeface="Arial" panose="020B0604020202020204" pitchFamily="34" charset="0"/>
                    </a:rPr>
                    <a:t>mld PLN</a:t>
                  </a:r>
                </a:p>
              </p:txBody>
            </p:sp>
            <p:sp>
              <p:nvSpPr>
                <p:cNvPr id="47" name="pole tekstowe 50"/>
                <p:cNvSpPr txBox="1"/>
                <p:nvPr/>
              </p:nvSpPr>
              <p:spPr>
                <a:xfrm>
                  <a:off x="971600" y="5630400"/>
                  <a:ext cx="1728192" cy="215444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>
                  <a:defPPr>
                    <a:defRPr lang="pl-PL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pl-PL" sz="800" b="1" dirty="0">
                      <a:solidFill>
                        <a:srgbClr val="002060"/>
                      </a:solidFill>
                      <a:latin typeface="Arial" panose="020B0604020202020204" pitchFamily="34" charset="0"/>
                    </a:rPr>
                    <a:t>w realizacji: </a:t>
                  </a:r>
                  <a:r>
                    <a:rPr lang="pl-PL" sz="800" b="1" dirty="0" smtClean="0">
                      <a:solidFill>
                        <a:srgbClr val="002060"/>
                      </a:solidFill>
                      <a:latin typeface="Arial" panose="020B0604020202020204" pitchFamily="34" charset="0"/>
                    </a:rPr>
                    <a:t>31,9 </a:t>
                  </a:r>
                  <a:r>
                    <a:rPr lang="pl-PL" sz="800" b="1" dirty="0">
                      <a:solidFill>
                        <a:srgbClr val="002060"/>
                      </a:solidFill>
                      <a:latin typeface="Arial" panose="020B0604020202020204" pitchFamily="34" charset="0"/>
                    </a:rPr>
                    <a:t>mld PLN</a:t>
                  </a:r>
                </a:p>
              </p:txBody>
            </p:sp>
            <p:sp>
              <p:nvSpPr>
                <p:cNvPr id="48" name="pole tekstowe 51"/>
                <p:cNvSpPr txBox="1"/>
                <p:nvPr/>
              </p:nvSpPr>
              <p:spPr>
                <a:xfrm>
                  <a:off x="971598" y="5903026"/>
                  <a:ext cx="1728192" cy="338554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>
                  <a:defPPr>
                    <a:defRPr lang="pl-PL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pl-PL" sz="800" b="1" dirty="0">
                      <a:solidFill>
                        <a:srgbClr val="002060"/>
                      </a:solidFill>
                      <a:latin typeface="Arial" panose="020B0604020202020204" pitchFamily="34" charset="0"/>
                    </a:rPr>
                    <a:t>trwa projektowanie - projekty UE: </a:t>
                  </a:r>
                  <a:r>
                    <a:rPr lang="pl-PL" sz="800" b="1" dirty="0" smtClean="0">
                      <a:solidFill>
                        <a:srgbClr val="002060"/>
                      </a:solidFill>
                      <a:latin typeface="Arial" panose="020B0604020202020204" pitchFamily="34" charset="0"/>
                    </a:rPr>
                    <a:t>10,6 </a:t>
                  </a:r>
                  <a:r>
                    <a:rPr lang="pl-PL" sz="800" b="1" dirty="0">
                      <a:solidFill>
                        <a:srgbClr val="002060"/>
                      </a:solidFill>
                      <a:latin typeface="Arial" panose="020B0604020202020204" pitchFamily="34" charset="0"/>
                    </a:rPr>
                    <a:t>mld PLN</a:t>
                  </a:r>
                </a:p>
              </p:txBody>
            </p:sp>
            <p:sp>
              <p:nvSpPr>
                <p:cNvPr id="49" name="pole tekstowe 52"/>
                <p:cNvSpPr txBox="1"/>
                <p:nvPr/>
              </p:nvSpPr>
              <p:spPr>
                <a:xfrm>
                  <a:off x="971599" y="6294487"/>
                  <a:ext cx="1728192" cy="21544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>
                  <a:defPPr>
                    <a:defRPr lang="pl-PL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pl-PL" sz="800" b="1" dirty="0">
                      <a:solidFill>
                        <a:srgbClr val="002060"/>
                      </a:solidFill>
                      <a:latin typeface="Arial" panose="020B0604020202020204" pitchFamily="34" charset="0"/>
                    </a:rPr>
                    <a:t>przetargi w toku: </a:t>
                  </a:r>
                  <a:r>
                    <a:rPr lang="pl-PL" sz="800" b="1" dirty="0" smtClean="0">
                      <a:solidFill>
                        <a:srgbClr val="002060"/>
                      </a:solidFill>
                      <a:latin typeface="Arial" panose="020B0604020202020204" pitchFamily="34" charset="0"/>
                    </a:rPr>
                    <a:t>7,3 mld </a:t>
                  </a:r>
                  <a:r>
                    <a:rPr lang="pl-PL" sz="800" b="1" dirty="0">
                      <a:solidFill>
                        <a:srgbClr val="002060"/>
                      </a:solidFill>
                      <a:latin typeface="Arial" panose="020B0604020202020204" pitchFamily="34" charset="0"/>
                    </a:rPr>
                    <a:t>PLN</a:t>
                  </a:r>
                </a:p>
              </p:txBody>
            </p:sp>
            <p:sp>
              <p:nvSpPr>
                <p:cNvPr id="50" name="pole tekstowe 53"/>
                <p:cNvSpPr txBox="1"/>
                <p:nvPr/>
              </p:nvSpPr>
              <p:spPr>
                <a:xfrm>
                  <a:off x="971597" y="7087620"/>
                  <a:ext cx="1728192" cy="215444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>
                  <a:defPPr>
                    <a:defRPr lang="pl-PL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pl-PL" sz="800" b="1" dirty="0">
                      <a:solidFill>
                        <a:prstClr val="white"/>
                      </a:solidFill>
                      <a:latin typeface="Arial" panose="020B0604020202020204" pitchFamily="34" charset="0"/>
                    </a:rPr>
                    <a:t>planowane: </a:t>
                  </a:r>
                  <a:r>
                    <a:rPr lang="pl-PL" sz="800" b="1" dirty="0" smtClean="0">
                      <a:solidFill>
                        <a:prstClr val="white"/>
                      </a:solidFill>
                      <a:latin typeface="Arial" panose="020B0604020202020204" pitchFamily="34" charset="0"/>
                    </a:rPr>
                    <a:t>2,6 </a:t>
                  </a:r>
                  <a:r>
                    <a:rPr lang="pl-PL" sz="800" b="1" dirty="0">
                      <a:solidFill>
                        <a:prstClr val="white"/>
                      </a:solidFill>
                      <a:latin typeface="Arial" panose="020B0604020202020204" pitchFamily="34" charset="0"/>
                    </a:rPr>
                    <a:t>mld PLN</a:t>
                  </a:r>
                </a:p>
              </p:txBody>
            </p:sp>
          </p:grpSp>
          <p:sp>
            <p:nvSpPr>
              <p:cNvPr id="44" name="pole tekstowe 47"/>
              <p:cNvSpPr txBox="1"/>
              <p:nvPr/>
            </p:nvSpPr>
            <p:spPr>
              <a:xfrm>
                <a:off x="6559066" y="5867646"/>
                <a:ext cx="2085838" cy="215444"/>
              </a:xfrm>
              <a:prstGeom prst="rect">
                <a:avLst/>
              </a:prstGeom>
              <a:pattFill prst="dkDnDiag">
                <a:fgClr>
                  <a:srgbClr val="E23B3B"/>
                </a:fgClr>
                <a:bgClr>
                  <a:srgbClr val="F9AFAF"/>
                </a:bgClr>
              </a:pattFill>
              <a:ln>
                <a:solidFill>
                  <a:srgbClr val="FDA9A9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pl-PL" sz="800" b="1" dirty="0">
                    <a:solidFill>
                      <a:srgbClr val="002060"/>
                    </a:solidFill>
                    <a:latin typeface="Arial" panose="020B0604020202020204" pitchFamily="34" charset="0"/>
                  </a:rPr>
                  <a:t>SW – projekty UE: </a:t>
                </a:r>
                <a:r>
                  <a:rPr lang="pl-PL" sz="800" b="1" dirty="0" smtClean="0">
                    <a:solidFill>
                      <a:srgbClr val="002060"/>
                    </a:solidFill>
                    <a:latin typeface="Arial" panose="020B0604020202020204" pitchFamily="34" charset="0"/>
                  </a:rPr>
                  <a:t>1,6 </a:t>
                </a:r>
                <a:r>
                  <a:rPr lang="pl-PL" sz="800" b="1" dirty="0">
                    <a:solidFill>
                      <a:srgbClr val="002060"/>
                    </a:solidFill>
                    <a:latin typeface="Arial" panose="020B0604020202020204" pitchFamily="34" charset="0"/>
                  </a:rPr>
                  <a:t>mld PLN</a:t>
                </a:r>
              </a:p>
            </p:txBody>
          </p:sp>
          <p:sp>
            <p:nvSpPr>
              <p:cNvPr id="45" name="pole tekstowe 48"/>
              <p:cNvSpPr txBox="1"/>
              <p:nvPr/>
            </p:nvSpPr>
            <p:spPr>
              <a:xfrm>
                <a:off x="6559066" y="6135997"/>
                <a:ext cx="2085838" cy="215444"/>
              </a:xfrm>
              <a:prstGeom prst="rect">
                <a:avLst/>
              </a:prstGeom>
              <a:pattFill prst="dkVert">
                <a:fgClr>
                  <a:srgbClr val="FC5454"/>
                </a:fgClr>
                <a:bgClr>
                  <a:srgbClr val="FECECE"/>
                </a:bgClr>
              </a:pattFill>
              <a:ln>
                <a:solidFill>
                  <a:srgbClr val="FC8C8C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pl-PL" sz="800" b="1" dirty="0">
                    <a:solidFill>
                      <a:srgbClr val="002060"/>
                    </a:solidFill>
                    <a:latin typeface="Arial" panose="020B0604020202020204" pitchFamily="34" charset="0"/>
                  </a:rPr>
                  <a:t>budżet: </a:t>
                </a:r>
                <a:r>
                  <a:rPr lang="pl-PL" sz="800" b="1" dirty="0" smtClean="0">
                    <a:solidFill>
                      <a:srgbClr val="002060"/>
                    </a:solidFill>
                    <a:latin typeface="Arial" panose="020B0604020202020204" pitchFamily="34" charset="0"/>
                  </a:rPr>
                  <a:t>3,2 </a:t>
                </a:r>
                <a:r>
                  <a:rPr lang="pl-PL" sz="800" b="1" dirty="0">
                    <a:solidFill>
                      <a:srgbClr val="002060"/>
                    </a:solidFill>
                    <a:latin typeface="Arial" panose="020B0604020202020204" pitchFamily="34" charset="0"/>
                  </a:rPr>
                  <a:t>mld PLN</a:t>
                </a:r>
              </a:p>
            </p:txBody>
          </p:sp>
        </p:grpSp>
      </p:grpSp>
      <p:graphicFrame>
        <p:nvGraphicFramePr>
          <p:cNvPr id="51" name="Wykres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8831618"/>
              </p:ext>
            </p:extLst>
          </p:nvPr>
        </p:nvGraphicFramePr>
        <p:xfrm>
          <a:off x="6177931" y="1419645"/>
          <a:ext cx="5112568" cy="3413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upa 1"/>
          <p:cNvGrpSpPr/>
          <p:nvPr/>
        </p:nvGrpSpPr>
        <p:grpSpPr>
          <a:xfrm>
            <a:off x="4527087" y="1300252"/>
            <a:ext cx="2748030" cy="4127929"/>
            <a:chOff x="4527087" y="1300252"/>
            <a:chExt cx="2748030" cy="4127929"/>
          </a:xfrm>
        </p:grpSpPr>
        <p:sp>
          <p:nvSpPr>
            <p:cNvPr id="22" name="pole tekstowe 21"/>
            <p:cNvSpPr txBox="1"/>
            <p:nvPr/>
          </p:nvSpPr>
          <p:spPr>
            <a:xfrm>
              <a:off x="4527087" y="1300252"/>
              <a:ext cx="2748030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pl-PL" dirty="0" smtClean="0">
                  <a:solidFill>
                    <a:prstClr val="black"/>
                  </a:solidFill>
                  <a:latin typeface="Arial" panose="020B0604020202020204" pitchFamily="34" charset="0"/>
                </a:rPr>
                <a:t>Razem: </a:t>
              </a:r>
              <a:r>
                <a:rPr lang="pl-PL" b="1" dirty="0" smtClean="0">
                  <a:solidFill>
                    <a:prstClr val="black"/>
                  </a:solidFill>
                  <a:latin typeface="Arial" panose="020B0604020202020204" pitchFamily="34" charset="0"/>
                </a:rPr>
                <a:t>66,4 mld PLN</a:t>
              </a:r>
              <a:endParaRPr lang="pl-PL" b="1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" name="pole tekstowe 51"/>
            <p:cNvSpPr txBox="1"/>
            <p:nvPr/>
          </p:nvSpPr>
          <p:spPr>
            <a:xfrm>
              <a:off x="5257514" y="4797916"/>
              <a:ext cx="1324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b="1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+6,1 mld PLN</a:t>
              </a:r>
              <a:endParaRPr lang="pl-PL" sz="1400" b="1" dirty="0">
                <a:solidFill>
                  <a:srgbClr val="0070C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" name="pole tekstowe 52"/>
            <p:cNvSpPr txBox="1"/>
            <p:nvPr/>
          </p:nvSpPr>
          <p:spPr>
            <a:xfrm>
              <a:off x="5159299" y="5120404"/>
              <a:ext cx="1484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b="1" dirty="0" smtClean="0">
                  <a:solidFill>
                    <a:srgbClr val="00B050"/>
                  </a:solidFill>
                  <a:latin typeface="Arial" panose="020B0604020202020204" pitchFamily="34" charset="0"/>
                </a:rPr>
                <a:t>+23,6 mld PLN</a:t>
              </a:r>
              <a:endParaRPr lang="pl-PL" sz="1400" b="1" dirty="0">
                <a:solidFill>
                  <a:srgbClr val="00B050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163659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Graphic spid="51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ole tekstowe 1"/>
          <p:cNvSpPr txBox="1">
            <a:spLocks noChangeArrowheads="1"/>
          </p:cNvSpPr>
          <p:nvPr/>
        </p:nvSpPr>
        <p:spPr bwMode="auto">
          <a:xfrm>
            <a:off x="3071813" y="260489"/>
            <a:ext cx="878482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pl-PL" sz="2400" b="1" dirty="0">
                <a:solidFill>
                  <a:prstClr val="white"/>
                </a:solidFill>
                <a:latin typeface="Arial" panose="020B0604020202020204" pitchFamily="34" charset="0"/>
              </a:rPr>
              <a:t>Umowy o dofinansowanie podpisane w 2018 roku </a:t>
            </a:r>
            <a:br>
              <a:rPr lang="pl-PL" sz="2400" b="1" dirty="0">
                <a:solidFill>
                  <a:prstClr val="white"/>
                </a:solidFill>
                <a:latin typeface="Arial" panose="020B0604020202020204" pitchFamily="34" charset="0"/>
              </a:rPr>
            </a:br>
            <a:r>
              <a:rPr lang="pl-PL" sz="2400" b="1" dirty="0">
                <a:solidFill>
                  <a:prstClr val="white"/>
                </a:solidFill>
                <a:latin typeface="Arial" panose="020B0604020202020204" pitchFamily="34" charset="0"/>
              </a:rPr>
              <a:t>w ramach </a:t>
            </a:r>
            <a:r>
              <a:rPr lang="pl-PL" sz="2400" b="1" dirty="0" err="1">
                <a:solidFill>
                  <a:prstClr val="white"/>
                </a:solidFill>
                <a:latin typeface="Arial" panose="020B0604020202020204" pitchFamily="34" charset="0"/>
              </a:rPr>
              <a:t>POIiŚ</a:t>
            </a:r>
            <a:endParaRPr lang="pl-PL" sz="24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884421" y="1349115"/>
            <a:ext cx="10284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W ROKU 2018 PODPISANO UMOWY O DOFINANSOWANIE NA WARTOŚĆ DOFINANSOWANIA 5,8 mld PLN, co oznacza, że w 100% zrealizowano plan w tym zakresie. </a:t>
            </a:r>
            <a:endParaRPr lang="pl-PL" sz="14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8" name="Tytuł 2"/>
          <p:cNvSpPr txBox="1">
            <a:spLocks/>
          </p:cNvSpPr>
          <p:nvPr/>
        </p:nvSpPr>
        <p:spPr bwMode="auto">
          <a:xfrm>
            <a:off x="10617787" y="1928383"/>
            <a:ext cx="1458387" cy="37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l-PL" altLang="pl-PL" sz="1200" b="1" dirty="0">
                <a:solidFill>
                  <a:srgbClr val="002060"/>
                </a:solidFill>
                <a:latin typeface="Arial" panose="020B0604020202020204" pitchFamily="34" charset="0"/>
              </a:rPr>
              <a:t>(</a:t>
            </a:r>
            <a:r>
              <a:rPr lang="pl-PL" altLang="pl-PL" sz="12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mln </a:t>
            </a:r>
            <a:r>
              <a:rPr lang="pl-PL" altLang="pl-PL" sz="1200" b="1" dirty="0">
                <a:solidFill>
                  <a:srgbClr val="002060"/>
                </a:solidFill>
                <a:latin typeface="Arial" panose="020B0604020202020204" pitchFamily="34" charset="0"/>
              </a:rPr>
              <a:t>PLN)</a:t>
            </a:r>
          </a:p>
        </p:txBody>
      </p:sp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933582"/>
              </p:ext>
            </p:extLst>
          </p:nvPr>
        </p:nvGraphicFramePr>
        <p:xfrm>
          <a:off x="884421" y="1916832"/>
          <a:ext cx="10284818" cy="4715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2957"/>
                <a:gridCol w="694867"/>
                <a:gridCol w="5141030"/>
                <a:gridCol w="1025919"/>
                <a:gridCol w="1042302"/>
                <a:gridCol w="1129159"/>
                <a:gridCol w="868584"/>
              </a:tblGrid>
              <a:tr h="445405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Lp</a:t>
                      </a:r>
                      <a:r>
                        <a:rPr lang="pl-PL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pl-PL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 projektu WPZ</a:t>
                      </a:r>
                      <a:endParaRPr lang="pl-PL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PROJEKTY POIiŚ 2014-2020 </a:t>
                      </a:r>
                      <a:endParaRPr lang="pl-PL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 zawarcia UoD </a:t>
                      </a:r>
                      <a:endParaRPr lang="pl-PL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Koszt całkowity </a:t>
                      </a:r>
                      <a:r>
                        <a:rPr lang="pl-PL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netto</a:t>
                      </a:r>
                      <a:endParaRPr lang="pl-PL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Wartość </a:t>
                      </a:r>
                      <a:r>
                        <a:rPr lang="pl-PL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dofinansowania</a:t>
                      </a:r>
                      <a:endParaRPr lang="pl-PL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Wartość alokacji </a:t>
                      </a:r>
                      <a:r>
                        <a:rPr lang="pl-PL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UE</a:t>
                      </a:r>
                      <a:endParaRPr lang="pl-PL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46205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pl-PL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5.1-10</a:t>
                      </a:r>
                      <a:endParaRPr lang="pl-PL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Prace na linii kolejowej nr 8, odcinek Warka – Radom (Lot: C, D, E)</a:t>
                      </a:r>
                      <a:endParaRPr lang="pl-PL" sz="9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kwartał 2018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671,4</a:t>
                      </a:r>
                      <a:endParaRPr lang="pl-PL" sz="9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559,7</a:t>
                      </a:r>
                      <a:endParaRPr lang="pl-PL" sz="9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475,8</a:t>
                      </a:r>
                      <a:endParaRPr lang="pl-PL" sz="9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5377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pl-PL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5.1-19.1</a:t>
                      </a:r>
                      <a:endParaRPr lang="pl-PL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Poprawa stanu technicznego infrastruktury obsługi podróżnych (w tym dostosowanie do wymagań TSI PRM) - Etap I Szczecin Główny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kwartał 2018</a:t>
                      </a:r>
                      <a:endParaRPr lang="pl-PL" sz="9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59,7</a:t>
                      </a:r>
                      <a:endParaRPr lang="pl-PL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59,7</a:t>
                      </a:r>
                      <a:endParaRPr lang="pl-PL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50,7</a:t>
                      </a:r>
                      <a:endParaRPr lang="pl-PL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5791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pl-PL" sz="9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5.2-20</a:t>
                      </a:r>
                      <a:endParaRPr lang="pl-PL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Poprawa bezpieczeństwa poprzez zabudowę nowych rozjazdów kolejowych o podwyższonym standardzie 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 kwartał 2018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214,1</a:t>
                      </a:r>
                      <a:endParaRPr lang="pl-PL" sz="9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214,1</a:t>
                      </a:r>
                      <a:endParaRPr lang="pl-PL" sz="9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182,0</a:t>
                      </a:r>
                      <a:endParaRPr lang="pl-PL" sz="9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91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pl-PL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5.2-9</a:t>
                      </a:r>
                      <a:endParaRPr lang="pl-PL" sz="9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Poprawa bezpieczeństwa na skrzyżowaniach linii kolejowych z drogami - etap I - część przejazdowa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 kwartał 2018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252,6</a:t>
                      </a:r>
                      <a:endParaRPr lang="pl-PL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227,9</a:t>
                      </a:r>
                      <a:endParaRPr lang="pl-PL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193,7</a:t>
                      </a:r>
                      <a:endParaRPr lang="pl-PL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5791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pl-PL" sz="9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5.2-10</a:t>
                      </a:r>
                      <a:endParaRPr lang="pl-PL" sz="9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Poprawa bezpieczeństwa ruchu kolejowego poprzez zakup specjalistycznego sprzętu technicznego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 kwartał </a:t>
                      </a:r>
                      <a:r>
                        <a:rPr lang="pl-PL" sz="9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248,9</a:t>
                      </a:r>
                      <a:endParaRPr lang="pl-PL" sz="9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248,9</a:t>
                      </a:r>
                      <a:endParaRPr lang="pl-PL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211,6</a:t>
                      </a:r>
                      <a:endParaRPr lang="pl-PL" sz="9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5377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pl-PL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5.1-19.3</a:t>
                      </a:r>
                      <a:endParaRPr lang="pl-PL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Poprawa stanu technicznego infrastruktury obsługi podróżnych (w tym dostosowanie do wymagań TSI PRM), Etap III Rzeszów Główny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 kwartał 2018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216,8</a:t>
                      </a:r>
                      <a:endParaRPr lang="pl-PL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195,7</a:t>
                      </a:r>
                      <a:endParaRPr lang="pl-PL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166,4</a:t>
                      </a:r>
                      <a:endParaRPr lang="pl-PL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5791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pl-PL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5.1-21</a:t>
                      </a:r>
                      <a:endParaRPr lang="pl-PL" sz="9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Poprawa bezpieczeństwa na skrzyżowaniach linii kolejowych z drogami - etap II - część wiaduktowa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 kwartał 2018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147,5</a:t>
                      </a:r>
                      <a:endParaRPr lang="pl-PL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66,7</a:t>
                      </a:r>
                      <a:endParaRPr lang="pl-PL" sz="9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56,7</a:t>
                      </a:r>
                      <a:endParaRPr lang="pl-PL" sz="9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5377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pl-PL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5.1-14</a:t>
                      </a:r>
                      <a:endParaRPr lang="pl-PL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Prace na linii kolejowej C-E 65 na odc. Chorzów Batory – Tarnowskie Góry – Karsznice - </a:t>
                      </a:r>
                      <a:r>
                        <a:rPr lang="pl-PL" sz="90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Inowroclaw</a:t>
                      </a:r>
                      <a:r>
                        <a:rPr lang="pl-PL" sz="9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Bydgoszcz - Maksymilianowo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 kwartał 2018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4 217,8</a:t>
                      </a:r>
                      <a:endParaRPr lang="pl-PL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3 578,0</a:t>
                      </a:r>
                      <a:endParaRPr lang="pl-PL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3 041,3</a:t>
                      </a:r>
                      <a:endParaRPr lang="pl-PL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34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  <a:endParaRPr lang="pl-PL" sz="9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Budowa przystanku kolejowego Wrocław Szczepin na linii nr 143  wraz z przebudową wiaduktu kolejowego nad ul. Długą we Wrocławiu  oraz niezbędną infrastrukturą</a:t>
                      </a:r>
                      <a:endParaRPr lang="pl-PL" sz="9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kwartał 2018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41,4</a:t>
                      </a:r>
                      <a:endParaRPr lang="pl-PL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41,0</a:t>
                      </a:r>
                      <a:endParaRPr lang="pl-PL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34,8</a:t>
                      </a:r>
                      <a:endParaRPr lang="pl-PL" sz="9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91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  <a:endParaRPr lang="pl-PL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Rewitalizacja i odbudowa częściowo nieczynnej linii kolejowej nr 182 Tarnowskie Góry - Zawiercie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 kwartał 2018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603,1</a:t>
                      </a:r>
                      <a:endParaRPr lang="pl-PL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591,9</a:t>
                      </a:r>
                      <a:endParaRPr lang="pl-PL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503,2</a:t>
                      </a:r>
                      <a:endParaRPr lang="pl-PL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3999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l-PL" sz="9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RAZEM </a:t>
                      </a:r>
                      <a:endParaRPr lang="pl-PL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6 673,3</a:t>
                      </a:r>
                      <a:endParaRPr lang="pl-PL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5 783,6</a:t>
                      </a:r>
                      <a:endParaRPr lang="pl-PL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4 916,2</a:t>
                      </a:r>
                      <a:endParaRPr lang="pl-PL" sz="9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03" marR="6603" marT="6603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23103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16"/>
          <a:stretch/>
        </p:blipFill>
        <p:spPr>
          <a:xfrm>
            <a:off x="1663908" y="164892"/>
            <a:ext cx="10528092" cy="5438971"/>
          </a:xfrm>
          <a:prstGeom prst="rect">
            <a:avLst/>
          </a:prstGeom>
        </p:spPr>
      </p:pic>
      <p:pic>
        <p:nvPicPr>
          <p:cNvPr id="1741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pole tekstowe 5"/>
          <p:cNvSpPr txBox="1">
            <a:spLocks noChangeArrowheads="1"/>
          </p:cNvSpPr>
          <p:nvPr/>
        </p:nvSpPr>
        <p:spPr bwMode="auto">
          <a:xfrm>
            <a:off x="2074056" y="5697070"/>
            <a:ext cx="86263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alt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Plan na 2019 rok</a:t>
            </a:r>
          </a:p>
        </p:txBody>
      </p:sp>
      <p:pic>
        <p:nvPicPr>
          <p:cNvPr id="17414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369888"/>
            <a:ext cx="1512888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637" y="6056615"/>
            <a:ext cx="6133363" cy="71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8565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1327</Words>
  <Application>Microsoft Office PowerPoint</Application>
  <PresentationFormat>Panoramiczny</PresentationFormat>
  <Paragraphs>285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PKP PLK S.A.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Górski Damian</dc:creator>
  <cp:lastModifiedBy>dyrektorIGTL</cp:lastModifiedBy>
  <cp:revision>51</cp:revision>
  <cp:lastPrinted>2019-01-23T17:18:21Z</cp:lastPrinted>
  <dcterms:created xsi:type="dcterms:W3CDTF">2019-01-22T09:58:27Z</dcterms:created>
  <dcterms:modified xsi:type="dcterms:W3CDTF">2019-01-28T09:11:49Z</dcterms:modified>
</cp:coreProperties>
</file>