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83" r:id="rId2"/>
    <p:sldMasterId id="2147483662" r:id="rId3"/>
  </p:sldMasterIdLst>
  <p:notesMasterIdLst>
    <p:notesMasterId r:id="rId15"/>
  </p:notesMasterIdLst>
  <p:sldIdLst>
    <p:sldId id="258" r:id="rId4"/>
    <p:sldId id="348" r:id="rId5"/>
    <p:sldId id="349" r:id="rId6"/>
    <p:sldId id="341" r:id="rId7"/>
    <p:sldId id="338" r:id="rId8"/>
    <p:sldId id="350" r:id="rId9"/>
    <p:sldId id="344" r:id="rId10"/>
    <p:sldId id="352" r:id="rId11"/>
    <p:sldId id="351" r:id="rId12"/>
    <p:sldId id="347" r:id="rId13"/>
    <p:sldId id="264" r:id="rId14"/>
  </p:sldIdLst>
  <p:sldSz cx="9144000" cy="5143500" type="screen16x9"/>
  <p:notesSz cx="67945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7239" autoAdjust="0"/>
  </p:normalViewPr>
  <p:slideViewPr>
    <p:cSldViewPr>
      <p:cViewPr varScale="1">
        <p:scale>
          <a:sx n="124" d="100"/>
          <a:sy n="124" d="100"/>
        </p:scale>
        <p:origin x="90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sieczkowski\Documents\SPRAWY\ERTMS\Strategia%20wy&#322;&#261;czenia%20150%20Mhz\20180713_Przekazanie%20wynik&#243;w%20ankiet%20-%20podsumowanie%20anki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EE-4B9F-9EAC-3271AFA2D9D9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EE-4B9F-9EAC-3271AFA2D9D9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EE-4B9F-9EAC-3271AFA2D9D9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EE-4B9F-9EAC-3271AFA2D9D9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EE-4B9F-9EAC-3271AFA2D9D9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Arkusz1!$B$3:$B$7</c:f>
              <c:strCache>
                <c:ptCount val="5"/>
                <c:pt idx="0">
                  <c:v>Odrębne radio GSM-R</c:v>
                </c:pt>
                <c:pt idx="1">
                  <c:v>Radio dwusystemowe (150 Mhz i GSM-R)</c:v>
                </c:pt>
                <c:pt idx="2">
                  <c:v>Pojazdy jednokabinowe do wyposażenia</c:v>
                </c:pt>
                <c:pt idx="3">
                  <c:v>Pojazdy dwukabinowe do wyposażenia</c:v>
                </c:pt>
                <c:pt idx="4">
                  <c:v>Pojazdy nieprzewidziane do wyposażenia</c:v>
                </c:pt>
              </c:strCache>
            </c:strRef>
          </c:cat>
          <c:val>
            <c:numRef>
              <c:f>Arkusz1!$C$3:$C$7</c:f>
              <c:numCache>
                <c:formatCode>General</c:formatCode>
                <c:ptCount val="5"/>
                <c:pt idx="0">
                  <c:v>77</c:v>
                </c:pt>
                <c:pt idx="1">
                  <c:v>336</c:v>
                </c:pt>
                <c:pt idx="2">
                  <c:v>896</c:v>
                </c:pt>
                <c:pt idx="3">
                  <c:v>1315</c:v>
                </c:pt>
                <c:pt idx="4">
                  <c:v>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EE-4B9F-9EAC-3271AFA2D9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5F14A-A715-4CA0-8B47-7B539FCF22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F5B68F-7F57-4871-B268-5C2CA67E2815}">
      <dgm:prSet phldrT="[Tekst]"/>
      <dgm:spPr/>
      <dgm:t>
        <a:bodyPr/>
        <a:lstStyle/>
        <a:p>
          <a:r>
            <a:rPr lang="pl-PL" dirty="0" smtClean="0"/>
            <a:t>Przyszłość sygnału RADIOSTOP</a:t>
          </a:r>
          <a:endParaRPr lang="pl-PL" dirty="0"/>
        </a:p>
      </dgm:t>
    </dgm:pt>
    <dgm:pt modelId="{B0B31EC6-C761-4808-AF66-D762766776DF}" type="parTrans" cxnId="{1EE4A1C9-3E94-48D3-BE53-4489364647B3}">
      <dgm:prSet/>
      <dgm:spPr/>
      <dgm:t>
        <a:bodyPr/>
        <a:lstStyle/>
        <a:p>
          <a:endParaRPr lang="pl-PL"/>
        </a:p>
      </dgm:t>
    </dgm:pt>
    <dgm:pt modelId="{DC9D179C-ADA1-494D-9D8F-0700C1BFCC73}" type="sibTrans" cxnId="{1EE4A1C9-3E94-48D3-BE53-4489364647B3}">
      <dgm:prSet/>
      <dgm:spPr/>
      <dgm:t>
        <a:bodyPr/>
        <a:lstStyle/>
        <a:p>
          <a:endParaRPr lang="pl-PL"/>
        </a:p>
      </dgm:t>
    </dgm:pt>
    <dgm:pt modelId="{F1BF4D6C-885F-4DEC-92AB-44AB3090C8D1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Funkcja REC w GSM-R nie zapewnia automatycznego zatrzymania pociągu</a:t>
          </a:r>
          <a:endParaRPr lang="pl-PL" dirty="0">
            <a:solidFill>
              <a:schemeClr val="tx2"/>
            </a:solidFill>
          </a:endParaRPr>
        </a:p>
      </dgm:t>
    </dgm:pt>
    <dgm:pt modelId="{9FB45A23-5BC9-412C-A48B-4E65B70ED592}" type="parTrans" cxnId="{A90D1A9B-A0EB-450C-A541-D359EC82803B}">
      <dgm:prSet/>
      <dgm:spPr/>
      <dgm:t>
        <a:bodyPr/>
        <a:lstStyle/>
        <a:p>
          <a:endParaRPr lang="pl-PL"/>
        </a:p>
      </dgm:t>
    </dgm:pt>
    <dgm:pt modelId="{51491440-0DA2-4173-A160-B175A6487F1E}" type="sibTrans" cxnId="{A90D1A9B-A0EB-450C-A541-D359EC82803B}">
      <dgm:prSet/>
      <dgm:spPr/>
      <dgm:t>
        <a:bodyPr/>
        <a:lstStyle/>
        <a:p>
          <a:endParaRPr lang="pl-PL"/>
        </a:p>
      </dgm:t>
    </dgm:pt>
    <dgm:pt modelId="{04AB4A4C-9872-442A-981C-E8BA752E2001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Wprowadzenie takiej funkcjonalności w systemie GSM-R wymagałoby zmian w specyfikacjach ERTMS i TSI Sterowanie</a:t>
          </a:r>
          <a:endParaRPr lang="pl-PL" dirty="0">
            <a:solidFill>
              <a:schemeClr val="tx2"/>
            </a:solidFill>
          </a:endParaRPr>
        </a:p>
      </dgm:t>
    </dgm:pt>
    <dgm:pt modelId="{75A1FBD6-240C-47ED-876F-2295A9A8A300}" type="parTrans" cxnId="{D28E3BEA-98DB-46A3-8D09-8FAC258EB52B}">
      <dgm:prSet/>
      <dgm:spPr/>
      <dgm:t>
        <a:bodyPr/>
        <a:lstStyle/>
        <a:p>
          <a:endParaRPr lang="pl-PL"/>
        </a:p>
      </dgm:t>
    </dgm:pt>
    <dgm:pt modelId="{A4BB3AD2-4B3C-4A8B-87BD-DE5CE8579451}" type="sibTrans" cxnId="{D28E3BEA-98DB-46A3-8D09-8FAC258EB52B}">
      <dgm:prSet/>
      <dgm:spPr/>
      <dgm:t>
        <a:bodyPr/>
        <a:lstStyle/>
        <a:p>
          <a:endParaRPr lang="pl-PL"/>
        </a:p>
      </dgm:t>
    </dgm:pt>
    <dgm:pt modelId="{82E16FDB-162D-464C-9305-E173CA3E7787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Eksploatacja dwóch systemów łączności rodzi obawy związane z ich jednoczesną obsługą przez maszynistów i dyżurnych ruchu</a:t>
          </a:r>
          <a:endParaRPr lang="pl-PL" dirty="0">
            <a:solidFill>
              <a:schemeClr val="tx2"/>
            </a:solidFill>
          </a:endParaRPr>
        </a:p>
      </dgm:t>
    </dgm:pt>
    <dgm:pt modelId="{CC66913F-4D0A-496D-9650-E29BC1980F23}" type="parTrans" cxnId="{4894F8E9-79C8-4503-9370-69FCBA7A3CAD}">
      <dgm:prSet/>
      <dgm:spPr/>
      <dgm:t>
        <a:bodyPr/>
        <a:lstStyle/>
        <a:p>
          <a:endParaRPr lang="pl-PL"/>
        </a:p>
      </dgm:t>
    </dgm:pt>
    <dgm:pt modelId="{28F3A3BF-CA57-4619-9FBF-65925D0C4C43}" type="sibTrans" cxnId="{4894F8E9-79C8-4503-9370-69FCBA7A3CAD}">
      <dgm:prSet/>
      <dgm:spPr/>
      <dgm:t>
        <a:bodyPr/>
        <a:lstStyle/>
        <a:p>
          <a:endParaRPr lang="pl-PL"/>
        </a:p>
      </dgm:t>
    </dgm:pt>
    <dgm:pt modelId="{7424AEFF-B050-4D23-A42C-DB94D49FDF93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Utrzymanie </a:t>
          </a:r>
          <a:r>
            <a:rPr lang="pl-PL" dirty="0" err="1" smtClean="0">
              <a:solidFill>
                <a:schemeClr val="tx2"/>
              </a:solidFill>
            </a:rPr>
            <a:t>RADIOSTOPu</a:t>
          </a:r>
          <a:r>
            <a:rPr lang="pl-PL" dirty="0" smtClean="0">
              <a:solidFill>
                <a:schemeClr val="tx2"/>
              </a:solidFill>
            </a:rPr>
            <a:t> w obecnej formie byłoby możliwe jedynie pod warunkiem dalszego funkcjonowania radia 150 </a:t>
          </a:r>
          <a:r>
            <a:rPr lang="pl-PL" dirty="0" err="1" smtClean="0">
              <a:solidFill>
                <a:schemeClr val="tx2"/>
              </a:solidFill>
            </a:rPr>
            <a:t>Mhz</a:t>
          </a:r>
          <a:endParaRPr lang="pl-PL" dirty="0">
            <a:solidFill>
              <a:schemeClr val="tx2"/>
            </a:solidFill>
          </a:endParaRPr>
        </a:p>
      </dgm:t>
    </dgm:pt>
    <dgm:pt modelId="{2F29EF6D-B2E3-479B-9141-3BC9A33E6522}" type="parTrans" cxnId="{F72F818F-23D2-4E9E-A986-4B43F7552A3F}">
      <dgm:prSet/>
      <dgm:spPr/>
      <dgm:t>
        <a:bodyPr/>
        <a:lstStyle/>
        <a:p>
          <a:endParaRPr lang="pl-PL"/>
        </a:p>
      </dgm:t>
    </dgm:pt>
    <dgm:pt modelId="{110D4F5B-35EA-4491-B898-7621BE307B2A}" type="sibTrans" cxnId="{F72F818F-23D2-4E9E-A986-4B43F7552A3F}">
      <dgm:prSet/>
      <dgm:spPr/>
      <dgm:t>
        <a:bodyPr/>
        <a:lstStyle/>
        <a:p>
          <a:endParaRPr lang="pl-PL"/>
        </a:p>
      </dgm:t>
    </dgm:pt>
    <dgm:pt modelId="{AC94A6B1-A9FB-4DF2-98C2-99E8346E9059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Rozwiązaniem jest wdrożenie nowego systemu hamowania obszarowego pod roboczą nazwą RADIOSTOP 2.0, który nie będzie wymagał łączności w paśmie 150 </a:t>
          </a:r>
          <a:r>
            <a:rPr lang="pl-PL" dirty="0" err="1" smtClean="0">
              <a:solidFill>
                <a:schemeClr val="tx2"/>
              </a:solidFill>
            </a:rPr>
            <a:t>Mhz</a:t>
          </a:r>
          <a:r>
            <a:rPr lang="pl-PL" dirty="0" smtClean="0">
              <a:solidFill>
                <a:schemeClr val="tx2"/>
              </a:solidFill>
            </a:rPr>
            <a:t> – projekt Instytutu Kolejnictwa </a:t>
          </a:r>
          <a:endParaRPr lang="pl-PL" dirty="0">
            <a:solidFill>
              <a:schemeClr val="tx2"/>
            </a:solidFill>
          </a:endParaRPr>
        </a:p>
      </dgm:t>
    </dgm:pt>
    <dgm:pt modelId="{CCFD214E-EB42-4F30-AA4A-22D22F41FFB7}" type="parTrans" cxnId="{6C1B36C5-C0A6-4424-93F2-A91A38519138}">
      <dgm:prSet/>
      <dgm:spPr/>
      <dgm:t>
        <a:bodyPr/>
        <a:lstStyle/>
        <a:p>
          <a:endParaRPr lang="pl-PL"/>
        </a:p>
      </dgm:t>
    </dgm:pt>
    <dgm:pt modelId="{0171DFAF-0324-4A0B-AD78-A78EE4CAA9D1}" type="sibTrans" cxnId="{6C1B36C5-C0A6-4424-93F2-A91A38519138}">
      <dgm:prSet/>
      <dgm:spPr/>
      <dgm:t>
        <a:bodyPr/>
        <a:lstStyle/>
        <a:p>
          <a:endParaRPr lang="pl-PL"/>
        </a:p>
      </dgm:t>
    </dgm:pt>
    <dgm:pt modelId="{E371CF73-68D4-406F-86F9-38862D42D1D7}" type="pres">
      <dgm:prSet presAssocID="{ABC5F14A-A715-4CA0-8B47-7B539FCF22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E1066C5-09D2-41DD-9B14-936D4D5EE526}" type="pres">
      <dgm:prSet presAssocID="{45F5B68F-7F57-4871-B268-5C2CA67E2815}" presName="parentLin" presStyleCnt="0"/>
      <dgm:spPr/>
    </dgm:pt>
    <dgm:pt modelId="{89B0AAEE-16BC-4D08-A00B-567349B31AAF}" type="pres">
      <dgm:prSet presAssocID="{45F5B68F-7F57-4871-B268-5C2CA67E2815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AC19F67E-71E9-4569-94E3-E67BB1F42B82}" type="pres">
      <dgm:prSet presAssocID="{45F5B68F-7F57-4871-B268-5C2CA67E28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EA77EC-748F-47BB-986A-58BD72CA097B}" type="pres">
      <dgm:prSet presAssocID="{45F5B68F-7F57-4871-B268-5C2CA67E2815}" presName="negativeSpace" presStyleCnt="0"/>
      <dgm:spPr/>
    </dgm:pt>
    <dgm:pt modelId="{2089E8C2-CDEA-4A2E-8C39-3C29C59F2C57}" type="pres">
      <dgm:prSet presAssocID="{45F5B68F-7F57-4871-B268-5C2CA67E2815}" presName="childText" presStyleLbl="conFgAcc1" presStyleIdx="0" presStyleCnt="1" custScaleY="95463" custLinFactNeighborY="-256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EB0723E-76E8-44B5-AFE5-A4139112183F}" type="presOf" srcId="{45F5B68F-7F57-4871-B268-5C2CA67E2815}" destId="{AC19F67E-71E9-4569-94E3-E67BB1F42B82}" srcOrd="1" destOrd="0" presId="urn:microsoft.com/office/officeart/2005/8/layout/list1"/>
    <dgm:cxn modelId="{D0868138-4393-47DE-A071-1D2CC2F95836}" type="presOf" srcId="{82E16FDB-162D-464C-9305-E173CA3E7787}" destId="{2089E8C2-CDEA-4A2E-8C39-3C29C59F2C57}" srcOrd="0" destOrd="3" presId="urn:microsoft.com/office/officeart/2005/8/layout/list1"/>
    <dgm:cxn modelId="{6F9BEA60-ED8A-49B4-B560-1137B0DBB1EA}" type="presOf" srcId="{F1BF4D6C-885F-4DEC-92AB-44AB3090C8D1}" destId="{2089E8C2-CDEA-4A2E-8C39-3C29C59F2C57}" srcOrd="0" destOrd="0" presId="urn:microsoft.com/office/officeart/2005/8/layout/list1"/>
    <dgm:cxn modelId="{9D57DA10-93B2-45E6-9C55-DC08822F1C0A}" type="presOf" srcId="{7424AEFF-B050-4D23-A42C-DB94D49FDF93}" destId="{2089E8C2-CDEA-4A2E-8C39-3C29C59F2C57}" srcOrd="0" destOrd="2" presId="urn:microsoft.com/office/officeart/2005/8/layout/list1"/>
    <dgm:cxn modelId="{A90D1A9B-A0EB-450C-A541-D359EC82803B}" srcId="{45F5B68F-7F57-4871-B268-5C2CA67E2815}" destId="{F1BF4D6C-885F-4DEC-92AB-44AB3090C8D1}" srcOrd="0" destOrd="0" parTransId="{9FB45A23-5BC9-412C-A48B-4E65B70ED592}" sibTransId="{51491440-0DA2-4173-A160-B175A6487F1E}"/>
    <dgm:cxn modelId="{4894F8E9-79C8-4503-9370-69FCBA7A3CAD}" srcId="{45F5B68F-7F57-4871-B268-5C2CA67E2815}" destId="{82E16FDB-162D-464C-9305-E173CA3E7787}" srcOrd="3" destOrd="0" parTransId="{CC66913F-4D0A-496D-9650-E29BC1980F23}" sibTransId="{28F3A3BF-CA57-4619-9FBF-65925D0C4C43}"/>
    <dgm:cxn modelId="{6C1B36C5-C0A6-4424-93F2-A91A38519138}" srcId="{45F5B68F-7F57-4871-B268-5C2CA67E2815}" destId="{AC94A6B1-A9FB-4DF2-98C2-99E8346E9059}" srcOrd="4" destOrd="0" parTransId="{CCFD214E-EB42-4F30-AA4A-22D22F41FFB7}" sibTransId="{0171DFAF-0324-4A0B-AD78-A78EE4CAA9D1}"/>
    <dgm:cxn modelId="{B5B43EC1-8F7D-4E03-988C-A168B00DCF61}" type="presOf" srcId="{AC94A6B1-A9FB-4DF2-98C2-99E8346E9059}" destId="{2089E8C2-CDEA-4A2E-8C39-3C29C59F2C57}" srcOrd="0" destOrd="4" presId="urn:microsoft.com/office/officeart/2005/8/layout/list1"/>
    <dgm:cxn modelId="{F72F818F-23D2-4E9E-A986-4B43F7552A3F}" srcId="{45F5B68F-7F57-4871-B268-5C2CA67E2815}" destId="{7424AEFF-B050-4D23-A42C-DB94D49FDF93}" srcOrd="2" destOrd="0" parTransId="{2F29EF6D-B2E3-479B-9141-3BC9A33E6522}" sibTransId="{110D4F5B-35EA-4491-B898-7621BE307B2A}"/>
    <dgm:cxn modelId="{9EBC45FE-0DF8-4EC0-9FA7-C02F63F7BD44}" type="presOf" srcId="{04AB4A4C-9872-442A-981C-E8BA752E2001}" destId="{2089E8C2-CDEA-4A2E-8C39-3C29C59F2C57}" srcOrd="0" destOrd="1" presId="urn:microsoft.com/office/officeart/2005/8/layout/list1"/>
    <dgm:cxn modelId="{1EE4A1C9-3E94-48D3-BE53-4489364647B3}" srcId="{ABC5F14A-A715-4CA0-8B47-7B539FCF22A8}" destId="{45F5B68F-7F57-4871-B268-5C2CA67E2815}" srcOrd="0" destOrd="0" parTransId="{B0B31EC6-C761-4808-AF66-D762766776DF}" sibTransId="{DC9D179C-ADA1-494D-9D8F-0700C1BFCC73}"/>
    <dgm:cxn modelId="{F35ED7B8-3DC1-4430-B5B0-C9251D811961}" type="presOf" srcId="{ABC5F14A-A715-4CA0-8B47-7B539FCF22A8}" destId="{E371CF73-68D4-406F-86F9-38862D42D1D7}" srcOrd="0" destOrd="0" presId="urn:microsoft.com/office/officeart/2005/8/layout/list1"/>
    <dgm:cxn modelId="{D28E3BEA-98DB-46A3-8D09-8FAC258EB52B}" srcId="{45F5B68F-7F57-4871-B268-5C2CA67E2815}" destId="{04AB4A4C-9872-442A-981C-E8BA752E2001}" srcOrd="1" destOrd="0" parTransId="{75A1FBD6-240C-47ED-876F-2295A9A8A300}" sibTransId="{A4BB3AD2-4B3C-4A8B-87BD-DE5CE8579451}"/>
    <dgm:cxn modelId="{48E3C942-7529-4AF6-AE8A-08E050DE1519}" type="presOf" srcId="{45F5B68F-7F57-4871-B268-5C2CA67E2815}" destId="{89B0AAEE-16BC-4D08-A00B-567349B31AAF}" srcOrd="0" destOrd="0" presId="urn:microsoft.com/office/officeart/2005/8/layout/list1"/>
    <dgm:cxn modelId="{74B3D89D-9071-426E-B457-D436AC28C900}" type="presParOf" srcId="{E371CF73-68D4-406F-86F9-38862D42D1D7}" destId="{9E1066C5-09D2-41DD-9B14-936D4D5EE526}" srcOrd="0" destOrd="0" presId="urn:microsoft.com/office/officeart/2005/8/layout/list1"/>
    <dgm:cxn modelId="{851D9D4B-0C4D-4C0F-8B7A-D140F8CB2AE8}" type="presParOf" srcId="{9E1066C5-09D2-41DD-9B14-936D4D5EE526}" destId="{89B0AAEE-16BC-4D08-A00B-567349B31AAF}" srcOrd="0" destOrd="0" presId="urn:microsoft.com/office/officeart/2005/8/layout/list1"/>
    <dgm:cxn modelId="{59CB95BC-17E7-4D66-94FC-8341F483C7EC}" type="presParOf" srcId="{9E1066C5-09D2-41DD-9B14-936D4D5EE526}" destId="{AC19F67E-71E9-4569-94E3-E67BB1F42B82}" srcOrd="1" destOrd="0" presId="urn:microsoft.com/office/officeart/2005/8/layout/list1"/>
    <dgm:cxn modelId="{76070D7A-D50B-40D9-968E-652599A4DEBF}" type="presParOf" srcId="{E371CF73-68D4-406F-86F9-38862D42D1D7}" destId="{27EA77EC-748F-47BB-986A-58BD72CA097B}" srcOrd="1" destOrd="0" presId="urn:microsoft.com/office/officeart/2005/8/layout/list1"/>
    <dgm:cxn modelId="{CF86DE61-DE51-4604-9606-2D662438461D}" type="presParOf" srcId="{E371CF73-68D4-406F-86F9-38862D42D1D7}" destId="{2089E8C2-CDEA-4A2E-8C39-3C29C59F2C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C5F14A-A715-4CA0-8B47-7B539FCF22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F5B68F-7F57-4871-B268-5C2CA67E2815}">
      <dgm:prSet phldrT="[Tekst]"/>
      <dgm:spPr/>
      <dgm:t>
        <a:bodyPr/>
        <a:lstStyle/>
        <a:p>
          <a:r>
            <a:rPr lang="pl-PL" dirty="0" smtClean="0"/>
            <a:t>Łączność na liniach kolejowych bez sieci GSM-R</a:t>
          </a:r>
          <a:endParaRPr lang="pl-PL" dirty="0"/>
        </a:p>
      </dgm:t>
    </dgm:pt>
    <dgm:pt modelId="{B0B31EC6-C761-4808-AF66-D762766776DF}" type="parTrans" cxnId="{1EE4A1C9-3E94-48D3-BE53-4489364647B3}">
      <dgm:prSet/>
      <dgm:spPr/>
      <dgm:t>
        <a:bodyPr/>
        <a:lstStyle/>
        <a:p>
          <a:endParaRPr lang="pl-PL"/>
        </a:p>
      </dgm:t>
    </dgm:pt>
    <dgm:pt modelId="{DC9D179C-ADA1-494D-9D8F-0700C1BFCC73}" type="sibTrans" cxnId="{1EE4A1C9-3E94-48D3-BE53-4489364647B3}">
      <dgm:prSet/>
      <dgm:spPr/>
      <dgm:t>
        <a:bodyPr/>
        <a:lstStyle/>
        <a:p>
          <a:endParaRPr lang="pl-PL"/>
        </a:p>
      </dgm:t>
    </dgm:pt>
    <dgm:pt modelId="{F1BF4D6C-885F-4DEC-92AB-44AB3090C8D1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Część mniej uczęszczanych linii kolejowych PKP PLK S.A. nie będzie pokryta sygnałem GSM-R (ok. 4 tys. km)</a:t>
          </a:r>
          <a:endParaRPr lang="pl-PL" dirty="0">
            <a:solidFill>
              <a:schemeClr val="tx2"/>
            </a:solidFill>
          </a:endParaRPr>
        </a:p>
      </dgm:t>
    </dgm:pt>
    <dgm:pt modelId="{9FB45A23-5BC9-412C-A48B-4E65B70ED592}" type="parTrans" cxnId="{A90D1A9B-A0EB-450C-A541-D359EC82803B}">
      <dgm:prSet/>
      <dgm:spPr/>
      <dgm:t>
        <a:bodyPr/>
        <a:lstStyle/>
        <a:p>
          <a:endParaRPr lang="pl-PL"/>
        </a:p>
      </dgm:t>
    </dgm:pt>
    <dgm:pt modelId="{51491440-0DA2-4173-A160-B175A6487F1E}" type="sibTrans" cxnId="{A90D1A9B-A0EB-450C-A541-D359EC82803B}">
      <dgm:prSet/>
      <dgm:spPr/>
      <dgm:t>
        <a:bodyPr/>
        <a:lstStyle/>
        <a:p>
          <a:endParaRPr lang="pl-PL"/>
        </a:p>
      </dgm:t>
    </dgm:pt>
    <dgm:pt modelId="{81DAFD88-8E6A-4439-9C42-E084E35FD9FA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Rozwiązaniem tego problemu może być tzw. </a:t>
          </a:r>
          <a:r>
            <a:rPr lang="pl-PL" dirty="0" err="1" smtClean="0">
              <a:solidFill>
                <a:schemeClr val="tx2"/>
              </a:solidFill>
            </a:rPr>
            <a:t>roaming</a:t>
          </a:r>
          <a:r>
            <a:rPr lang="pl-PL" dirty="0" smtClean="0">
              <a:solidFill>
                <a:schemeClr val="tx2"/>
              </a:solidFill>
            </a:rPr>
            <a:t> krajowy: wykorzystanie publicznych sieci GSM do prowadzenia rozmów między maszynistą i dyżurnym ruchu przy użyciu radiotelefonu kolejowego</a:t>
          </a:r>
          <a:endParaRPr lang="pl-PL" dirty="0">
            <a:solidFill>
              <a:schemeClr val="tx2"/>
            </a:solidFill>
          </a:endParaRPr>
        </a:p>
      </dgm:t>
    </dgm:pt>
    <dgm:pt modelId="{EF41EC98-64E3-4F86-9167-130827FCE94D}" type="parTrans" cxnId="{E9E454A3-1A56-465F-8718-0FC0665AF948}">
      <dgm:prSet/>
      <dgm:spPr/>
      <dgm:t>
        <a:bodyPr/>
        <a:lstStyle/>
        <a:p>
          <a:endParaRPr lang="pl-PL"/>
        </a:p>
      </dgm:t>
    </dgm:pt>
    <dgm:pt modelId="{A04A4D58-9B35-4B25-920A-8D451AE916A6}" type="sibTrans" cxnId="{E9E454A3-1A56-465F-8718-0FC0665AF948}">
      <dgm:prSet/>
      <dgm:spPr/>
      <dgm:t>
        <a:bodyPr/>
        <a:lstStyle/>
        <a:p>
          <a:endParaRPr lang="pl-PL"/>
        </a:p>
      </dgm:t>
    </dgm:pt>
    <dgm:pt modelId="{22D3E57A-3670-42B2-9DC2-4DE35E7115E5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Alternatywną możliwością jest pozostawienie radia 150 </a:t>
          </a:r>
          <a:r>
            <a:rPr lang="pl-PL" dirty="0" err="1" smtClean="0">
              <a:solidFill>
                <a:schemeClr val="tx2"/>
              </a:solidFill>
            </a:rPr>
            <a:t>Mhz</a:t>
          </a:r>
          <a:endParaRPr lang="pl-PL" dirty="0">
            <a:solidFill>
              <a:schemeClr val="tx2"/>
            </a:solidFill>
          </a:endParaRPr>
        </a:p>
      </dgm:t>
    </dgm:pt>
    <dgm:pt modelId="{F1329665-E4F2-4146-9163-8CB20D40D5BF}" type="parTrans" cxnId="{DD14AD2F-AB2A-49F6-B448-211F6AECA75E}">
      <dgm:prSet/>
      <dgm:spPr/>
      <dgm:t>
        <a:bodyPr/>
        <a:lstStyle/>
        <a:p>
          <a:endParaRPr lang="pl-PL"/>
        </a:p>
      </dgm:t>
    </dgm:pt>
    <dgm:pt modelId="{C8402EB3-1D4C-4B90-9C6A-59CD568671F7}" type="sibTrans" cxnId="{DD14AD2F-AB2A-49F6-B448-211F6AECA75E}">
      <dgm:prSet/>
      <dgm:spPr/>
      <dgm:t>
        <a:bodyPr/>
        <a:lstStyle/>
        <a:p>
          <a:endParaRPr lang="pl-PL"/>
        </a:p>
      </dgm:t>
    </dgm:pt>
    <dgm:pt modelId="{65E4A6F6-7048-45BE-8990-2759FDAD7DB9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Na chwilę obecną prace zmierzają w kierunku wprowadzenia </a:t>
          </a:r>
          <a:r>
            <a:rPr lang="pl-PL" dirty="0" err="1" smtClean="0">
              <a:solidFill>
                <a:schemeClr val="tx2"/>
              </a:solidFill>
            </a:rPr>
            <a:t>roamingu</a:t>
          </a:r>
          <a:r>
            <a:rPr lang="pl-PL" dirty="0" smtClean="0">
              <a:solidFill>
                <a:schemeClr val="tx2"/>
              </a:solidFill>
            </a:rPr>
            <a:t> krajowego, w tym celu niezbędne są m.in. analizy w zakresie dostępności odpowiedniego sygnału GSM, a także zawarcie umów z operatorami publicznych sieci GSM</a:t>
          </a:r>
          <a:endParaRPr lang="pl-PL" dirty="0">
            <a:solidFill>
              <a:schemeClr val="tx2"/>
            </a:solidFill>
          </a:endParaRPr>
        </a:p>
      </dgm:t>
    </dgm:pt>
    <dgm:pt modelId="{533C25EF-2271-4E87-B84D-78CF9BBFBE12}" type="parTrans" cxnId="{2CFBC02E-CEAA-49AF-B3EF-906204E2D265}">
      <dgm:prSet/>
      <dgm:spPr/>
      <dgm:t>
        <a:bodyPr/>
        <a:lstStyle/>
        <a:p>
          <a:endParaRPr lang="pl-PL"/>
        </a:p>
      </dgm:t>
    </dgm:pt>
    <dgm:pt modelId="{561D8171-6DF9-4A1B-8FEE-9A982EAD8747}" type="sibTrans" cxnId="{2CFBC02E-CEAA-49AF-B3EF-906204E2D265}">
      <dgm:prSet/>
      <dgm:spPr/>
      <dgm:t>
        <a:bodyPr/>
        <a:lstStyle/>
        <a:p>
          <a:endParaRPr lang="pl-PL"/>
        </a:p>
      </dgm:t>
    </dgm:pt>
    <dgm:pt modelId="{E371CF73-68D4-406F-86F9-38862D42D1D7}" type="pres">
      <dgm:prSet presAssocID="{ABC5F14A-A715-4CA0-8B47-7B539FCF22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E1066C5-09D2-41DD-9B14-936D4D5EE526}" type="pres">
      <dgm:prSet presAssocID="{45F5B68F-7F57-4871-B268-5C2CA67E2815}" presName="parentLin" presStyleCnt="0"/>
      <dgm:spPr/>
    </dgm:pt>
    <dgm:pt modelId="{89B0AAEE-16BC-4D08-A00B-567349B31AAF}" type="pres">
      <dgm:prSet presAssocID="{45F5B68F-7F57-4871-B268-5C2CA67E2815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AC19F67E-71E9-4569-94E3-E67BB1F42B82}" type="pres">
      <dgm:prSet presAssocID="{45F5B68F-7F57-4871-B268-5C2CA67E28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EA77EC-748F-47BB-986A-58BD72CA097B}" type="pres">
      <dgm:prSet presAssocID="{45F5B68F-7F57-4871-B268-5C2CA67E2815}" presName="negativeSpace" presStyleCnt="0"/>
      <dgm:spPr/>
    </dgm:pt>
    <dgm:pt modelId="{2089E8C2-CDEA-4A2E-8C39-3C29C59F2C57}" type="pres">
      <dgm:prSet presAssocID="{45F5B68F-7F57-4871-B268-5C2CA67E2815}" presName="childText" presStyleLbl="conFgAcc1" presStyleIdx="0" presStyleCnt="1" custScaleY="95463" custLinFactNeighborY="-256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EB0723E-76E8-44B5-AFE5-A4139112183F}" type="presOf" srcId="{45F5B68F-7F57-4871-B268-5C2CA67E2815}" destId="{AC19F67E-71E9-4569-94E3-E67BB1F42B82}" srcOrd="1" destOrd="0" presId="urn:microsoft.com/office/officeart/2005/8/layout/list1"/>
    <dgm:cxn modelId="{EC19B7F1-6864-4593-AA7D-AD0579D64452}" type="presOf" srcId="{65E4A6F6-7048-45BE-8990-2759FDAD7DB9}" destId="{2089E8C2-CDEA-4A2E-8C39-3C29C59F2C57}" srcOrd="0" destOrd="3" presId="urn:microsoft.com/office/officeart/2005/8/layout/list1"/>
    <dgm:cxn modelId="{6F9BEA60-ED8A-49B4-B560-1137B0DBB1EA}" type="presOf" srcId="{F1BF4D6C-885F-4DEC-92AB-44AB3090C8D1}" destId="{2089E8C2-CDEA-4A2E-8C39-3C29C59F2C57}" srcOrd="0" destOrd="0" presId="urn:microsoft.com/office/officeart/2005/8/layout/list1"/>
    <dgm:cxn modelId="{2CFBC02E-CEAA-49AF-B3EF-906204E2D265}" srcId="{45F5B68F-7F57-4871-B268-5C2CA67E2815}" destId="{65E4A6F6-7048-45BE-8990-2759FDAD7DB9}" srcOrd="3" destOrd="0" parTransId="{533C25EF-2271-4E87-B84D-78CF9BBFBE12}" sibTransId="{561D8171-6DF9-4A1B-8FEE-9A982EAD8747}"/>
    <dgm:cxn modelId="{E9E454A3-1A56-465F-8718-0FC0665AF948}" srcId="{45F5B68F-7F57-4871-B268-5C2CA67E2815}" destId="{81DAFD88-8E6A-4439-9C42-E084E35FD9FA}" srcOrd="1" destOrd="0" parTransId="{EF41EC98-64E3-4F86-9167-130827FCE94D}" sibTransId="{A04A4D58-9B35-4B25-920A-8D451AE916A6}"/>
    <dgm:cxn modelId="{1EE4A1C9-3E94-48D3-BE53-4489364647B3}" srcId="{ABC5F14A-A715-4CA0-8B47-7B539FCF22A8}" destId="{45F5B68F-7F57-4871-B268-5C2CA67E2815}" srcOrd="0" destOrd="0" parTransId="{B0B31EC6-C761-4808-AF66-D762766776DF}" sibTransId="{DC9D179C-ADA1-494D-9D8F-0700C1BFCC73}"/>
    <dgm:cxn modelId="{DD14AD2F-AB2A-49F6-B448-211F6AECA75E}" srcId="{45F5B68F-7F57-4871-B268-5C2CA67E2815}" destId="{22D3E57A-3670-42B2-9DC2-4DE35E7115E5}" srcOrd="2" destOrd="0" parTransId="{F1329665-E4F2-4146-9163-8CB20D40D5BF}" sibTransId="{C8402EB3-1D4C-4B90-9C6A-59CD568671F7}"/>
    <dgm:cxn modelId="{A90D1A9B-A0EB-450C-A541-D359EC82803B}" srcId="{45F5B68F-7F57-4871-B268-5C2CA67E2815}" destId="{F1BF4D6C-885F-4DEC-92AB-44AB3090C8D1}" srcOrd="0" destOrd="0" parTransId="{9FB45A23-5BC9-412C-A48B-4E65B70ED592}" sibTransId="{51491440-0DA2-4173-A160-B175A6487F1E}"/>
    <dgm:cxn modelId="{411FE73B-001D-4CF8-91DA-B235AF704DAF}" type="presOf" srcId="{81DAFD88-8E6A-4439-9C42-E084E35FD9FA}" destId="{2089E8C2-CDEA-4A2E-8C39-3C29C59F2C57}" srcOrd="0" destOrd="1" presId="urn:microsoft.com/office/officeart/2005/8/layout/list1"/>
    <dgm:cxn modelId="{F35ED7B8-3DC1-4430-B5B0-C9251D811961}" type="presOf" srcId="{ABC5F14A-A715-4CA0-8B47-7B539FCF22A8}" destId="{E371CF73-68D4-406F-86F9-38862D42D1D7}" srcOrd="0" destOrd="0" presId="urn:microsoft.com/office/officeart/2005/8/layout/list1"/>
    <dgm:cxn modelId="{11B88631-CCEC-4DFB-96BF-96772CED962E}" type="presOf" srcId="{22D3E57A-3670-42B2-9DC2-4DE35E7115E5}" destId="{2089E8C2-CDEA-4A2E-8C39-3C29C59F2C57}" srcOrd="0" destOrd="2" presId="urn:microsoft.com/office/officeart/2005/8/layout/list1"/>
    <dgm:cxn modelId="{48E3C942-7529-4AF6-AE8A-08E050DE1519}" type="presOf" srcId="{45F5B68F-7F57-4871-B268-5C2CA67E2815}" destId="{89B0AAEE-16BC-4D08-A00B-567349B31AAF}" srcOrd="0" destOrd="0" presId="urn:microsoft.com/office/officeart/2005/8/layout/list1"/>
    <dgm:cxn modelId="{74B3D89D-9071-426E-B457-D436AC28C900}" type="presParOf" srcId="{E371CF73-68D4-406F-86F9-38862D42D1D7}" destId="{9E1066C5-09D2-41DD-9B14-936D4D5EE526}" srcOrd="0" destOrd="0" presId="urn:microsoft.com/office/officeart/2005/8/layout/list1"/>
    <dgm:cxn modelId="{851D9D4B-0C4D-4C0F-8B7A-D140F8CB2AE8}" type="presParOf" srcId="{9E1066C5-09D2-41DD-9B14-936D4D5EE526}" destId="{89B0AAEE-16BC-4D08-A00B-567349B31AAF}" srcOrd="0" destOrd="0" presId="urn:microsoft.com/office/officeart/2005/8/layout/list1"/>
    <dgm:cxn modelId="{59CB95BC-17E7-4D66-94FC-8341F483C7EC}" type="presParOf" srcId="{9E1066C5-09D2-41DD-9B14-936D4D5EE526}" destId="{AC19F67E-71E9-4569-94E3-E67BB1F42B82}" srcOrd="1" destOrd="0" presId="urn:microsoft.com/office/officeart/2005/8/layout/list1"/>
    <dgm:cxn modelId="{76070D7A-D50B-40D9-968E-652599A4DEBF}" type="presParOf" srcId="{E371CF73-68D4-406F-86F9-38862D42D1D7}" destId="{27EA77EC-748F-47BB-986A-58BD72CA097B}" srcOrd="1" destOrd="0" presId="urn:microsoft.com/office/officeart/2005/8/layout/list1"/>
    <dgm:cxn modelId="{CF86DE61-DE51-4604-9606-2D662438461D}" type="presParOf" srcId="{E371CF73-68D4-406F-86F9-38862D42D1D7}" destId="{2089E8C2-CDEA-4A2E-8C39-3C29C59F2C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C5F14A-A715-4CA0-8B47-7B539FCF22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CEDB5F8-2E52-49B8-A323-691860EB5932}">
      <dgm:prSet phldrT="[Tekst]"/>
      <dgm:spPr/>
      <dgm:t>
        <a:bodyPr/>
        <a:lstStyle/>
        <a:p>
          <a:r>
            <a:rPr lang="pl-PL" dirty="0" smtClean="0"/>
            <a:t>Łączność na potrzeby innych zarządców i bocznic</a:t>
          </a:r>
          <a:endParaRPr lang="pl-PL" dirty="0"/>
        </a:p>
      </dgm:t>
    </dgm:pt>
    <dgm:pt modelId="{63F0B8AE-E9C7-444F-818B-5074628BDCB9}" type="parTrans" cxnId="{FDE7A213-0E22-432F-AA27-66D9F77BAE77}">
      <dgm:prSet/>
      <dgm:spPr/>
      <dgm:t>
        <a:bodyPr/>
        <a:lstStyle/>
        <a:p>
          <a:endParaRPr lang="pl-PL"/>
        </a:p>
      </dgm:t>
    </dgm:pt>
    <dgm:pt modelId="{B4D3E8EB-6BE3-43B3-AB7D-4EBD1F6EC929}" type="sibTrans" cxnId="{FDE7A213-0E22-432F-AA27-66D9F77BAE77}">
      <dgm:prSet/>
      <dgm:spPr/>
      <dgm:t>
        <a:bodyPr/>
        <a:lstStyle/>
        <a:p>
          <a:endParaRPr lang="pl-PL"/>
        </a:p>
      </dgm:t>
    </dgm:pt>
    <dgm:pt modelId="{2BEDE8FF-7F8F-4C04-AF49-4555A5D65454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Z tego względu na liniach kolejowych innych zarządców, a także bocznicach kolejowych utrzymana zostanie łączność w paśmie 150 </a:t>
          </a:r>
          <a:r>
            <a:rPr lang="pl-PL" dirty="0" err="1" smtClean="0">
              <a:solidFill>
                <a:schemeClr val="tx2"/>
              </a:solidFill>
            </a:rPr>
            <a:t>Mhz</a:t>
          </a:r>
          <a:endParaRPr lang="pl-PL" dirty="0">
            <a:solidFill>
              <a:schemeClr val="tx2"/>
            </a:solidFill>
          </a:endParaRPr>
        </a:p>
      </dgm:t>
    </dgm:pt>
    <dgm:pt modelId="{08A153B5-8AAA-46C0-856F-5DFF651E85BB}" type="parTrans" cxnId="{DD66EB52-B7B5-4BEE-AD6C-7A362C9911B7}">
      <dgm:prSet/>
      <dgm:spPr/>
      <dgm:t>
        <a:bodyPr/>
        <a:lstStyle/>
        <a:p>
          <a:endParaRPr lang="pl-PL"/>
        </a:p>
      </dgm:t>
    </dgm:pt>
    <dgm:pt modelId="{0199D5D8-00FD-4D54-BFA2-C55992934C80}" type="sibTrans" cxnId="{DD66EB52-B7B5-4BEE-AD6C-7A362C9911B7}">
      <dgm:prSet/>
      <dgm:spPr/>
      <dgm:t>
        <a:bodyPr/>
        <a:lstStyle/>
        <a:p>
          <a:endParaRPr lang="pl-PL"/>
        </a:p>
      </dgm:t>
    </dgm:pt>
    <dgm:pt modelId="{ABC60D42-75B9-4F24-AFF7-8532143A6A88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Sygnał GSM-R będzie dostępny wzdłuż linii PKP PLK S.A. i nie obejmie linii kolejowych innych zarządców, a także bocznic kolejowych</a:t>
          </a:r>
          <a:endParaRPr lang="pl-PL" dirty="0">
            <a:solidFill>
              <a:schemeClr val="tx2"/>
            </a:solidFill>
          </a:endParaRPr>
        </a:p>
      </dgm:t>
    </dgm:pt>
    <dgm:pt modelId="{31F5D6EE-3752-4DF2-A80D-2766147A8145}" type="parTrans" cxnId="{A6CB231F-B2B2-4D9F-8555-F5D062D7AE40}">
      <dgm:prSet/>
      <dgm:spPr/>
      <dgm:t>
        <a:bodyPr/>
        <a:lstStyle/>
        <a:p>
          <a:endParaRPr lang="pl-PL"/>
        </a:p>
      </dgm:t>
    </dgm:pt>
    <dgm:pt modelId="{76C15C85-5956-42C1-BB41-22408C2AC756}" type="sibTrans" cxnId="{A6CB231F-B2B2-4D9F-8555-F5D062D7AE40}">
      <dgm:prSet/>
      <dgm:spPr/>
      <dgm:t>
        <a:bodyPr/>
        <a:lstStyle/>
        <a:p>
          <a:endParaRPr lang="pl-PL"/>
        </a:p>
      </dgm:t>
    </dgm:pt>
    <dgm:pt modelId="{A00ADC0E-95BB-4556-959F-423B1DFA4F25}">
      <dgm:prSet/>
      <dgm:spPr/>
      <dgm:t>
        <a:bodyPr/>
        <a:lstStyle/>
        <a:p>
          <a:r>
            <a:rPr lang="pl-PL" dirty="0" smtClean="0"/>
            <a:t>Uwarunkowania organizacyjno-prawne</a:t>
          </a:r>
          <a:endParaRPr lang="pl-PL" dirty="0"/>
        </a:p>
      </dgm:t>
    </dgm:pt>
    <dgm:pt modelId="{9FBDDAFF-B8BD-49FE-98FB-9AEC62FDD673}" type="parTrans" cxnId="{6FB92F60-ED16-40CA-9D44-8C618AEF2FB7}">
      <dgm:prSet/>
      <dgm:spPr/>
      <dgm:t>
        <a:bodyPr/>
        <a:lstStyle/>
        <a:p>
          <a:endParaRPr lang="pl-PL"/>
        </a:p>
      </dgm:t>
    </dgm:pt>
    <dgm:pt modelId="{1E89308D-6ADA-4136-8469-10D039A4C339}" type="sibTrans" cxnId="{6FB92F60-ED16-40CA-9D44-8C618AEF2FB7}">
      <dgm:prSet/>
      <dgm:spPr/>
      <dgm:t>
        <a:bodyPr/>
        <a:lstStyle/>
        <a:p>
          <a:endParaRPr lang="pl-PL"/>
        </a:p>
      </dgm:t>
    </dgm:pt>
    <dgm:pt modelId="{2046783C-6252-4407-B300-418595E30235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Migracja w formule tzw. „Dnia Zero” – jednorazowego wyłączenia radiołączności analogowej i jej zastąpienia łącznością cyfrową</a:t>
          </a:r>
          <a:endParaRPr lang="pl-PL" dirty="0">
            <a:solidFill>
              <a:schemeClr val="tx2"/>
            </a:solidFill>
          </a:endParaRPr>
        </a:p>
      </dgm:t>
    </dgm:pt>
    <dgm:pt modelId="{5B6F4ABC-8512-43DC-9244-EB6D42586E3A}" type="parTrans" cxnId="{DA49B79E-5285-4C2D-9101-FC4309C8CDB3}">
      <dgm:prSet/>
      <dgm:spPr/>
      <dgm:t>
        <a:bodyPr/>
        <a:lstStyle/>
        <a:p>
          <a:endParaRPr lang="pl-PL"/>
        </a:p>
      </dgm:t>
    </dgm:pt>
    <dgm:pt modelId="{86CAFD23-8B95-4259-9867-35EFD4FA2989}" type="sibTrans" cxnId="{DA49B79E-5285-4C2D-9101-FC4309C8CDB3}">
      <dgm:prSet/>
      <dgm:spPr/>
      <dgm:t>
        <a:bodyPr/>
        <a:lstStyle/>
        <a:p>
          <a:endParaRPr lang="pl-PL"/>
        </a:p>
      </dgm:t>
    </dgm:pt>
    <dgm:pt modelId="{C22172EC-CC4B-4993-A851-1C2E0EC45E58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Dodatkowo specyfika techniczna łączności GSM-R (przepustowość sieci i czas nawiązywania połączenia) sprawia, że jej wykorzystanie dla celów manewrowych nie zawsze będzie uzasadnione</a:t>
          </a:r>
          <a:endParaRPr lang="pl-PL" dirty="0">
            <a:solidFill>
              <a:schemeClr val="tx2"/>
            </a:solidFill>
          </a:endParaRPr>
        </a:p>
      </dgm:t>
    </dgm:pt>
    <dgm:pt modelId="{FA7EB7BD-650A-44C2-9A94-745E218FFFC6}" type="parTrans" cxnId="{B4062F0A-2F00-4710-B3E9-A71911CA7D2B}">
      <dgm:prSet/>
      <dgm:spPr/>
      <dgm:t>
        <a:bodyPr/>
        <a:lstStyle/>
        <a:p>
          <a:endParaRPr lang="pl-PL"/>
        </a:p>
      </dgm:t>
    </dgm:pt>
    <dgm:pt modelId="{C51A3732-5327-42CA-952E-31D6D192F796}" type="sibTrans" cxnId="{B4062F0A-2F00-4710-B3E9-A71911CA7D2B}">
      <dgm:prSet/>
      <dgm:spPr/>
      <dgm:t>
        <a:bodyPr/>
        <a:lstStyle/>
        <a:p>
          <a:endParaRPr lang="pl-PL"/>
        </a:p>
      </dgm:t>
    </dgm:pt>
    <dgm:pt modelId="{621F18CA-8AE8-4EA4-890B-EBF47FD284C2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Konieczność przeprowadzenia eksploatacji testowej i pozyskania doświadczeń</a:t>
          </a:r>
          <a:endParaRPr lang="pl-PL" dirty="0">
            <a:solidFill>
              <a:schemeClr val="tx2"/>
            </a:solidFill>
          </a:endParaRPr>
        </a:p>
      </dgm:t>
    </dgm:pt>
    <dgm:pt modelId="{3A841D06-4B7D-4EFE-92D8-FB648732E865}" type="parTrans" cxnId="{C0451441-5C5C-47A9-9DA6-FB991B8798C7}">
      <dgm:prSet/>
      <dgm:spPr/>
      <dgm:t>
        <a:bodyPr/>
        <a:lstStyle/>
        <a:p>
          <a:endParaRPr lang="pl-PL"/>
        </a:p>
      </dgm:t>
    </dgm:pt>
    <dgm:pt modelId="{77FA6D5C-F436-43C6-8DAF-FA4D641C9FD8}" type="sibTrans" cxnId="{C0451441-5C5C-47A9-9DA6-FB991B8798C7}">
      <dgm:prSet/>
      <dgm:spPr/>
      <dgm:t>
        <a:bodyPr/>
        <a:lstStyle/>
        <a:p>
          <a:endParaRPr lang="pl-PL"/>
        </a:p>
      </dgm:t>
    </dgm:pt>
    <dgm:pt modelId="{049994AA-39C3-479B-B7FC-E14510CAEFAF}">
      <dgm:prSet/>
      <dgm:spPr/>
      <dgm:t>
        <a:bodyPr/>
        <a:lstStyle/>
        <a:p>
          <a:r>
            <a:rPr lang="pl-PL" dirty="0" smtClean="0">
              <a:solidFill>
                <a:schemeClr val="tx2"/>
              </a:solidFill>
            </a:rPr>
            <a:t>Weryfikacja przepisów krajowych i procedur wewnętrznych podmiotów</a:t>
          </a:r>
          <a:endParaRPr lang="pl-PL" dirty="0">
            <a:solidFill>
              <a:schemeClr val="tx2"/>
            </a:solidFill>
          </a:endParaRPr>
        </a:p>
      </dgm:t>
    </dgm:pt>
    <dgm:pt modelId="{EF6B1789-14A6-400A-A399-8AF67F529BC7}" type="parTrans" cxnId="{F5465E3B-C094-405A-A185-17910BADC3F4}">
      <dgm:prSet/>
      <dgm:spPr/>
      <dgm:t>
        <a:bodyPr/>
        <a:lstStyle/>
        <a:p>
          <a:endParaRPr lang="pl-PL"/>
        </a:p>
      </dgm:t>
    </dgm:pt>
    <dgm:pt modelId="{9E2B8F43-5523-41DB-B1F0-831D9EA0931B}" type="sibTrans" cxnId="{F5465E3B-C094-405A-A185-17910BADC3F4}">
      <dgm:prSet/>
      <dgm:spPr/>
      <dgm:t>
        <a:bodyPr/>
        <a:lstStyle/>
        <a:p>
          <a:endParaRPr lang="pl-PL"/>
        </a:p>
      </dgm:t>
    </dgm:pt>
    <dgm:pt modelId="{E371CF73-68D4-406F-86F9-38862D42D1D7}" type="pres">
      <dgm:prSet presAssocID="{ABC5F14A-A715-4CA0-8B47-7B539FCF22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447DE99-1F80-4457-A86D-404EEA6F56CE}" type="pres">
      <dgm:prSet presAssocID="{DCEDB5F8-2E52-49B8-A323-691860EB5932}" presName="parentLin" presStyleCnt="0"/>
      <dgm:spPr/>
    </dgm:pt>
    <dgm:pt modelId="{16246E57-87BD-42DC-B85F-3AF557D4F641}" type="pres">
      <dgm:prSet presAssocID="{DCEDB5F8-2E52-49B8-A323-691860EB5932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5BD9EA4-55C0-4B03-8B4C-81D94FCCB865}" type="pres">
      <dgm:prSet presAssocID="{DCEDB5F8-2E52-49B8-A323-691860EB593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CA53E2-EE6B-4670-B5FE-E03A38E23891}" type="pres">
      <dgm:prSet presAssocID="{DCEDB5F8-2E52-49B8-A323-691860EB5932}" presName="negativeSpace" presStyleCnt="0"/>
      <dgm:spPr/>
    </dgm:pt>
    <dgm:pt modelId="{44C12229-4FA6-44EA-B1C8-4E39A7E101F3}" type="pres">
      <dgm:prSet presAssocID="{DCEDB5F8-2E52-49B8-A323-691860EB5932}" presName="childText" presStyleLbl="conFgAcc1" presStyleIdx="0" presStyleCnt="2" custLinFactNeighborX="-40870" custLinFactNeighborY="110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FBED96-41F8-41FD-B567-E32F1ABD2337}" type="pres">
      <dgm:prSet presAssocID="{B4D3E8EB-6BE3-43B3-AB7D-4EBD1F6EC929}" presName="spaceBetweenRectangles" presStyleCnt="0"/>
      <dgm:spPr/>
    </dgm:pt>
    <dgm:pt modelId="{BDD7E205-3498-4CE3-9CED-7D70B10FFC1D}" type="pres">
      <dgm:prSet presAssocID="{A00ADC0E-95BB-4556-959F-423B1DFA4F25}" presName="parentLin" presStyleCnt="0"/>
      <dgm:spPr/>
    </dgm:pt>
    <dgm:pt modelId="{0FA31968-37D6-41A4-B904-28A702DF191A}" type="pres">
      <dgm:prSet presAssocID="{A00ADC0E-95BB-4556-959F-423B1DFA4F25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B296978D-900C-4AEE-B11D-AC77C5E1CD3E}" type="pres">
      <dgm:prSet presAssocID="{A00ADC0E-95BB-4556-959F-423B1DFA4F2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E4FF3A-7B4F-4205-99D9-9A2486DC15DF}" type="pres">
      <dgm:prSet presAssocID="{A00ADC0E-95BB-4556-959F-423B1DFA4F25}" presName="negativeSpace" presStyleCnt="0"/>
      <dgm:spPr/>
    </dgm:pt>
    <dgm:pt modelId="{B9F5485B-F975-4E7B-BC84-DF4FEA7EC273}" type="pres">
      <dgm:prSet presAssocID="{A00ADC0E-95BB-4556-959F-423B1DFA4F2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15E04E-BAB7-44BD-BF95-90EB2D68A081}" type="presOf" srcId="{C22172EC-CC4B-4993-A851-1C2E0EC45E58}" destId="{44C12229-4FA6-44EA-B1C8-4E39A7E101F3}" srcOrd="0" destOrd="1" presId="urn:microsoft.com/office/officeart/2005/8/layout/list1"/>
    <dgm:cxn modelId="{36F274D7-E10C-4B88-9BF1-97074906B96D}" type="presOf" srcId="{621F18CA-8AE8-4EA4-890B-EBF47FD284C2}" destId="{B9F5485B-F975-4E7B-BC84-DF4FEA7EC273}" srcOrd="0" destOrd="1" presId="urn:microsoft.com/office/officeart/2005/8/layout/list1"/>
    <dgm:cxn modelId="{A6CB231F-B2B2-4D9F-8555-F5D062D7AE40}" srcId="{DCEDB5F8-2E52-49B8-A323-691860EB5932}" destId="{ABC60D42-75B9-4F24-AFF7-8532143A6A88}" srcOrd="0" destOrd="0" parTransId="{31F5D6EE-3752-4DF2-A80D-2766147A8145}" sibTransId="{76C15C85-5956-42C1-BB41-22408C2AC756}"/>
    <dgm:cxn modelId="{B4062F0A-2F00-4710-B3E9-A71911CA7D2B}" srcId="{DCEDB5F8-2E52-49B8-A323-691860EB5932}" destId="{C22172EC-CC4B-4993-A851-1C2E0EC45E58}" srcOrd="1" destOrd="0" parTransId="{FA7EB7BD-650A-44C2-9A94-745E218FFFC6}" sibTransId="{C51A3732-5327-42CA-952E-31D6D192F796}"/>
    <dgm:cxn modelId="{DF51C22F-1B4B-4842-8510-0C9872C6BE33}" type="presOf" srcId="{049994AA-39C3-479B-B7FC-E14510CAEFAF}" destId="{B9F5485B-F975-4E7B-BC84-DF4FEA7EC273}" srcOrd="0" destOrd="2" presId="urn:microsoft.com/office/officeart/2005/8/layout/list1"/>
    <dgm:cxn modelId="{C0451441-5C5C-47A9-9DA6-FB991B8798C7}" srcId="{A00ADC0E-95BB-4556-959F-423B1DFA4F25}" destId="{621F18CA-8AE8-4EA4-890B-EBF47FD284C2}" srcOrd="1" destOrd="0" parTransId="{3A841D06-4B7D-4EFE-92D8-FB648732E865}" sibTransId="{77FA6D5C-F436-43C6-8DAF-FA4D641C9FD8}"/>
    <dgm:cxn modelId="{FDE7A213-0E22-432F-AA27-66D9F77BAE77}" srcId="{ABC5F14A-A715-4CA0-8B47-7B539FCF22A8}" destId="{DCEDB5F8-2E52-49B8-A323-691860EB5932}" srcOrd="0" destOrd="0" parTransId="{63F0B8AE-E9C7-444F-818B-5074628BDCB9}" sibTransId="{B4D3E8EB-6BE3-43B3-AB7D-4EBD1F6EC929}"/>
    <dgm:cxn modelId="{DD66EB52-B7B5-4BEE-AD6C-7A362C9911B7}" srcId="{DCEDB5F8-2E52-49B8-A323-691860EB5932}" destId="{2BEDE8FF-7F8F-4C04-AF49-4555A5D65454}" srcOrd="2" destOrd="0" parTransId="{08A153B5-8AAA-46C0-856F-5DFF651E85BB}" sibTransId="{0199D5D8-00FD-4D54-BFA2-C55992934C80}"/>
    <dgm:cxn modelId="{2F910148-D698-47C9-99A7-692812E76533}" type="presOf" srcId="{A00ADC0E-95BB-4556-959F-423B1DFA4F25}" destId="{B296978D-900C-4AEE-B11D-AC77C5E1CD3E}" srcOrd="1" destOrd="0" presId="urn:microsoft.com/office/officeart/2005/8/layout/list1"/>
    <dgm:cxn modelId="{DA49B79E-5285-4C2D-9101-FC4309C8CDB3}" srcId="{A00ADC0E-95BB-4556-959F-423B1DFA4F25}" destId="{2046783C-6252-4407-B300-418595E30235}" srcOrd="0" destOrd="0" parTransId="{5B6F4ABC-8512-43DC-9244-EB6D42586E3A}" sibTransId="{86CAFD23-8B95-4259-9867-35EFD4FA2989}"/>
    <dgm:cxn modelId="{087483E4-4DF3-4B1A-914B-016D91E51E6C}" type="presOf" srcId="{2046783C-6252-4407-B300-418595E30235}" destId="{B9F5485B-F975-4E7B-BC84-DF4FEA7EC273}" srcOrd="0" destOrd="0" presId="urn:microsoft.com/office/officeart/2005/8/layout/list1"/>
    <dgm:cxn modelId="{6FB92F60-ED16-40CA-9D44-8C618AEF2FB7}" srcId="{ABC5F14A-A715-4CA0-8B47-7B539FCF22A8}" destId="{A00ADC0E-95BB-4556-959F-423B1DFA4F25}" srcOrd="1" destOrd="0" parTransId="{9FBDDAFF-B8BD-49FE-98FB-9AEC62FDD673}" sibTransId="{1E89308D-6ADA-4136-8469-10D039A4C339}"/>
    <dgm:cxn modelId="{8902ED83-5E43-4985-AE87-C3D749173854}" type="presOf" srcId="{DCEDB5F8-2E52-49B8-A323-691860EB5932}" destId="{A5BD9EA4-55C0-4B03-8B4C-81D94FCCB865}" srcOrd="1" destOrd="0" presId="urn:microsoft.com/office/officeart/2005/8/layout/list1"/>
    <dgm:cxn modelId="{DD67DEF4-79FA-42E0-9AC9-E466A411B0F3}" type="presOf" srcId="{DCEDB5F8-2E52-49B8-A323-691860EB5932}" destId="{16246E57-87BD-42DC-B85F-3AF557D4F641}" srcOrd="0" destOrd="0" presId="urn:microsoft.com/office/officeart/2005/8/layout/list1"/>
    <dgm:cxn modelId="{F35ED7B8-3DC1-4430-B5B0-C9251D811961}" type="presOf" srcId="{ABC5F14A-A715-4CA0-8B47-7B539FCF22A8}" destId="{E371CF73-68D4-406F-86F9-38862D42D1D7}" srcOrd="0" destOrd="0" presId="urn:microsoft.com/office/officeart/2005/8/layout/list1"/>
    <dgm:cxn modelId="{2855983D-E8BC-4CC5-9415-BBF3DE1F3127}" type="presOf" srcId="{ABC60D42-75B9-4F24-AFF7-8532143A6A88}" destId="{44C12229-4FA6-44EA-B1C8-4E39A7E101F3}" srcOrd="0" destOrd="0" presId="urn:microsoft.com/office/officeart/2005/8/layout/list1"/>
    <dgm:cxn modelId="{EBE2429C-59A4-47FE-BFA1-45C5346BA331}" type="presOf" srcId="{2BEDE8FF-7F8F-4C04-AF49-4555A5D65454}" destId="{44C12229-4FA6-44EA-B1C8-4E39A7E101F3}" srcOrd="0" destOrd="2" presId="urn:microsoft.com/office/officeart/2005/8/layout/list1"/>
    <dgm:cxn modelId="{4E769666-FB7F-4BCE-ADCC-5CC351A81FA4}" type="presOf" srcId="{A00ADC0E-95BB-4556-959F-423B1DFA4F25}" destId="{0FA31968-37D6-41A4-B904-28A702DF191A}" srcOrd="0" destOrd="0" presId="urn:microsoft.com/office/officeart/2005/8/layout/list1"/>
    <dgm:cxn modelId="{F5465E3B-C094-405A-A185-17910BADC3F4}" srcId="{A00ADC0E-95BB-4556-959F-423B1DFA4F25}" destId="{049994AA-39C3-479B-B7FC-E14510CAEFAF}" srcOrd="2" destOrd="0" parTransId="{EF6B1789-14A6-400A-A399-8AF67F529BC7}" sibTransId="{9E2B8F43-5523-41DB-B1F0-831D9EA0931B}"/>
    <dgm:cxn modelId="{A412119B-B97D-4691-BA00-5688F80EC222}" type="presParOf" srcId="{E371CF73-68D4-406F-86F9-38862D42D1D7}" destId="{0447DE99-1F80-4457-A86D-404EEA6F56CE}" srcOrd="0" destOrd="0" presId="urn:microsoft.com/office/officeart/2005/8/layout/list1"/>
    <dgm:cxn modelId="{B97458ED-D688-41EE-9648-160E82E0C057}" type="presParOf" srcId="{0447DE99-1F80-4457-A86D-404EEA6F56CE}" destId="{16246E57-87BD-42DC-B85F-3AF557D4F641}" srcOrd="0" destOrd="0" presId="urn:microsoft.com/office/officeart/2005/8/layout/list1"/>
    <dgm:cxn modelId="{9072A661-5B6F-42B4-B364-48DCDC239809}" type="presParOf" srcId="{0447DE99-1F80-4457-A86D-404EEA6F56CE}" destId="{A5BD9EA4-55C0-4B03-8B4C-81D94FCCB865}" srcOrd="1" destOrd="0" presId="urn:microsoft.com/office/officeart/2005/8/layout/list1"/>
    <dgm:cxn modelId="{5CAD9D03-1F2B-4DB4-8F3B-C2E6093A891A}" type="presParOf" srcId="{E371CF73-68D4-406F-86F9-38862D42D1D7}" destId="{6BCA53E2-EE6B-4670-B5FE-E03A38E23891}" srcOrd="1" destOrd="0" presId="urn:microsoft.com/office/officeart/2005/8/layout/list1"/>
    <dgm:cxn modelId="{9BAACF64-AF6B-407B-BCFB-E5E81F9DB4F5}" type="presParOf" srcId="{E371CF73-68D4-406F-86F9-38862D42D1D7}" destId="{44C12229-4FA6-44EA-B1C8-4E39A7E101F3}" srcOrd="2" destOrd="0" presId="urn:microsoft.com/office/officeart/2005/8/layout/list1"/>
    <dgm:cxn modelId="{36571B30-B2A7-43D6-8379-F3D316A16B33}" type="presParOf" srcId="{E371CF73-68D4-406F-86F9-38862D42D1D7}" destId="{4AFBED96-41F8-41FD-B567-E32F1ABD2337}" srcOrd="3" destOrd="0" presId="urn:microsoft.com/office/officeart/2005/8/layout/list1"/>
    <dgm:cxn modelId="{E3D169CD-5960-4641-A7E2-21285D2B94D7}" type="presParOf" srcId="{E371CF73-68D4-406F-86F9-38862D42D1D7}" destId="{BDD7E205-3498-4CE3-9CED-7D70B10FFC1D}" srcOrd="4" destOrd="0" presId="urn:microsoft.com/office/officeart/2005/8/layout/list1"/>
    <dgm:cxn modelId="{172A9D6A-5C2F-428B-B969-FB8D6F74D20E}" type="presParOf" srcId="{BDD7E205-3498-4CE3-9CED-7D70B10FFC1D}" destId="{0FA31968-37D6-41A4-B904-28A702DF191A}" srcOrd="0" destOrd="0" presId="urn:microsoft.com/office/officeart/2005/8/layout/list1"/>
    <dgm:cxn modelId="{2678D50E-EF41-42EB-BC77-18C7008DB8EB}" type="presParOf" srcId="{BDD7E205-3498-4CE3-9CED-7D70B10FFC1D}" destId="{B296978D-900C-4AEE-B11D-AC77C5E1CD3E}" srcOrd="1" destOrd="0" presId="urn:microsoft.com/office/officeart/2005/8/layout/list1"/>
    <dgm:cxn modelId="{5450EC66-5A11-46E5-83D4-9ECEE4956CC1}" type="presParOf" srcId="{E371CF73-68D4-406F-86F9-38862D42D1D7}" destId="{59E4FF3A-7B4F-4205-99D9-9A2486DC15DF}" srcOrd="5" destOrd="0" presId="urn:microsoft.com/office/officeart/2005/8/layout/list1"/>
    <dgm:cxn modelId="{56F416C9-C3BC-42AE-AA34-82D4CEFA1424}" type="presParOf" srcId="{E371CF73-68D4-406F-86F9-38862D42D1D7}" destId="{B9F5485B-F975-4E7B-BC84-DF4FEA7EC2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9E8C2-CDEA-4A2E-8C39-3C29C59F2C57}">
      <dsp:nvSpPr>
        <dsp:cNvPr id="0" name=""/>
        <dsp:cNvSpPr/>
      </dsp:nvSpPr>
      <dsp:spPr>
        <a:xfrm>
          <a:off x="0" y="357597"/>
          <a:ext cx="8280920" cy="34852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74904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chemeClr val="tx2"/>
              </a:solidFill>
            </a:rPr>
            <a:t>Funkcja REC w GSM-R nie zapewnia automatycznego zatrzymania pociągu</a:t>
          </a:r>
          <a:endParaRPr lang="pl-PL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chemeClr val="tx2"/>
              </a:solidFill>
            </a:rPr>
            <a:t>Wprowadzenie takiej funkcjonalności w systemie GSM-R wymagałoby zmian w specyfikacjach ERTMS i TSI Sterowanie</a:t>
          </a:r>
          <a:endParaRPr lang="pl-PL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chemeClr val="tx2"/>
              </a:solidFill>
            </a:rPr>
            <a:t>Utrzymanie </a:t>
          </a:r>
          <a:r>
            <a:rPr lang="pl-PL" sz="1800" kern="1200" dirty="0" err="1" smtClean="0">
              <a:solidFill>
                <a:schemeClr val="tx2"/>
              </a:solidFill>
            </a:rPr>
            <a:t>RADIOSTOPu</a:t>
          </a:r>
          <a:r>
            <a:rPr lang="pl-PL" sz="1800" kern="1200" dirty="0" smtClean="0">
              <a:solidFill>
                <a:schemeClr val="tx2"/>
              </a:solidFill>
            </a:rPr>
            <a:t> w obecnej formie byłoby możliwe jedynie pod warunkiem dalszego funkcjonowania radia 150 </a:t>
          </a:r>
          <a:r>
            <a:rPr lang="pl-PL" sz="1800" kern="1200" dirty="0" err="1" smtClean="0">
              <a:solidFill>
                <a:schemeClr val="tx2"/>
              </a:solidFill>
            </a:rPr>
            <a:t>Mhz</a:t>
          </a:r>
          <a:endParaRPr lang="pl-PL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chemeClr val="tx2"/>
              </a:solidFill>
            </a:rPr>
            <a:t>Eksploatacja dwóch systemów łączności rodzi obawy związane z ich jednoczesną obsługą przez maszynistów i dyżurnych ruchu</a:t>
          </a:r>
          <a:endParaRPr lang="pl-PL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chemeClr val="tx2"/>
              </a:solidFill>
            </a:rPr>
            <a:t>Rozwiązaniem jest wdrożenie nowego systemu hamowania obszarowego pod roboczą nazwą RADIOSTOP 2.0, który nie będzie wymagał łączności w paśmie 150 </a:t>
          </a:r>
          <a:r>
            <a:rPr lang="pl-PL" sz="1800" kern="1200" dirty="0" err="1" smtClean="0">
              <a:solidFill>
                <a:schemeClr val="tx2"/>
              </a:solidFill>
            </a:rPr>
            <a:t>Mhz</a:t>
          </a:r>
          <a:r>
            <a:rPr lang="pl-PL" sz="1800" kern="1200" dirty="0" smtClean="0">
              <a:solidFill>
                <a:schemeClr val="tx2"/>
              </a:solidFill>
            </a:rPr>
            <a:t> – projekt Instytutu Kolejnictwa </a:t>
          </a:r>
          <a:endParaRPr lang="pl-PL" sz="1800" kern="1200" dirty="0">
            <a:solidFill>
              <a:schemeClr val="tx2"/>
            </a:solidFill>
          </a:endParaRPr>
        </a:p>
      </dsp:txBody>
      <dsp:txXfrm>
        <a:off x="0" y="357597"/>
        <a:ext cx="8280920" cy="3485210"/>
      </dsp:txXfrm>
    </dsp:sp>
    <dsp:sp modelId="{AC19F67E-71E9-4569-94E3-E67BB1F42B82}">
      <dsp:nvSpPr>
        <dsp:cNvPr id="0" name=""/>
        <dsp:cNvSpPr/>
      </dsp:nvSpPr>
      <dsp:spPr>
        <a:xfrm>
          <a:off x="414046" y="149174"/>
          <a:ext cx="579664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Przyszłość sygnału RADIOSTOP</a:t>
          </a:r>
          <a:endParaRPr lang="pl-PL" sz="1800" kern="1200" dirty="0"/>
        </a:p>
      </dsp:txBody>
      <dsp:txXfrm>
        <a:off x="441426" y="176554"/>
        <a:ext cx="5741884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9E8C2-CDEA-4A2E-8C39-3C29C59F2C57}">
      <dsp:nvSpPr>
        <dsp:cNvPr id="0" name=""/>
        <dsp:cNvSpPr/>
      </dsp:nvSpPr>
      <dsp:spPr>
        <a:xfrm>
          <a:off x="0" y="299541"/>
          <a:ext cx="8280920" cy="36085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95732" rIns="64269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>
              <a:solidFill>
                <a:schemeClr val="tx2"/>
              </a:solidFill>
            </a:rPr>
            <a:t>Część mniej uczęszczanych linii kolejowych PKP PLK S.A. nie będzie pokryta sygnałem GSM-R (ok. 4 tys. km)</a:t>
          </a:r>
          <a:endParaRPr lang="pl-PL" sz="1900" kern="1200" dirty="0">
            <a:solidFill>
              <a:schemeClr val="tx2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>
              <a:solidFill>
                <a:schemeClr val="tx2"/>
              </a:solidFill>
            </a:rPr>
            <a:t>Rozwiązaniem tego problemu może być tzw. </a:t>
          </a:r>
          <a:r>
            <a:rPr lang="pl-PL" sz="1900" kern="1200" dirty="0" err="1" smtClean="0">
              <a:solidFill>
                <a:schemeClr val="tx2"/>
              </a:solidFill>
            </a:rPr>
            <a:t>roaming</a:t>
          </a:r>
          <a:r>
            <a:rPr lang="pl-PL" sz="1900" kern="1200" dirty="0" smtClean="0">
              <a:solidFill>
                <a:schemeClr val="tx2"/>
              </a:solidFill>
            </a:rPr>
            <a:t> krajowy: wykorzystanie publicznych sieci GSM do prowadzenia rozmów między maszynistą i dyżurnym ruchu przy użyciu radiotelefonu kolejowego</a:t>
          </a:r>
          <a:endParaRPr lang="pl-PL" sz="1900" kern="1200" dirty="0">
            <a:solidFill>
              <a:schemeClr val="tx2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>
              <a:solidFill>
                <a:schemeClr val="tx2"/>
              </a:solidFill>
            </a:rPr>
            <a:t>Alternatywną możliwością jest pozostawienie radia 150 </a:t>
          </a:r>
          <a:r>
            <a:rPr lang="pl-PL" sz="1900" kern="1200" dirty="0" err="1" smtClean="0">
              <a:solidFill>
                <a:schemeClr val="tx2"/>
              </a:solidFill>
            </a:rPr>
            <a:t>Mhz</a:t>
          </a:r>
          <a:endParaRPr lang="pl-PL" sz="1900" kern="1200" dirty="0">
            <a:solidFill>
              <a:schemeClr val="tx2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>
              <a:solidFill>
                <a:schemeClr val="tx2"/>
              </a:solidFill>
            </a:rPr>
            <a:t>Na chwilę obecną prace zmierzają w kierunku wprowadzenia </a:t>
          </a:r>
          <a:r>
            <a:rPr lang="pl-PL" sz="1900" kern="1200" dirty="0" err="1" smtClean="0">
              <a:solidFill>
                <a:schemeClr val="tx2"/>
              </a:solidFill>
            </a:rPr>
            <a:t>roamingu</a:t>
          </a:r>
          <a:r>
            <a:rPr lang="pl-PL" sz="1900" kern="1200" dirty="0" smtClean="0">
              <a:solidFill>
                <a:schemeClr val="tx2"/>
              </a:solidFill>
            </a:rPr>
            <a:t> krajowego, w tym celu niezbędne są m.in. analizy w zakresie dostępności odpowiedniego sygnału GSM, a także zawarcie umów z operatorami publicznych sieci GSM</a:t>
          </a:r>
          <a:endParaRPr lang="pl-PL" sz="1900" kern="1200" dirty="0">
            <a:solidFill>
              <a:schemeClr val="tx2"/>
            </a:solidFill>
          </a:endParaRPr>
        </a:p>
      </dsp:txBody>
      <dsp:txXfrm>
        <a:off x="0" y="299541"/>
        <a:ext cx="8280920" cy="3608501"/>
      </dsp:txXfrm>
    </dsp:sp>
    <dsp:sp modelId="{AC19F67E-71E9-4569-94E3-E67BB1F42B82}">
      <dsp:nvSpPr>
        <dsp:cNvPr id="0" name=""/>
        <dsp:cNvSpPr/>
      </dsp:nvSpPr>
      <dsp:spPr>
        <a:xfrm>
          <a:off x="414046" y="80149"/>
          <a:ext cx="579664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Łączność na liniach kolejowych bez sieci GSM-R</a:t>
          </a:r>
          <a:endParaRPr lang="pl-PL" sz="1900" kern="1200" dirty="0"/>
        </a:p>
      </dsp:txBody>
      <dsp:txXfrm>
        <a:off x="442867" y="108970"/>
        <a:ext cx="5739002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12229-4FA6-44EA-B1C8-4E39A7E101F3}">
      <dsp:nvSpPr>
        <dsp:cNvPr id="0" name=""/>
        <dsp:cNvSpPr/>
      </dsp:nvSpPr>
      <dsp:spPr>
        <a:xfrm>
          <a:off x="0" y="341238"/>
          <a:ext cx="828092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91592" rIns="64269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tx2"/>
              </a:solidFill>
            </a:rPr>
            <a:t>Sygnał GSM-R będzie dostępny wzdłuż linii PKP PLK S.A. i nie obejmie linii kolejowych innych zarządców, a także bocznic kolejowych</a:t>
          </a:r>
          <a:endParaRPr lang="pl-PL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tx2"/>
              </a:solidFill>
            </a:rPr>
            <a:t>Dodatkowo specyfika techniczna łączności GSM-R (przepustowość sieci i czas nawiązywania połączenia) sprawia, że jej wykorzystanie dla celów manewrowych nie zawsze będzie uzasadnione</a:t>
          </a:r>
          <a:endParaRPr lang="pl-PL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tx2"/>
              </a:solidFill>
            </a:rPr>
            <a:t>Z tego względu na liniach kolejowych innych zarządców, a także bocznicach kolejowych utrzymana zostanie łączność w paśmie 150 </a:t>
          </a:r>
          <a:r>
            <a:rPr lang="pl-PL" sz="1400" kern="1200" dirty="0" err="1" smtClean="0">
              <a:solidFill>
                <a:schemeClr val="tx2"/>
              </a:solidFill>
            </a:rPr>
            <a:t>Mhz</a:t>
          </a:r>
          <a:endParaRPr lang="pl-PL" sz="1400" kern="1200" dirty="0">
            <a:solidFill>
              <a:schemeClr val="tx2"/>
            </a:solidFill>
          </a:endParaRPr>
        </a:p>
      </dsp:txBody>
      <dsp:txXfrm>
        <a:off x="0" y="341238"/>
        <a:ext cx="8280920" cy="1852200"/>
      </dsp:txXfrm>
    </dsp:sp>
    <dsp:sp modelId="{A5BD9EA4-55C0-4B03-8B4C-81D94FCCB865}">
      <dsp:nvSpPr>
        <dsp:cNvPr id="0" name=""/>
        <dsp:cNvSpPr/>
      </dsp:nvSpPr>
      <dsp:spPr>
        <a:xfrm>
          <a:off x="414046" y="126243"/>
          <a:ext cx="57966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Łączność na potrzeby innych zarządców i bocznic</a:t>
          </a:r>
          <a:endParaRPr lang="pl-PL" sz="1400" kern="1200" dirty="0"/>
        </a:p>
      </dsp:txBody>
      <dsp:txXfrm>
        <a:off x="434221" y="146418"/>
        <a:ext cx="5756294" cy="372930"/>
      </dsp:txXfrm>
    </dsp:sp>
    <dsp:sp modelId="{B9F5485B-F975-4E7B-BC84-DF4FEA7EC273}">
      <dsp:nvSpPr>
        <dsp:cNvPr id="0" name=""/>
        <dsp:cNvSpPr/>
      </dsp:nvSpPr>
      <dsp:spPr>
        <a:xfrm>
          <a:off x="0" y="2467323"/>
          <a:ext cx="8280920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91592" rIns="64269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tx2"/>
              </a:solidFill>
            </a:rPr>
            <a:t>Migracja w formule tzw. „Dnia Zero” – jednorazowego wyłączenia radiołączności analogowej i jej zastąpienia łącznością cyfrową</a:t>
          </a:r>
          <a:endParaRPr lang="pl-PL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tx2"/>
              </a:solidFill>
            </a:rPr>
            <a:t>Konieczność przeprowadzenia eksploatacji testowej i pozyskania doświadczeń</a:t>
          </a:r>
          <a:endParaRPr lang="pl-PL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tx2"/>
              </a:solidFill>
            </a:rPr>
            <a:t>Weryfikacja przepisów krajowych i procedur wewnętrznych podmiotów</a:t>
          </a:r>
          <a:endParaRPr lang="pl-PL" sz="1400" kern="1200" dirty="0">
            <a:solidFill>
              <a:schemeClr val="tx2"/>
            </a:solidFill>
          </a:endParaRPr>
        </a:p>
      </dsp:txBody>
      <dsp:txXfrm>
        <a:off x="0" y="2467323"/>
        <a:ext cx="8280920" cy="1256850"/>
      </dsp:txXfrm>
    </dsp:sp>
    <dsp:sp modelId="{B296978D-900C-4AEE-B11D-AC77C5E1CD3E}">
      <dsp:nvSpPr>
        <dsp:cNvPr id="0" name=""/>
        <dsp:cNvSpPr/>
      </dsp:nvSpPr>
      <dsp:spPr>
        <a:xfrm>
          <a:off x="414046" y="2260684"/>
          <a:ext cx="57966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Uwarunkowania organizacyjno-prawne</a:t>
          </a:r>
          <a:endParaRPr lang="pl-PL" sz="1400" kern="1200" dirty="0"/>
        </a:p>
      </dsp:txBody>
      <dsp:txXfrm>
        <a:off x="434221" y="2280859"/>
        <a:ext cx="5756294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D869E-38B3-4243-A02F-95FE593BD960}" type="datetimeFigureOut">
              <a:rPr lang="pl-PL" smtClean="0"/>
              <a:t>02.10.2018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4670C-0465-407A-BF61-98BD8EC7E4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83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670C-0465-407A-BF61-98BD8EC7E45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68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670C-0465-407A-BF61-98BD8EC7E45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50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670C-0465-407A-BF61-98BD8EC7E45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77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670C-0465-407A-BF61-98BD8EC7E45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35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670C-0465-407A-BF61-98BD8EC7E45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05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K strona tu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 userDrawn="1"/>
        </p:nvSpPr>
        <p:spPr>
          <a:xfrm>
            <a:off x="1717200" y="2721600"/>
            <a:ext cx="7426800" cy="107999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 userDrawn="1"/>
        </p:nvSpPr>
        <p:spPr>
          <a:xfrm>
            <a:off x="1717612" y="0"/>
            <a:ext cx="7426800" cy="107999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 hasCustomPrompt="1"/>
          </p:nvPr>
        </p:nvSpPr>
        <p:spPr>
          <a:xfrm>
            <a:off x="1717612" y="111374"/>
            <a:ext cx="74268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717675" y="2720975"/>
            <a:ext cx="7426325" cy="10810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9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720511"/>
            <a:ext cx="1043608" cy="1003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pPr lvl="0"/>
            <a:r>
              <a:rPr lang="pl-PL" dirty="0" smtClean="0"/>
              <a:t>Imię</a:t>
            </a:r>
          </a:p>
          <a:p>
            <a:pPr lvl="0"/>
            <a:r>
              <a:rPr lang="pl-PL" dirty="0" smtClean="0"/>
              <a:t>Nazwisko</a:t>
            </a:r>
          </a:p>
          <a:p>
            <a:pPr lvl="0"/>
            <a:r>
              <a:rPr lang="pl-PL" dirty="0" smtClean="0"/>
              <a:t>Funkcja</a:t>
            </a:r>
          </a:p>
        </p:txBody>
      </p:sp>
    </p:spTree>
    <p:extLst>
      <p:ext uri="{BB962C8B-B14F-4D97-AF65-F5344CB8AC3E}">
        <p14:creationId xmlns:p14="http://schemas.microsoft.com/office/powerpoint/2010/main" val="359968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313184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377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385192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9453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4572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9876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529208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476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601216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82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673224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812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745232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8176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81724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8861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889248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250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K strona końc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 userDrawn="1"/>
        </p:nvSpPr>
        <p:spPr>
          <a:xfrm>
            <a:off x="1717200" y="2721600"/>
            <a:ext cx="7426800" cy="107999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717200" y="2721600"/>
            <a:ext cx="7426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4800" dirty="0" smtClean="0">
                <a:solidFill>
                  <a:schemeClr val="bg1"/>
                </a:solidFill>
                <a:latin typeface="Lato" panose="020F0502020204030203" pitchFamily="34" charset="-18"/>
              </a:rPr>
              <a:t>Dziękuję za uwagę!</a:t>
            </a:r>
            <a:endParaRPr lang="pl-PL" sz="48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6467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K strona końc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1043608" y="0"/>
            <a:ext cx="8100392" cy="10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106578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886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TK strona końc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1043608" y="1353282"/>
            <a:ext cx="8100392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347614"/>
            <a:ext cx="7416824" cy="106578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432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K strona końc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1043608" y="2700000"/>
            <a:ext cx="8100392" cy="10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700000"/>
            <a:ext cx="7416824" cy="106578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506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064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9716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694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169168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err="1" smtClean="0"/>
              <a:t>Kiknij</a:t>
            </a:r>
            <a:r>
              <a:rPr lang="pl-PL" dirty="0" smtClean="0"/>
              <a:t>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437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241176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745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0" y="4073087"/>
            <a:ext cx="1080000" cy="10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8" name="Picture 4" descr="C:\Users\tfrankowski\Pictures\tło_prezentacj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942" y="-6379"/>
            <a:ext cx="7429058" cy="380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0" y="2700000"/>
            <a:ext cx="108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daty 10"/>
          <p:cNvSpPr txBox="1">
            <a:spLocks/>
          </p:cNvSpPr>
          <p:nvPr/>
        </p:nvSpPr>
        <p:spPr>
          <a:xfrm>
            <a:off x="0" y="4392541"/>
            <a:ext cx="1440000" cy="475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spc="20" dirty="0" smtClean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Warszawa</a:t>
            </a:r>
            <a:endParaRPr lang="pl-PL" sz="800" spc="0" dirty="0" smtClean="0">
              <a:solidFill>
                <a:srgbClr val="FFFFFF"/>
              </a:solidFill>
              <a:latin typeface="Lato" panose="020F0502020204030203" pitchFamily="34" charset="-18"/>
              <a:cs typeface="Calibri Light"/>
            </a:endParaRPr>
          </a:p>
          <a:p>
            <a:fld id="{7B3235EE-550A-4979-B5BB-FC74F89EFC1E}" type="datetime4">
              <a:rPr lang="pl-PL" sz="800" spc="0" smtClean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2 października 2018</a:t>
            </a:fld>
            <a:endParaRPr lang="pl-PL" sz="800" spc="20" dirty="0" smtClean="0">
              <a:solidFill>
                <a:srgbClr val="FFFFFF"/>
              </a:solidFill>
              <a:latin typeface="Lato" panose="020F0502020204030203" pitchFamily="34" charset="-18"/>
              <a:cs typeface="Calibri Light"/>
            </a:endParaRPr>
          </a:p>
        </p:txBody>
      </p:sp>
      <p:cxnSp>
        <p:nvCxnSpPr>
          <p:cNvPr id="10" name="Łącznik prosty 24"/>
          <p:cNvCxnSpPr/>
          <p:nvPr/>
        </p:nvCxnSpPr>
        <p:spPr>
          <a:xfrm>
            <a:off x="35496" y="4485336"/>
            <a:ext cx="0" cy="318662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66026"/>
            <a:ext cx="2870252" cy="48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/>
        </p:nvSpPr>
        <p:spPr>
          <a:xfrm>
            <a:off x="0" y="0"/>
            <a:ext cx="1080000" cy="10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0" y="1350000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8075485" y="4073087"/>
            <a:ext cx="108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12" y="4341050"/>
            <a:ext cx="1661864" cy="26377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46" y="4327119"/>
            <a:ext cx="1296144" cy="2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8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0" y="4073087"/>
            <a:ext cx="1080000" cy="10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0" y="2700000"/>
            <a:ext cx="108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daty 10"/>
          <p:cNvSpPr txBox="1">
            <a:spLocks/>
          </p:cNvSpPr>
          <p:nvPr/>
        </p:nvSpPr>
        <p:spPr>
          <a:xfrm>
            <a:off x="0" y="4392541"/>
            <a:ext cx="1440000" cy="475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spc="20" dirty="0" smtClean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Warszawa</a:t>
            </a:r>
            <a:endParaRPr lang="pl-PL" sz="800" spc="0" dirty="0" smtClean="0">
              <a:solidFill>
                <a:srgbClr val="FFFFFF"/>
              </a:solidFill>
              <a:latin typeface="Lato" panose="020F0502020204030203" pitchFamily="34" charset="-18"/>
              <a:cs typeface="Calibri Light"/>
            </a:endParaRPr>
          </a:p>
          <a:p>
            <a:fld id="{7B3235EE-550A-4979-B5BB-FC74F89EFC1E}" type="datetime4">
              <a:rPr lang="pl-PL" sz="800" spc="0" smtClean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2 października 2018</a:t>
            </a:fld>
            <a:endParaRPr lang="pl-PL" sz="800" spc="20" dirty="0" smtClean="0">
              <a:solidFill>
                <a:srgbClr val="FFFFFF"/>
              </a:solidFill>
              <a:latin typeface="Lato" panose="020F0502020204030203" pitchFamily="34" charset="-18"/>
              <a:cs typeface="Calibri Light"/>
            </a:endParaRPr>
          </a:p>
        </p:txBody>
      </p:sp>
      <p:cxnSp>
        <p:nvCxnSpPr>
          <p:cNvPr id="10" name="Łącznik prosty 24"/>
          <p:cNvCxnSpPr/>
          <p:nvPr/>
        </p:nvCxnSpPr>
        <p:spPr>
          <a:xfrm>
            <a:off x="35496" y="4485336"/>
            <a:ext cx="0" cy="318662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66026"/>
            <a:ext cx="2870252" cy="48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/>
        </p:nvSpPr>
        <p:spPr>
          <a:xfrm>
            <a:off x="0" y="0"/>
            <a:ext cx="1080000" cy="10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-1" y="1350000"/>
            <a:ext cx="1080001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8075485" y="4073087"/>
            <a:ext cx="108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12" y="4341050"/>
            <a:ext cx="1661864" cy="26377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46" y="4327119"/>
            <a:ext cx="1296144" cy="2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9720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9267"/>
            <a:ext cx="1259632" cy="2141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/>
        </p:nvSpPr>
        <p:spPr>
          <a:xfrm>
            <a:off x="0" y="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486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24"/>
          <p:cNvCxnSpPr/>
          <p:nvPr/>
        </p:nvCxnSpPr>
        <p:spPr>
          <a:xfrm>
            <a:off x="8530243" y="4851673"/>
            <a:ext cx="0" cy="209327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-1" y="24300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-1" y="1458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-1" y="1944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-1" y="2916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-1" y="38880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-1" y="3402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4374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8604001" y="4783500"/>
            <a:ext cx="539999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7668344" y="4783500"/>
            <a:ext cx="935656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ymbol zastępczy numeru slajdu 3"/>
          <p:cNvSpPr txBox="1">
            <a:spLocks/>
          </p:cNvSpPr>
          <p:nvPr/>
        </p:nvSpPr>
        <p:spPr>
          <a:xfrm>
            <a:off x="8575490" y="4858814"/>
            <a:ext cx="638624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dirty="0" smtClean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Str. </a:t>
            </a:r>
            <a:fld id="{05EDC338-4434-A340-8586-916D0B216B81}" type="slidenum">
              <a:rPr lang="pl-PL" sz="1000" b="1" smtClean="0">
                <a:solidFill>
                  <a:srgbClr val="FFFFFF"/>
                </a:solidFill>
                <a:latin typeface="Lato" panose="020F0502020204030203" pitchFamily="34" charset="-18"/>
                <a:cs typeface="Calibri"/>
              </a:rPr>
              <a:pPr algn="l"/>
              <a:t>‹#›</a:t>
            </a:fld>
            <a:endParaRPr lang="pl-PL" sz="1100" b="1" dirty="0">
              <a:solidFill>
                <a:srgbClr val="FFFFFF"/>
              </a:solidFill>
              <a:latin typeface="Lato" panose="020F0502020204030203" pitchFamily="34" charset="-18"/>
              <a:cs typeface="Calibri"/>
            </a:endParaRPr>
          </a:p>
        </p:txBody>
      </p:sp>
      <p:sp>
        <p:nvSpPr>
          <p:cNvPr id="18" name="Symbol zastępczy daty 10"/>
          <p:cNvSpPr txBox="1">
            <a:spLocks/>
          </p:cNvSpPr>
          <p:nvPr/>
        </p:nvSpPr>
        <p:spPr>
          <a:xfrm>
            <a:off x="7775482" y="4857964"/>
            <a:ext cx="828519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spc="20" dirty="0" smtClean="0">
                <a:solidFill>
                  <a:schemeClr val="bg1"/>
                </a:solidFill>
                <a:latin typeface="Lato" panose="020F0502020204030203" pitchFamily="34" charset="-18"/>
                <a:cs typeface="Calibri Light"/>
              </a:rPr>
              <a:t>Warszawa</a:t>
            </a:r>
          </a:p>
          <a:p>
            <a:pPr algn="l"/>
            <a:fld id="{7B8B942C-0FA6-4F1F-974D-70E384C4FCA4}" type="datetime1">
              <a:rPr lang="pl-PL" sz="900" spc="20" smtClean="0">
                <a:solidFill>
                  <a:schemeClr val="bg1"/>
                </a:solidFill>
                <a:latin typeface="Lato" panose="020F0502020204030203" pitchFamily="34" charset="-18"/>
                <a:cs typeface="Calibri Light"/>
              </a:rPr>
              <a:pPr algn="l"/>
              <a:t>02.10.2018</a:t>
            </a:fld>
            <a:endParaRPr lang="pl-PL" sz="900" spc="20" dirty="0" smtClean="0">
              <a:solidFill>
                <a:schemeClr val="bg1"/>
              </a:solidFill>
              <a:latin typeface="Lato" panose="020F0502020204030203" pitchFamily="34" charset="-18"/>
              <a:cs typeface="Calibri Light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58" y="4898221"/>
            <a:ext cx="1265272" cy="20082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94" y="4877008"/>
            <a:ext cx="986828" cy="2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717675" y="51470"/>
            <a:ext cx="7426800" cy="857250"/>
          </a:xfrm>
        </p:spPr>
        <p:txBody>
          <a:bodyPr/>
          <a:lstStyle/>
          <a:p>
            <a:r>
              <a:rPr lang="pl-PL" sz="2800" dirty="0"/>
              <a:t>Strategia migracji z systemu łączności analogowej 150 </a:t>
            </a:r>
            <a:r>
              <a:rPr lang="pl-PL" sz="2800" dirty="0" err="1"/>
              <a:t>Mhz</a:t>
            </a:r>
            <a:r>
              <a:rPr lang="pl-PL" sz="2800" dirty="0"/>
              <a:t> do łączności cyfrowej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sz="900" dirty="0" smtClean="0"/>
              <a:t>Piotr Sieczkowski</a:t>
            </a:r>
          </a:p>
          <a:p>
            <a:endParaRPr lang="pl-PL" sz="900" dirty="0"/>
          </a:p>
          <a:p>
            <a:r>
              <a:rPr lang="pl-PL" sz="900" dirty="0" smtClean="0"/>
              <a:t>Departament Techniki </a:t>
            </a:r>
            <a:br>
              <a:rPr lang="pl-PL" sz="900" dirty="0" smtClean="0"/>
            </a:br>
            <a:r>
              <a:rPr lang="pl-PL" sz="900" dirty="0" smtClean="0"/>
              <a:t>i Wyrobów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695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Obecna propozycja przebiegu migracji do GSM-R</a:t>
            </a:r>
            <a:endParaRPr lang="pl-PL" dirty="0"/>
          </a:p>
        </p:txBody>
      </p:sp>
      <p:sp>
        <p:nvSpPr>
          <p:cNvPr id="5" name="Strzałka w prawo 4"/>
          <p:cNvSpPr/>
          <p:nvPr/>
        </p:nvSpPr>
        <p:spPr>
          <a:xfrm>
            <a:off x="0" y="3219822"/>
            <a:ext cx="8748464" cy="72008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/>
          <p:cNvSpPr/>
          <p:nvPr/>
        </p:nvSpPr>
        <p:spPr>
          <a:xfrm>
            <a:off x="1296850" y="3469314"/>
            <a:ext cx="216024" cy="216024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48674" y="1230848"/>
            <a:ext cx="20676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  <a:t>Wytypowanie linii </a:t>
            </a:r>
            <a:br>
              <a:rPr lang="pl-PL" sz="1200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</a:b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  <a:t>do </a:t>
            </a:r>
            <a:r>
              <a:rPr lang="pl-PL" sz="1200" dirty="0" smtClean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  <a:t>eksploatacji testowej: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  <a:t>E-30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  <a:t>, odcinek Bielawa Dolna – Opole,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  <a:t>E 20/C-E 20, odcinek Kunowice – Terespol (bez węzła warszawskiego),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  <a:t>E 65/C-E 65, odcinek Warszawa – Gdynia,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  <a:t>Warszawa – Łódź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95222" y="3829072"/>
            <a:ext cx="121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31.12.2018 r.</a:t>
            </a:r>
            <a:endParaRPr lang="pl-PL" sz="1400" dirty="0"/>
          </a:p>
        </p:txBody>
      </p:sp>
      <p:sp>
        <p:nvSpPr>
          <p:cNvPr id="10" name="Owal 9"/>
          <p:cNvSpPr/>
          <p:nvPr/>
        </p:nvSpPr>
        <p:spPr>
          <a:xfrm>
            <a:off x="3169285" y="3471850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2449205" y="2573125"/>
            <a:ext cx="1656184" cy="750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  <a:t>Eksploatacja testowa GSM-R </a:t>
            </a:r>
            <a:b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</a:br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  <a:t>na wybranej linii</a:t>
            </a:r>
            <a:endParaRPr lang="pl-PL" sz="1400" b="1" dirty="0">
              <a:solidFill>
                <a:schemeClr val="tx2">
                  <a:lumMod val="50000"/>
                </a:schemeClr>
              </a:solidFill>
              <a:latin typeface="Lato" panose="020F0502020204030203" pitchFamily="34" charset="-18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516357" y="3832545"/>
            <a:ext cx="158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Najpóźniej 2022 r.</a:t>
            </a:r>
            <a:endParaRPr lang="pl-PL" sz="1400" dirty="0"/>
          </a:p>
        </p:txBody>
      </p:sp>
      <p:sp>
        <p:nvSpPr>
          <p:cNvPr id="13" name="Owal 12"/>
          <p:cNvSpPr/>
          <p:nvPr/>
        </p:nvSpPr>
        <p:spPr>
          <a:xfrm>
            <a:off x="4902786" y="3469314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4191585" y="2208845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  <a:t>Zakończenie projektu budowy GSM-R na 13 600 km linii PKP PLK S.A.</a:t>
            </a:r>
            <a:endParaRPr lang="pl-PL" sz="1400" b="1" dirty="0">
              <a:solidFill>
                <a:schemeClr val="tx2">
                  <a:lumMod val="50000"/>
                </a:schemeClr>
              </a:solidFill>
              <a:latin typeface="Lato" panose="020F0502020204030203" pitchFamily="34" charset="-18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398729" y="383254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31.12.2023 r.</a:t>
            </a:r>
            <a:endParaRPr lang="pl-PL" sz="1400" dirty="0"/>
          </a:p>
        </p:txBody>
      </p:sp>
      <p:sp>
        <p:nvSpPr>
          <p:cNvPr id="16" name="Owal 15"/>
          <p:cNvSpPr/>
          <p:nvPr/>
        </p:nvSpPr>
        <p:spPr>
          <a:xfrm>
            <a:off x="7098381" y="3469314"/>
            <a:ext cx="216024" cy="216024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5933965" y="2609706"/>
            <a:ext cx="2580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-18"/>
              </a:rPr>
              <a:t>Migracja do GSM-R na sieci kolejowej objętej zasięgiem systemu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916206" y="3826271"/>
            <a:ext cx="2580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 ciągu 2024 r.</a:t>
            </a:r>
            <a:endParaRPr lang="pl-PL" sz="1400" dirty="0"/>
          </a:p>
        </p:txBody>
      </p:sp>
      <p:sp>
        <p:nvSpPr>
          <p:cNvPr id="20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611188" y="4233875"/>
            <a:ext cx="8353300" cy="498462"/>
          </a:xfrm>
        </p:spPr>
        <p:txBody>
          <a:bodyPr/>
          <a:lstStyle/>
          <a:p>
            <a:pPr marL="0" indent="0" algn="ctr">
              <a:buNone/>
            </a:pPr>
            <a:r>
              <a:rPr lang="pl-PL" sz="1600" dirty="0" smtClean="0"/>
              <a:t>Ostateczne założenia migracji do GSM-R zostaną przedstawione w Suplemencie </a:t>
            </a:r>
            <a:br>
              <a:rPr lang="pl-PL" sz="1600" dirty="0" smtClean="0"/>
            </a:br>
            <a:r>
              <a:rPr lang="pl-PL" sz="1600" dirty="0" smtClean="0"/>
              <a:t>do Krajowego Planu Wdrażania TSI „Sterowanie”.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5185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0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5905028" cy="374476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1800" b="1" dirty="0"/>
              <a:t>GSM-R</a:t>
            </a:r>
            <a:r>
              <a:rPr lang="pl-PL" sz="1800" dirty="0"/>
              <a:t> to system radiołączności oparty na standardzie GSM, dostosowany do specyfiki </a:t>
            </a:r>
            <a:r>
              <a:rPr lang="pl-PL" sz="1800" dirty="0" smtClean="0"/>
              <a:t>kolejowej.</a:t>
            </a:r>
            <a:endParaRPr lang="pl-PL" sz="1800" dirty="0"/>
          </a:p>
          <a:p>
            <a:pPr>
              <a:spcBef>
                <a:spcPts val="600"/>
              </a:spcBef>
            </a:pPr>
            <a:r>
              <a:rPr lang="pl-PL" sz="1800" dirty="0"/>
              <a:t>System umożliwia prowadzenie rozmów między użytkownikami (maszynistą, dyżurnymi ruchu) oraz transmisję danych na potrzeby Europejskiego Systemu Sterowania Pociągiem </a:t>
            </a:r>
            <a:r>
              <a:rPr lang="pl-PL" sz="1800" b="1" dirty="0"/>
              <a:t>ETCS.  </a:t>
            </a:r>
            <a:r>
              <a:rPr lang="pl-PL" sz="1800" dirty="0"/>
              <a:t>ETCS to system odpowiedzialny za nadzór nad jazdą pociągu.</a:t>
            </a:r>
          </a:p>
          <a:p>
            <a:pPr>
              <a:spcBef>
                <a:spcPts val="600"/>
              </a:spcBef>
            </a:pPr>
            <a:r>
              <a:rPr lang="pl-PL" sz="1800" dirty="0"/>
              <a:t>GSM-R oraz ETCS razem tworzą Europejski System Zarzadzania Ruchem Kolejowym </a:t>
            </a:r>
            <a:r>
              <a:rPr lang="pl-PL" sz="1800" b="1" dirty="0"/>
              <a:t>ERTMS</a:t>
            </a:r>
            <a:r>
              <a:rPr lang="pl-PL" sz="1800" dirty="0"/>
              <a:t>.</a:t>
            </a:r>
          </a:p>
          <a:p>
            <a:pPr>
              <a:spcBef>
                <a:spcPts val="600"/>
              </a:spcBef>
            </a:pPr>
            <a:r>
              <a:rPr lang="pl-PL" sz="1800" dirty="0"/>
              <a:t>ERTMS to standard światowy – wdrożony jest obecnie na przeszło 95 tys. km linii na całym </a:t>
            </a:r>
            <a:r>
              <a:rPr lang="pl-PL" sz="1800" dirty="0" smtClean="0"/>
              <a:t>świecie</a:t>
            </a:r>
            <a:endParaRPr lang="pl-PL" sz="18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GSM-R (1)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1" r="26777"/>
          <a:stretch/>
        </p:blipFill>
        <p:spPr>
          <a:xfrm>
            <a:off x="6660232" y="971550"/>
            <a:ext cx="2324647" cy="362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ekstu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dirty="0" smtClean="0"/>
              <a:t>GSM-R posiada dodatkowe funkcjonalności dostosowane do specyfiki kolejowej:</a:t>
            </a:r>
          </a:p>
          <a:p>
            <a:pPr>
              <a:spcBef>
                <a:spcPts val="600"/>
              </a:spcBef>
            </a:pPr>
            <a:r>
              <a:rPr lang="pl-PL" sz="1600" dirty="0" err="1" smtClean="0"/>
              <a:t>Priorytetyzacja</a:t>
            </a:r>
            <a:r>
              <a:rPr lang="pl-PL" sz="1600" dirty="0" smtClean="0"/>
              <a:t> połączeń</a:t>
            </a:r>
          </a:p>
          <a:p>
            <a:pPr>
              <a:spcBef>
                <a:spcPts val="600"/>
              </a:spcBef>
            </a:pPr>
            <a:r>
              <a:rPr lang="pl-PL" sz="1600" dirty="0" smtClean="0"/>
              <a:t>Matryce połączeń</a:t>
            </a:r>
          </a:p>
          <a:p>
            <a:pPr>
              <a:spcBef>
                <a:spcPts val="600"/>
              </a:spcBef>
            </a:pPr>
            <a:r>
              <a:rPr lang="pl-PL" sz="1600" dirty="0" smtClean="0"/>
              <a:t>Kolejowe </a:t>
            </a:r>
            <a:r>
              <a:rPr lang="pl-PL" sz="1600" dirty="0"/>
              <a:t>połączenie alarmowe </a:t>
            </a:r>
            <a:r>
              <a:rPr lang="pl-PL" sz="1600" dirty="0" smtClean="0"/>
              <a:t>REC</a:t>
            </a:r>
          </a:p>
          <a:p>
            <a:pPr>
              <a:spcBef>
                <a:spcPts val="600"/>
              </a:spcBef>
            </a:pPr>
            <a:r>
              <a:rPr lang="pl-PL" sz="1600" dirty="0" smtClean="0"/>
              <a:t>Adresowanie zależne od funkcji i lokalizacji</a:t>
            </a: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GSM-R </a:t>
            </a:r>
            <a:r>
              <a:rPr lang="pl-PL" dirty="0" smtClean="0"/>
              <a:t>(2)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312282" y="3303109"/>
            <a:ext cx="3670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Interoperacyjność </a:t>
            </a:r>
            <a:r>
              <a:rPr lang="pl-PL" sz="1600" dirty="0"/>
              <a:t>– standard ogólnoeuropejski będący </a:t>
            </a:r>
            <a:r>
              <a:rPr lang="pl-PL" sz="1600" dirty="0" smtClean="0"/>
              <a:t>podstawą </a:t>
            </a:r>
            <a:r>
              <a:rPr lang="pl-PL" sz="1600" dirty="0"/>
              <a:t>rozwoju transportu </a:t>
            </a:r>
            <a:r>
              <a:rPr lang="pl-PL" sz="1600" dirty="0" smtClean="0"/>
              <a:t>kolejowego</a:t>
            </a:r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9" y="3379571"/>
            <a:ext cx="678074" cy="67807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4" y="4199219"/>
            <a:ext cx="508504" cy="50850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310096" y="4130305"/>
            <a:ext cx="3528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Zapewnienie transmisji danych </a:t>
            </a:r>
            <a:br>
              <a:rPr lang="pl-PL" sz="1600" dirty="0" smtClean="0"/>
            </a:br>
            <a:r>
              <a:rPr lang="pl-PL" sz="1600" dirty="0" smtClean="0"/>
              <a:t>dla poziomu 2 ETCS</a:t>
            </a:r>
            <a:endParaRPr lang="pl-PL" sz="16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16" y="3376658"/>
            <a:ext cx="593290" cy="59329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651759" y="3494889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Lepsza </a:t>
            </a:r>
            <a:r>
              <a:rPr lang="pl-PL" sz="1600" dirty="0"/>
              <a:t>jakość łączności głosowej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46" y="4135852"/>
            <a:ext cx="514174" cy="51417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5652120" y="4208273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Bezpieczeństwo systemu</a:t>
            </a:r>
            <a:endParaRPr lang="pl-PL" sz="1600" dirty="0"/>
          </a:p>
        </p:txBody>
      </p:sp>
      <p:sp>
        <p:nvSpPr>
          <p:cNvPr id="16" name="Prostokąt 15"/>
          <p:cNvSpPr/>
          <p:nvPr/>
        </p:nvSpPr>
        <p:spPr>
          <a:xfrm>
            <a:off x="518368" y="2916000"/>
            <a:ext cx="844612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/>
              <a:t>Najważniejsze zalety GSM-R: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36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5977036" cy="3744764"/>
          </a:xfrm>
        </p:spPr>
        <p:txBody>
          <a:bodyPr/>
          <a:lstStyle/>
          <a:p>
            <a:pPr marL="269875" indent="-269875" algn="just">
              <a:spcBef>
                <a:spcPts val="1200"/>
              </a:spcBef>
              <a:tabLst>
                <a:tab pos="269875" algn="l"/>
              </a:tabLst>
            </a:pPr>
            <a:r>
              <a:rPr lang="pl-PL" sz="1400" dirty="0" smtClean="0"/>
              <a:t>Na sieci PKP PLK S.A. system </a:t>
            </a:r>
            <a:r>
              <a:rPr lang="pl-PL" sz="1400" dirty="0"/>
              <a:t>GSM-R zabudowano na </a:t>
            </a:r>
            <a:r>
              <a:rPr lang="pl-PL" sz="1400" b="1" dirty="0"/>
              <a:t>1,6 tys. km </a:t>
            </a:r>
            <a:r>
              <a:rPr lang="pl-PL" sz="1400" dirty="0"/>
              <a:t>linii </a:t>
            </a:r>
            <a:r>
              <a:rPr lang="pl-PL" sz="1400" dirty="0" smtClean="0"/>
              <a:t>kolejowych:</a:t>
            </a:r>
            <a:endParaRPr lang="pl-PL" sz="1400" dirty="0"/>
          </a:p>
          <a:p>
            <a:pPr marL="555625" indent="-285750" algn="just">
              <a:buFont typeface="Symbol" panose="05050102010706020507" pitchFamily="18" charset="2"/>
              <a:buChar char=""/>
            </a:pPr>
            <a:r>
              <a:rPr lang="pl-PL" sz="1400" dirty="0"/>
              <a:t>linia kolejowa E 30, odcinek Bielawa Dolna – Opole</a:t>
            </a:r>
          </a:p>
          <a:p>
            <a:pPr marL="555625" indent="-285750" algn="just">
              <a:buFont typeface="Symbol" panose="05050102010706020507" pitchFamily="18" charset="2"/>
              <a:buChar char=""/>
            </a:pPr>
            <a:r>
              <a:rPr lang="pl-PL" sz="1400" dirty="0"/>
              <a:t>linia kolejowa E 20/C-E 20, odcinek Kunowice – Terespol</a:t>
            </a:r>
          </a:p>
          <a:p>
            <a:pPr marL="555625" indent="-285750" algn="just">
              <a:buFont typeface="Symbol" panose="05050102010706020507" pitchFamily="18" charset="2"/>
              <a:buChar char=""/>
            </a:pPr>
            <a:r>
              <a:rPr lang="pl-PL" sz="1400" dirty="0"/>
              <a:t>linia kolejowa E 65/C-E 65, odcinek Warszawa – Gdynia</a:t>
            </a:r>
          </a:p>
          <a:p>
            <a:pPr marL="555625" indent="-285750" algn="just">
              <a:buFont typeface="Symbol" panose="05050102010706020507" pitchFamily="18" charset="2"/>
              <a:buChar char=""/>
            </a:pPr>
            <a:r>
              <a:rPr lang="pl-PL" sz="1400" dirty="0"/>
              <a:t>linia kolejowa Warszawa – Łódź</a:t>
            </a:r>
          </a:p>
          <a:p>
            <a:pPr marL="269875" indent="-269875" algn="just">
              <a:spcBef>
                <a:spcPts val="1200"/>
              </a:spcBef>
              <a:tabLst>
                <a:tab pos="269875" algn="l"/>
              </a:tabLst>
            </a:pPr>
            <a:r>
              <a:rPr lang="pl-PL" sz="1400" dirty="0"/>
              <a:t>W GSM-R wyposażona jest również infrastruktura Pomorskiej Kolei Metropolitalnej, na której system ten jest wykorzystywany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do </a:t>
            </a:r>
            <a:r>
              <a:rPr lang="pl-PL" sz="1400" dirty="0"/>
              <a:t>prowadzenia ruchu kolejowego</a:t>
            </a:r>
          </a:p>
          <a:p>
            <a:pPr marL="269875" indent="-269875" algn="just">
              <a:spcBef>
                <a:spcPts val="1200"/>
              </a:spcBef>
              <a:tabLst>
                <a:tab pos="269875" algn="l"/>
              </a:tabLst>
            </a:pPr>
            <a:r>
              <a:rPr lang="pl-PL" sz="1400" dirty="0"/>
              <a:t>Dalsze ok. 13,6 tys. km linii PKP PLK S.A. zostanie wyposażone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GSM-R w ramach projektu horyzontalnego, na którego realizację podpisano umowę w dniu 29 marca 2018 r. </a:t>
            </a:r>
          </a:p>
          <a:p>
            <a:pPr marL="269875" indent="-269875" algn="just">
              <a:spcBef>
                <a:spcPts val="1200"/>
              </a:spcBef>
              <a:tabLst>
                <a:tab pos="269875" algn="l"/>
              </a:tabLst>
            </a:pPr>
            <a:r>
              <a:rPr lang="pl-PL" sz="1400" dirty="0"/>
              <a:t>Wdrożenie GSM-R w ramach projektu horyzontalnego ma zostać zrealizowane do końca 2023 r.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GSM-R: stan obecny i perspektywy (1)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14" y="1002996"/>
            <a:ext cx="2310774" cy="34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4392860" cy="3744764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b="1" dirty="0"/>
              <a:t>Kryteria wyboru linii kolejowych do </a:t>
            </a:r>
            <a:r>
              <a:rPr lang="pl-PL" sz="1800" b="1" dirty="0" smtClean="0"/>
              <a:t>zabudowy GSM-R:</a:t>
            </a:r>
          </a:p>
          <a:p>
            <a:pPr marL="180000" indent="-180000" algn="just"/>
            <a:r>
              <a:rPr lang="pl-PL" sz="1600" b="1" dirty="0"/>
              <a:t>Kryterium 1 </a:t>
            </a:r>
            <a:r>
              <a:rPr lang="pl-PL" sz="1600" dirty="0"/>
              <a:t>– odcinek został przewidziany do </a:t>
            </a:r>
            <a:r>
              <a:rPr lang="pl-PL" sz="1600" dirty="0" smtClean="0"/>
              <a:t>jednej z </a:t>
            </a:r>
            <a:r>
              <a:rPr lang="pl-PL" sz="1600" dirty="0"/>
              <a:t>dwóch najwyższych kategorii utrzymaniowych; </a:t>
            </a:r>
          </a:p>
          <a:p>
            <a:pPr marL="180000" indent="-180000" algn="just"/>
            <a:r>
              <a:rPr lang="pl-PL" sz="1600" b="1" spc="-30" dirty="0"/>
              <a:t>Kryterium 2 </a:t>
            </a:r>
            <a:r>
              <a:rPr lang="pl-PL" sz="1600" spc="-30" dirty="0"/>
              <a:t>– wg statystyki ruchu za rok 2014 przeciętna dobowa liczba pociągów na danym odcinku jest większa lub równa </a:t>
            </a:r>
            <a:r>
              <a:rPr lang="pl-PL" sz="1600" spc="-30" dirty="0" smtClean="0"/>
              <a:t>od 7 pociągów </a:t>
            </a:r>
            <a:br>
              <a:rPr lang="pl-PL" sz="1600" spc="-30" dirty="0" smtClean="0"/>
            </a:br>
            <a:r>
              <a:rPr lang="pl-PL" sz="1600" spc="-30" dirty="0" smtClean="0"/>
              <a:t>w </a:t>
            </a:r>
            <a:r>
              <a:rPr lang="pl-PL" sz="1600" spc="-30" dirty="0"/>
              <a:t>dobie.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l-PL" sz="1600" dirty="0"/>
              <a:t>W celu sprawnego wdrożenia sieci GSM-R w Polsce, planuje się wdrażać system GSM-R w sposób sieciowy, a nie jak dotychczas w sposób liniowy. </a:t>
            </a:r>
            <a:endParaRPr lang="pl-PL" sz="16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GSM-R: stan obecny i perspektywy </a:t>
            </a:r>
            <a:r>
              <a:rPr lang="pl-PL" dirty="0" smtClean="0"/>
              <a:t>(2)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69" y="915566"/>
            <a:ext cx="396714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100370" y="4515966"/>
            <a:ext cx="3967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accent3">
                    <a:lumMod val="50000"/>
                  </a:schemeClr>
                </a:solidFill>
              </a:rPr>
              <a:t>Mapa zabudowy GSM-R (zielone linie – projekty zrealizowane, niebieskie – planowane).</a:t>
            </a:r>
            <a:endParaRPr lang="pl-PL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3960812" cy="3744764"/>
          </a:xfrm>
        </p:spPr>
        <p:txBody>
          <a:bodyPr/>
          <a:lstStyle/>
          <a:p>
            <a:r>
              <a:rPr lang="pl-PL" sz="1400" dirty="0" smtClean="0"/>
              <a:t>Urząd przeprowadził </a:t>
            </a:r>
            <a:r>
              <a:rPr lang="pl-PL" sz="1400" dirty="0"/>
              <a:t>ankietę na temat obecnego stanu wyposażenia pojazdów kolejowych </a:t>
            </a:r>
            <a:r>
              <a:rPr lang="pl-PL" sz="1400" dirty="0" smtClean="0"/>
              <a:t>w </a:t>
            </a:r>
            <a:r>
              <a:rPr lang="pl-PL" sz="1400" dirty="0"/>
              <a:t>GSM-R </a:t>
            </a:r>
            <a:r>
              <a:rPr lang="pl-PL" sz="1400" dirty="0" smtClean="0"/>
              <a:t>oraz </a:t>
            </a:r>
            <a:r>
              <a:rPr lang="pl-PL" sz="1400" dirty="0"/>
              <a:t>planów w tym </a:t>
            </a:r>
            <a:r>
              <a:rPr lang="pl-PL" sz="1400" dirty="0" smtClean="0"/>
              <a:t>zakresie</a:t>
            </a:r>
          </a:p>
          <a:p>
            <a:endParaRPr lang="pl-PL" sz="700" dirty="0" smtClean="0"/>
          </a:p>
          <a:p>
            <a:r>
              <a:rPr lang="pl-PL" sz="1400" dirty="0" smtClean="0"/>
              <a:t>Pozyskano </a:t>
            </a:r>
            <a:r>
              <a:rPr lang="pl-PL" sz="1400" dirty="0"/>
              <a:t>dane dotyczące 3426 pojazdów trakcyjnych na 5397 eksploatowanych w </a:t>
            </a:r>
            <a:r>
              <a:rPr lang="pl-PL" sz="1400" dirty="0" smtClean="0"/>
              <a:t>Polsce</a:t>
            </a:r>
          </a:p>
          <a:p>
            <a:endParaRPr lang="pl-PL" sz="700" dirty="0" smtClean="0"/>
          </a:p>
          <a:p>
            <a:r>
              <a:rPr lang="pl-PL" sz="1400" dirty="0"/>
              <a:t>Zakładane koszty wyposażenia pojazdów w GSM-R to ok. 200 mln zł, przy czym</a:t>
            </a:r>
            <a:r>
              <a:rPr lang="pl-PL" sz="1400" dirty="0" smtClean="0"/>
              <a:t>: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Wyposażenie pojazdów w GSM-R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585004"/>
              </p:ext>
            </p:extLst>
          </p:nvPr>
        </p:nvGraphicFramePr>
        <p:xfrm>
          <a:off x="4427973" y="846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11188" y="3291830"/>
            <a:ext cx="8137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25" lvl="1" indent="-195263">
              <a:spcBef>
                <a:spcPct val="20000"/>
              </a:spcBef>
              <a:buFont typeface="Symbol" panose="05050102010706020507" pitchFamily="18" charset="2"/>
              <a:buChar char=""/>
            </a:pPr>
            <a:r>
              <a:rPr lang="pl-PL" sz="1400" dirty="0">
                <a:solidFill>
                  <a:srgbClr val="042B60"/>
                </a:solidFill>
                <a:latin typeface="Lato" panose="020F0502020204030203" pitchFamily="34" charset="-18"/>
              </a:rPr>
              <a:t>wyposażenie pojazdów to koszt ok. 153,8 mln zł </a:t>
            </a:r>
            <a:br>
              <a:rPr lang="pl-PL" sz="1400" dirty="0">
                <a:solidFill>
                  <a:srgbClr val="042B60"/>
                </a:solidFill>
                <a:latin typeface="Lato" panose="020F0502020204030203" pitchFamily="34" charset="-18"/>
              </a:rPr>
            </a:br>
            <a:r>
              <a:rPr lang="pl-PL" sz="1400" dirty="0" smtClean="0">
                <a:solidFill>
                  <a:srgbClr val="042B60"/>
                </a:solidFill>
                <a:latin typeface="Lato" panose="020F0502020204030203" pitchFamily="34" charset="-18"/>
              </a:rPr>
              <a:t>(radio </a:t>
            </a:r>
            <a:r>
              <a:rPr lang="pl-PL" sz="1400" dirty="0">
                <a:solidFill>
                  <a:srgbClr val="042B60"/>
                </a:solidFill>
                <a:latin typeface="Lato" panose="020F0502020204030203" pitchFamily="34" charset="-18"/>
              </a:rPr>
              <a:t>kabinowe to koszt od 45 tys. zł </a:t>
            </a:r>
            <a:r>
              <a:rPr lang="pl-PL" sz="1400" dirty="0" smtClean="0">
                <a:solidFill>
                  <a:srgbClr val="042B60"/>
                </a:solidFill>
                <a:latin typeface="Lato" panose="020F0502020204030203" pitchFamily="34" charset="-18"/>
              </a:rPr>
              <a:t>do </a:t>
            </a:r>
            <a:r>
              <a:rPr lang="pl-PL" sz="1400" dirty="0">
                <a:solidFill>
                  <a:srgbClr val="042B60"/>
                </a:solidFill>
                <a:latin typeface="Lato" panose="020F0502020204030203" pitchFamily="34" charset="-18"/>
              </a:rPr>
              <a:t>75 tys. zł </a:t>
            </a:r>
            <a:r>
              <a:rPr lang="pl-PL" sz="1400" dirty="0" smtClean="0">
                <a:solidFill>
                  <a:srgbClr val="042B60"/>
                </a:solidFill>
                <a:latin typeface="Lato" panose="020F0502020204030203" pitchFamily="34" charset="-18"/>
              </a:rPr>
              <a:t>w zależności od liczby kabin w pojeździe)</a:t>
            </a:r>
            <a:endParaRPr lang="pl-PL" sz="1400" dirty="0">
              <a:solidFill>
                <a:srgbClr val="042B60"/>
              </a:solidFill>
              <a:latin typeface="Lato" panose="020F0502020204030203" pitchFamily="34" charset="-18"/>
            </a:endParaRPr>
          </a:p>
          <a:p>
            <a:pPr marL="555625" lvl="1" indent="-195263">
              <a:spcBef>
                <a:spcPct val="20000"/>
              </a:spcBef>
              <a:buFont typeface="Symbol" panose="05050102010706020507" pitchFamily="18" charset="2"/>
              <a:buChar char=""/>
            </a:pPr>
            <a:r>
              <a:rPr lang="pl-PL" sz="1400" dirty="0">
                <a:solidFill>
                  <a:srgbClr val="042B60"/>
                </a:solidFill>
                <a:latin typeface="Lato" panose="020F0502020204030203" pitchFamily="34" charset="-18"/>
              </a:rPr>
              <a:t>wyposażenie pracowników to koszt ok. 39 mln </a:t>
            </a:r>
            <a:r>
              <a:rPr lang="pl-PL" sz="1400" dirty="0" smtClean="0">
                <a:solidFill>
                  <a:srgbClr val="042B60"/>
                </a:solidFill>
                <a:latin typeface="Lato" panose="020F0502020204030203" pitchFamily="34" charset="-18"/>
              </a:rPr>
              <a:t>zł</a:t>
            </a:r>
          </a:p>
          <a:p>
            <a:pPr marL="360362" lvl="1" algn="just">
              <a:spcBef>
                <a:spcPct val="20000"/>
              </a:spcBef>
            </a:pPr>
            <a:endParaRPr lang="pl-PL" sz="700" dirty="0">
              <a:solidFill>
                <a:srgbClr val="042B60"/>
              </a:solidFill>
              <a:latin typeface="Lato" panose="020F0502020204030203" pitchFamily="34" charset="-18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Koszty te mogą być nieco większe ze względu m.in. na niedoszacowanie liczby pojazdów przewidzianych do wyposażenia</a:t>
            </a:r>
            <a:endParaRPr lang="pl-PL" sz="14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46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Uwarunkowania migracji do </a:t>
            </a:r>
            <a:r>
              <a:rPr lang="pl-PL" dirty="0" smtClean="0"/>
              <a:t>GSM-R (1)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741382"/>
              </p:ext>
            </p:extLst>
          </p:nvPr>
        </p:nvGraphicFramePr>
        <p:xfrm>
          <a:off x="611560" y="84600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Uwarunkowania migracji do </a:t>
            </a:r>
            <a:r>
              <a:rPr lang="pl-PL" dirty="0" smtClean="0"/>
              <a:t>GSM-R (2)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2607306"/>
              </p:ext>
            </p:extLst>
          </p:nvPr>
        </p:nvGraphicFramePr>
        <p:xfrm>
          <a:off x="611560" y="84600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0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Uwarunkowania migracji do </a:t>
            </a:r>
            <a:r>
              <a:rPr lang="pl-PL" dirty="0" smtClean="0"/>
              <a:t>GSM-R (3)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5470389"/>
              </p:ext>
            </p:extLst>
          </p:nvPr>
        </p:nvGraphicFramePr>
        <p:xfrm>
          <a:off x="611560" y="987574"/>
          <a:ext cx="8280920" cy="385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7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0717_ERTMS_PL">
  <a:themeElements>
    <a:clrScheme name="UTK">
      <a:dk1>
        <a:sysClr val="windowText" lastClr="000000"/>
      </a:dk1>
      <a:lt1>
        <a:sysClr val="window" lastClr="FFFFFF"/>
      </a:lt1>
      <a:dk2>
        <a:srgbClr val="042B60"/>
      </a:dk2>
      <a:lt2>
        <a:srgbClr val="CADEFE"/>
      </a:lt2>
      <a:accent1>
        <a:srgbClr val="0661EE"/>
      </a:accent1>
      <a:accent2>
        <a:srgbClr val="D1121C"/>
      </a:accent2>
      <a:accent3>
        <a:srgbClr val="074BA5"/>
      </a:accent3>
      <a:accent4>
        <a:srgbClr val="F1626A"/>
      </a:accent4>
      <a:accent5>
        <a:srgbClr val="639EFB"/>
      </a:accent5>
      <a:accent6>
        <a:srgbClr val="F79646"/>
      </a:accent6>
      <a:hlink>
        <a:srgbClr val="0661EE"/>
      </a:hlink>
      <a:folHlink>
        <a:srgbClr val="04378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wzor_UTK_2" id="{45D74C76-6E9B-4BF5-86BE-85EF7EDB7695}" vid="{4F4B46C1-AB0B-4197-98FB-6735673206BA}"/>
    </a:ext>
  </a:extLst>
</a:theme>
</file>

<file path=ppt/theme/theme2.xml><?xml version="1.0" encoding="utf-8"?>
<a:theme xmlns:a="http://schemas.openxmlformats.org/drawingml/2006/main" name="1_Prezentacja_wzor_UTK_15_lat">
  <a:themeElements>
    <a:clrScheme name="UTK">
      <a:dk1>
        <a:sysClr val="windowText" lastClr="000000"/>
      </a:dk1>
      <a:lt1>
        <a:sysClr val="window" lastClr="FFFFFF"/>
      </a:lt1>
      <a:dk2>
        <a:srgbClr val="042B60"/>
      </a:dk2>
      <a:lt2>
        <a:srgbClr val="CADEFE"/>
      </a:lt2>
      <a:accent1>
        <a:srgbClr val="0661EE"/>
      </a:accent1>
      <a:accent2>
        <a:srgbClr val="D1121C"/>
      </a:accent2>
      <a:accent3>
        <a:srgbClr val="074BA5"/>
      </a:accent3>
      <a:accent4>
        <a:srgbClr val="F1626A"/>
      </a:accent4>
      <a:accent5>
        <a:srgbClr val="639EFB"/>
      </a:accent5>
      <a:accent6>
        <a:srgbClr val="F79646"/>
      </a:accent6>
      <a:hlink>
        <a:srgbClr val="0661EE"/>
      </a:hlink>
      <a:folHlink>
        <a:srgbClr val="04378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wzor_UTK_2" id="{45D74C76-6E9B-4BF5-86BE-85EF7EDB7695}" vid="{4F4B46C1-AB0B-4197-98FB-6735673206BA}"/>
    </a:ext>
  </a:extLst>
</a:theme>
</file>

<file path=ppt/theme/theme3.xml><?xml version="1.0" encoding="utf-8"?>
<a:theme xmlns:a="http://schemas.openxmlformats.org/drawingml/2006/main" name="UTK slajdy">
  <a:themeElements>
    <a:clrScheme name="UTK">
      <a:dk1>
        <a:sysClr val="windowText" lastClr="000000"/>
      </a:dk1>
      <a:lt1>
        <a:sysClr val="window" lastClr="FFFFFF"/>
      </a:lt1>
      <a:dk2>
        <a:srgbClr val="042B60"/>
      </a:dk2>
      <a:lt2>
        <a:srgbClr val="CADEFE"/>
      </a:lt2>
      <a:accent1>
        <a:srgbClr val="0661EE"/>
      </a:accent1>
      <a:accent2>
        <a:srgbClr val="D1121C"/>
      </a:accent2>
      <a:accent3>
        <a:srgbClr val="074BA5"/>
      </a:accent3>
      <a:accent4>
        <a:srgbClr val="F1626A"/>
      </a:accent4>
      <a:accent5>
        <a:srgbClr val="639EFB"/>
      </a:accent5>
      <a:accent6>
        <a:srgbClr val="F79646"/>
      </a:accent6>
      <a:hlink>
        <a:srgbClr val="0661EE"/>
      </a:hlink>
      <a:folHlink>
        <a:srgbClr val="04378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wzor_UTK_2" id="{45D74C76-6E9B-4BF5-86BE-85EF7EDB7695}" vid="{36FCC745-999F-4974-991C-0313E0AB561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20180717_ERTMS_PL</Template>
  <TotalTime>992</TotalTime>
  <Words>724</Words>
  <Application>Microsoft Office PowerPoint</Application>
  <PresentationFormat>Pokaz na ekranie (16:9)</PresentationFormat>
  <Paragraphs>87</Paragraphs>
  <Slides>11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Symbol</vt:lpstr>
      <vt:lpstr>20180717_ERTMS_PL</vt:lpstr>
      <vt:lpstr>1_Prezentacja_wzor_UTK_15_lat</vt:lpstr>
      <vt:lpstr>UTK slajdy</vt:lpstr>
      <vt:lpstr>Strategia migracji z systemu łączności analogowej 150 Mhz do łączności cyfrowej</vt:lpstr>
      <vt:lpstr>Czym jest GSM-R (1)</vt:lpstr>
      <vt:lpstr>Czym jest GSM-R (2)</vt:lpstr>
      <vt:lpstr>GSM-R: stan obecny i perspektywy (1)</vt:lpstr>
      <vt:lpstr>GSM-R: stan obecny i perspektywy (2)</vt:lpstr>
      <vt:lpstr>Wyposażenie pojazdów w GSM-R</vt:lpstr>
      <vt:lpstr>Uwarunkowania migracji do GSM-R (1)</vt:lpstr>
      <vt:lpstr>Uwarunkowania migracji do GSM-R (2)</vt:lpstr>
      <vt:lpstr>Uwarunkowania migracji do GSM-R (3)</vt:lpstr>
      <vt:lpstr>Obecna propozycja przebiegu migracji do GSM-R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Wdrażanie w Polsce ERTMS oraz GSM-R</dc:title>
  <dc:creator>Aneta Tutka</dc:creator>
  <cp:lastModifiedBy>Piotr Sieczkowski</cp:lastModifiedBy>
  <cp:revision>65</cp:revision>
  <cp:lastPrinted>2018-06-07T07:54:04Z</cp:lastPrinted>
  <dcterms:created xsi:type="dcterms:W3CDTF">2018-08-27T08:22:17Z</dcterms:created>
  <dcterms:modified xsi:type="dcterms:W3CDTF">2018-10-02T07:03:43Z</dcterms:modified>
</cp:coreProperties>
</file>