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93" r:id="rId4"/>
    <p:sldId id="295" r:id="rId5"/>
    <p:sldId id="292" r:id="rId6"/>
    <p:sldId id="296" r:id="rId7"/>
    <p:sldId id="288" r:id="rId8"/>
    <p:sldId id="294" r:id="rId9"/>
    <p:sldId id="291" r:id="rId10"/>
    <p:sldId id="290" r:id="rId11"/>
    <p:sldId id="258" r:id="rId12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567">
          <p15:clr>
            <a:srgbClr val="A4A3A4"/>
          </p15:clr>
        </p15:guide>
        <p15:guide id="3" orient="horz" pos="3612">
          <p15:clr>
            <a:srgbClr val="A4A3A4"/>
          </p15:clr>
        </p15:guide>
        <p15:guide id="4" pos="5556">
          <p15:clr>
            <a:srgbClr val="A4A3A4"/>
          </p15:clr>
        </p15:guide>
        <p15:guide id="5" pos="975">
          <p15:clr>
            <a:srgbClr val="A4A3A4"/>
          </p15:clr>
        </p15:guide>
        <p15:guide id="6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00"/>
    <a:srgbClr val="CC00CC"/>
    <a:srgbClr val="009999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433" autoAdjust="0"/>
  </p:normalViewPr>
  <p:slideViewPr>
    <p:cSldViewPr>
      <p:cViewPr varScale="1">
        <p:scale>
          <a:sx n="67" d="100"/>
          <a:sy n="67" d="100"/>
        </p:scale>
        <p:origin x="1386" y="48"/>
      </p:cViewPr>
      <p:guideLst>
        <p:guide orient="horz" pos="1389"/>
        <p:guide pos="567"/>
        <p:guide orient="horz" pos="3612"/>
        <p:guide pos="5556"/>
        <p:guide pos="975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d.plk\plk\Jednostki-Organizacyjne\IR\IRWI\05.%20ANALIZY\600_OPRACOWANIA\20181121%20-%20GUS%20+%20waloryzacja\Symulacja\20181228_Tabela%20cennik&#243;w%202.15%20%20+%20Symulacja%20waloryzacji%202.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'GUS + MIEDŹ'!$K$66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MIEDŹ'!$L$66:$BD$66</c:f>
              <c:numCache>
                <c:formatCode>0.00%</c:formatCode>
                <c:ptCount val="45"/>
                <c:pt idx="0">
                  <c:v>-2.0000000000000282E-3</c:v>
                </c:pt>
                <c:pt idx="1">
                  <c:v>-2.9999999999999714E-3</c:v>
                </c:pt>
                <c:pt idx="2">
                  <c:v>-9.9999999999994321E-4</c:v>
                </c:pt>
                <c:pt idx="3">
                  <c:v>3.0000000000001133E-3</c:v>
                </c:pt>
                <c:pt idx="4">
                  <c:v>3.0000000000001133E-3</c:v>
                </c:pt>
                <c:pt idx="5">
                  <c:v>3.0000000000001133E-3</c:v>
                </c:pt>
                <c:pt idx="6">
                  <c:v>2.00000000000017E-3</c:v>
                </c:pt>
                <c:pt idx="7">
                  <c:v>-1.9999999999998864E-3</c:v>
                </c:pt>
                <c:pt idx="8">
                  <c:v>-4.9999999999998579E-3</c:v>
                </c:pt>
                <c:pt idx="9">
                  <c:v>-3.9999999999999151E-3</c:v>
                </c:pt>
                <c:pt idx="10">
                  <c:v>-4.9999999999998587E-3</c:v>
                </c:pt>
                <c:pt idx="11">
                  <c:v>-6.9999999999998865E-3</c:v>
                </c:pt>
                <c:pt idx="12">
                  <c:v>-1.1999999999999886E-2</c:v>
                </c:pt>
                <c:pt idx="13">
                  <c:v>-1.2999999999999829E-2</c:v>
                </c:pt>
                <c:pt idx="14">
                  <c:v>-1.1999999999999886E-2</c:v>
                </c:pt>
                <c:pt idx="15">
                  <c:v>-8.9999999999999143E-3</c:v>
                </c:pt>
                <c:pt idx="16">
                  <c:v>-7.9999999999999707E-3</c:v>
                </c:pt>
                <c:pt idx="17">
                  <c:v>-5.9999999999999429E-3</c:v>
                </c:pt>
                <c:pt idx="18">
                  <c:v>-8.9999999999999143E-3</c:v>
                </c:pt>
                <c:pt idx="19">
                  <c:v>-1.0999999999999942E-2</c:v>
                </c:pt>
                <c:pt idx="20">
                  <c:v>-1.0999999999999942E-2</c:v>
                </c:pt>
                <c:pt idx="21">
                  <c:v>-5.999999999999942E-3</c:v>
                </c:pt>
                <c:pt idx="22">
                  <c:v>-4.9999999999999992E-3</c:v>
                </c:pt>
                <c:pt idx="23">
                  <c:v>2.0000000000000295E-3</c:v>
                </c:pt>
                <c:pt idx="24">
                  <c:v>6.000000000000086E-3</c:v>
                </c:pt>
                <c:pt idx="25">
                  <c:v>9.0000000000000566E-3</c:v>
                </c:pt>
                <c:pt idx="26">
                  <c:v>8.0000000000001129E-3</c:v>
                </c:pt>
                <c:pt idx="27">
                  <c:v>1.1000000000000084E-2</c:v>
                </c:pt>
                <c:pt idx="28">
                  <c:v>1.1000000000000084E-2</c:v>
                </c:pt>
                <c:pt idx="29">
                  <c:v>9.0000000000000566E-3</c:v>
                </c:pt>
                <c:pt idx="30">
                  <c:v>7.0000000000000288E-3</c:v>
                </c:pt>
                <c:pt idx="31">
                  <c:v>6.0000000000000851E-3</c:v>
                </c:pt>
                <c:pt idx="32">
                  <c:v>1.0000000000000141E-2</c:v>
                </c:pt>
                <c:pt idx="33">
                  <c:v>1.5000000000000142E-2</c:v>
                </c:pt>
                <c:pt idx="34">
                  <c:v>2.0000000000000143E-2</c:v>
                </c:pt>
                <c:pt idx="35">
                  <c:v>2.2000000000000172E-2</c:v>
                </c:pt>
                <c:pt idx="36">
                  <c:v>2.5000000000000144E-2</c:v>
                </c:pt>
                <c:pt idx="37">
                  <c:v>2.3000000000000114E-2</c:v>
                </c:pt>
                <c:pt idx="38">
                  <c:v>2.2000000000000172E-2</c:v>
                </c:pt>
                <c:pt idx="39">
                  <c:v>2.7000000000000173E-2</c:v>
                </c:pt>
                <c:pt idx="40">
                  <c:v>2.9000000000000203E-2</c:v>
                </c:pt>
                <c:pt idx="41">
                  <c:v>3.0000000000000145E-2</c:v>
                </c:pt>
                <c:pt idx="42">
                  <c:v>2.8000000000000115E-2</c:v>
                </c:pt>
                <c:pt idx="43">
                  <c:v>2.8000000000000115E-2</c:v>
                </c:pt>
                <c:pt idx="44">
                  <c:v>3.0000000000000145E-2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'GUS + MIEDŹ'!$K$67</c:f>
              <c:strCache>
                <c:ptCount val="1"/>
                <c:pt idx="0">
                  <c:v>ROBOCIZNA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MIEDŹ'!$L$67:$BD$67</c:f>
              <c:numCache>
                <c:formatCode>0.00%</c:formatCode>
                <c:ptCount val="45"/>
                <c:pt idx="0">
                  <c:v>-0.09</c:v>
                </c:pt>
                <c:pt idx="1">
                  <c:v>-9.2999999999999972E-2</c:v>
                </c:pt>
                <c:pt idx="2">
                  <c:v>7.9999999999999655E-3</c:v>
                </c:pt>
                <c:pt idx="3">
                  <c:v>3.899999999999991E-2</c:v>
                </c:pt>
                <c:pt idx="4">
                  <c:v>-5.2000000000000032E-2</c:v>
                </c:pt>
                <c:pt idx="5">
                  <c:v>-3.100000000000009E-2</c:v>
                </c:pt>
                <c:pt idx="6">
                  <c:v>4.9999999999998518E-3</c:v>
                </c:pt>
                <c:pt idx="7">
                  <c:v>-1.0000000000000148E-2</c:v>
                </c:pt>
                <c:pt idx="8">
                  <c:v>-1.474514954580286E-16</c:v>
                </c:pt>
                <c:pt idx="9">
                  <c:v>8.0999999999999794E-2</c:v>
                </c:pt>
                <c:pt idx="10">
                  <c:v>6.9999999999997425E-3</c:v>
                </c:pt>
                <c:pt idx="11">
                  <c:v>5.59999999999998E-2</c:v>
                </c:pt>
                <c:pt idx="12">
                  <c:v>-4.7000000000000167E-2</c:v>
                </c:pt>
                <c:pt idx="13">
                  <c:v>-6.2000000000000166E-2</c:v>
                </c:pt>
                <c:pt idx="14">
                  <c:v>6.7999999999999838E-2</c:v>
                </c:pt>
                <c:pt idx="15">
                  <c:v>0.10399999999999979</c:v>
                </c:pt>
                <c:pt idx="16">
                  <c:v>7.9999999999998406E-3</c:v>
                </c:pt>
                <c:pt idx="17">
                  <c:v>4.5999999999999812E-2</c:v>
                </c:pt>
                <c:pt idx="18">
                  <c:v>4.9999999999999871E-2</c:v>
                </c:pt>
                <c:pt idx="19">
                  <c:v>6.2999999999999848E-2</c:v>
                </c:pt>
                <c:pt idx="20">
                  <c:v>6.4999999999999877E-2</c:v>
                </c:pt>
                <c:pt idx="21">
                  <c:v>0.12399999999999994</c:v>
                </c:pt>
                <c:pt idx="22">
                  <c:v>6.9999999999999896E-2</c:v>
                </c:pt>
                <c:pt idx="23">
                  <c:v>0.10099999999999984</c:v>
                </c:pt>
                <c:pt idx="24">
                  <c:v>1.6999999999999779E-2</c:v>
                </c:pt>
                <c:pt idx="25">
                  <c:v>6.2999999999999723E-2</c:v>
                </c:pt>
                <c:pt idx="26">
                  <c:v>0.11399999999999966</c:v>
                </c:pt>
                <c:pt idx="27">
                  <c:v>0.16499999999999959</c:v>
                </c:pt>
                <c:pt idx="28">
                  <c:v>9.599999999999953E-2</c:v>
                </c:pt>
                <c:pt idx="29">
                  <c:v>0.12799999999999956</c:v>
                </c:pt>
                <c:pt idx="30">
                  <c:v>0.14599999999999952</c:v>
                </c:pt>
                <c:pt idx="31">
                  <c:v>0.15999999999999959</c:v>
                </c:pt>
                <c:pt idx="32">
                  <c:v>0.14899999999999963</c:v>
                </c:pt>
                <c:pt idx="33">
                  <c:v>0.25199999999999961</c:v>
                </c:pt>
                <c:pt idx="34">
                  <c:v>0.17899999999999966</c:v>
                </c:pt>
                <c:pt idx="35">
                  <c:v>0.20599999999999968</c:v>
                </c:pt>
                <c:pt idx="36">
                  <c:v>0.12999999999999973</c:v>
                </c:pt>
                <c:pt idx="37">
                  <c:v>0.14399999999999979</c:v>
                </c:pt>
                <c:pt idx="38">
                  <c:v>0.24799999999999983</c:v>
                </c:pt>
                <c:pt idx="39">
                  <c:v>0.29199999999999987</c:v>
                </c:pt>
                <c:pt idx="40">
                  <c:v>0.25299999999999984</c:v>
                </c:pt>
                <c:pt idx="41">
                  <c:v>0.27299999999999985</c:v>
                </c:pt>
                <c:pt idx="42">
                  <c:v>0.28099999999999981</c:v>
                </c:pt>
                <c:pt idx="43">
                  <c:v>0.34599999999999981</c:v>
                </c:pt>
                <c:pt idx="44">
                  <c:v>0.30599999999999983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'GUS + MIEDŹ'!$K$68</c:f>
              <c:strCache>
                <c:ptCount val="1"/>
                <c:pt idx="0">
                  <c:v>PALIWO</c:v>
                </c:pt>
              </c:strCache>
            </c:strRef>
          </c:tx>
          <c:spPr>
            <a:ln w="22225" cap="rnd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MIEDŹ'!$L$68:$BD$68</c:f>
              <c:numCache>
                <c:formatCode>0.00%</c:formatCode>
                <c:ptCount val="45"/>
                <c:pt idx="0">
                  <c:v>-6.9000000000000061E-2</c:v>
                </c:pt>
                <c:pt idx="1">
                  <c:v>2.999999999999961E-3</c:v>
                </c:pt>
                <c:pt idx="2">
                  <c:v>3.4999999999999989E-2</c:v>
                </c:pt>
                <c:pt idx="3">
                  <c:v>4.0999999999999932E-2</c:v>
                </c:pt>
                <c:pt idx="4">
                  <c:v>7.0999999999999924E-2</c:v>
                </c:pt>
                <c:pt idx="5">
                  <c:v>8.4999999999999978E-2</c:v>
                </c:pt>
                <c:pt idx="6">
                  <c:v>4.4999999999999978E-2</c:v>
                </c:pt>
                <c:pt idx="7">
                  <c:v>-2.9000000000000074E-2</c:v>
                </c:pt>
                <c:pt idx="8">
                  <c:v>-4.9000000000000071E-2</c:v>
                </c:pt>
                <c:pt idx="9">
                  <c:v>-5.7000000000000044E-2</c:v>
                </c:pt>
                <c:pt idx="10">
                  <c:v>-4.7000000000000042E-2</c:v>
                </c:pt>
                <c:pt idx="11">
                  <c:v>-0.12900000000000006</c:v>
                </c:pt>
                <c:pt idx="12">
                  <c:v>-0.20400000000000007</c:v>
                </c:pt>
                <c:pt idx="13">
                  <c:v>-0.22200000000000003</c:v>
                </c:pt>
                <c:pt idx="14">
                  <c:v>-0.15400000000000005</c:v>
                </c:pt>
                <c:pt idx="15">
                  <c:v>-0.11100000000000008</c:v>
                </c:pt>
                <c:pt idx="16">
                  <c:v>-3.1000000000000083E-2</c:v>
                </c:pt>
                <c:pt idx="17">
                  <c:v>-4.0000000000000556E-3</c:v>
                </c:pt>
                <c:pt idx="18">
                  <c:v>-4.6000000000000082E-2</c:v>
                </c:pt>
                <c:pt idx="19">
                  <c:v>-6.6000000000000086E-2</c:v>
                </c:pt>
                <c:pt idx="20">
                  <c:v>-2.7000000000000031E-2</c:v>
                </c:pt>
                <c:pt idx="21">
                  <c:v>8.9999999999999108E-3</c:v>
                </c:pt>
                <c:pt idx="22">
                  <c:v>1.0999999999999939E-2</c:v>
                </c:pt>
                <c:pt idx="23">
                  <c:v>9.6999999999999878E-2</c:v>
                </c:pt>
                <c:pt idx="24">
                  <c:v>0.10699999999999987</c:v>
                </c:pt>
                <c:pt idx="25">
                  <c:v>0.10799999999999982</c:v>
                </c:pt>
                <c:pt idx="26">
                  <c:v>6.7999999999999811E-2</c:v>
                </c:pt>
                <c:pt idx="27">
                  <c:v>7.4999999999999845E-2</c:v>
                </c:pt>
                <c:pt idx="28">
                  <c:v>3.0999999999999785E-2</c:v>
                </c:pt>
                <c:pt idx="29">
                  <c:v>-9.0000000000002162E-3</c:v>
                </c:pt>
                <c:pt idx="30">
                  <c:v>7.9999999999998128E-3</c:v>
                </c:pt>
                <c:pt idx="31">
                  <c:v>2.3999999999999758E-2</c:v>
                </c:pt>
                <c:pt idx="32">
                  <c:v>6.9999999999999701E-2</c:v>
                </c:pt>
                <c:pt idx="33">
                  <c:v>8.2999999999999671E-2</c:v>
                </c:pt>
                <c:pt idx="34">
                  <c:v>0.11099999999999964</c:v>
                </c:pt>
                <c:pt idx="35">
                  <c:v>0.10899999999999961</c:v>
                </c:pt>
                <c:pt idx="36">
                  <c:v>0.12599999999999964</c:v>
                </c:pt>
                <c:pt idx="37">
                  <c:v>9.1999999999999582E-2</c:v>
                </c:pt>
                <c:pt idx="38">
                  <c:v>0.10999999999999956</c:v>
                </c:pt>
                <c:pt idx="39">
                  <c:v>0.15199999999999958</c:v>
                </c:pt>
                <c:pt idx="40">
                  <c:v>0.23799999999999952</c:v>
                </c:pt>
                <c:pt idx="41">
                  <c:v>0.23899999999999946</c:v>
                </c:pt>
                <c:pt idx="42">
                  <c:v>0.24399999999999947</c:v>
                </c:pt>
                <c:pt idx="43">
                  <c:v>0.24799999999999953</c:v>
                </c:pt>
                <c:pt idx="44">
                  <c:v>0.26899999999999946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'GUS + MIEDŹ'!$K$69</c:f>
              <c:strCache>
                <c:ptCount val="1"/>
                <c:pt idx="0">
                  <c:v>CEMENT</c:v>
                </c:pt>
              </c:strCache>
            </c:strRef>
          </c:tx>
          <c:spPr>
            <a:ln w="28575" cap="rnd">
              <a:solidFill>
                <a:srgbClr val="33996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MIEDŹ'!$L$69:$BG$69</c:f>
              <c:numCache>
                <c:formatCode>0.00%</c:formatCode>
                <c:ptCount val="45"/>
                <c:pt idx="0">
                  <c:v>1.0999999999999944E-2</c:v>
                </c:pt>
                <c:pt idx="1">
                  <c:v>8.9999999999999161E-3</c:v>
                </c:pt>
                <c:pt idx="2">
                  <c:v>4.9999999999998596E-3</c:v>
                </c:pt>
                <c:pt idx="3">
                  <c:v>-1.0000000000000833E-3</c:v>
                </c:pt>
                <c:pt idx="4">
                  <c:v>-7.0000000000000262E-3</c:v>
                </c:pt>
                <c:pt idx="5">
                  <c:v>-1.299999999999997E-2</c:v>
                </c:pt>
                <c:pt idx="6">
                  <c:v>-1.299999999999997E-2</c:v>
                </c:pt>
                <c:pt idx="7">
                  <c:v>-1.3999999999999914E-2</c:v>
                </c:pt>
                <c:pt idx="8">
                  <c:v>-2.599999999999994E-2</c:v>
                </c:pt>
                <c:pt idx="9">
                  <c:v>-3.5999999999999942E-2</c:v>
                </c:pt>
                <c:pt idx="10">
                  <c:v>-5.0999999999999941E-2</c:v>
                </c:pt>
                <c:pt idx="11">
                  <c:v>-4.2999999999999969E-2</c:v>
                </c:pt>
                <c:pt idx="12">
                  <c:v>-3.0999999999999941E-2</c:v>
                </c:pt>
                <c:pt idx="13">
                  <c:v>-4.0999999999999939E-2</c:v>
                </c:pt>
                <c:pt idx="14">
                  <c:v>-3.9999999999999994E-2</c:v>
                </c:pt>
                <c:pt idx="15">
                  <c:v>-3.5999999999999935E-2</c:v>
                </c:pt>
                <c:pt idx="16">
                  <c:v>-3.4999999999999989E-2</c:v>
                </c:pt>
                <c:pt idx="17">
                  <c:v>-3.7999999999999964E-2</c:v>
                </c:pt>
                <c:pt idx="18">
                  <c:v>-3.2000000000000021E-2</c:v>
                </c:pt>
                <c:pt idx="19">
                  <c:v>-3.2999999999999967E-2</c:v>
                </c:pt>
                <c:pt idx="20">
                  <c:v>-3.3999999999999912E-2</c:v>
                </c:pt>
                <c:pt idx="21">
                  <c:v>-3.1999999999999883E-2</c:v>
                </c:pt>
                <c:pt idx="22">
                  <c:v>-3.9999999999999855E-2</c:v>
                </c:pt>
                <c:pt idx="23">
                  <c:v>-3.1999999999999883E-2</c:v>
                </c:pt>
                <c:pt idx="24">
                  <c:v>-2.399999999999991E-2</c:v>
                </c:pt>
                <c:pt idx="25">
                  <c:v>-2.7999999999999966E-2</c:v>
                </c:pt>
                <c:pt idx="26">
                  <c:v>-2.0999999999999935E-2</c:v>
                </c:pt>
                <c:pt idx="27">
                  <c:v>-1.1999999999999879E-2</c:v>
                </c:pt>
                <c:pt idx="28">
                  <c:v>-1.3999999999999907E-2</c:v>
                </c:pt>
                <c:pt idx="29">
                  <c:v>-1.0999999999999935E-2</c:v>
                </c:pt>
                <c:pt idx="30">
                  <c:v>-8.9999999999999074E-3</c:v>
                </c:pt>
                <c:pt idx="31">
                  <c:v>-6.9999999999998796E-3</c:v>
                </c:pt>
                <c:pt idx="32">
                  <c:v>-7.9999999999998232E-3</c:v>
                </c:pt>
                <c:pt idx="33">
                  <c:v>-3.9999999999997668E-3</c:v>
                </c:pt>
                <c:pt idx="34">
                  <c:v>-6.9999999999997382E-3</c:v>
                </c:pt>
                <c:pt idx="35">
                  <c:v>2.0000000000003184E-3</c:v>
                </c:pt>
                <c:pt idx="36">
                  <c:v>1.0000000000003752E-3</c:v>
                </c:pt>
                <c:pt idx="37">
                  <c:v>3.0000000000004034E-3</c:v>
                </c:pt>
                <c:pt idx="38">
                  <c:v>2.8000000000000407E-2</c:v>
                </c:pt>
                <c:pt idx="39">
                  <c:v>3.8000000000000408E-2</c:v>
                </c:pt>
                <c:pt idx="40">
                  <c:v>4.2000000000000468E-2</c:v>
                </c:pt>
                <c:pt idx="41">
                  <c:v>4.9000000000000495E-2</c:v>
                </c:pt>
                <c:pt idx="42">
                  <c:v>5.4000000000000492E-2</c:v>
                </c:pt>
                <c:pt idx="43">
                  <c:v>5.900000000000049E-2</c:v>
                </c:pt>
                <c:pt idx="44">
                  <c:v>5.8000000000000544E-2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'GUS + MIEDŹ'!$K$70</c:f>
              <c:strCache>
                <c:ptCount val="1"/>
                <c:pt idx="0">
                  <c:v>STAL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MIEDŹ'!$L$70:$BD$70</c:f>
              <c:numCache>
                <c:formatCode>0.00%</c:formatCode>
                <c:ptCount val="45"/>
                <c:pt idx="0">
                  <c:v>9.0000000000000566E-3</c:v>
                </c:pt>
                <c:pt idx="1">
                  <c:v>5.0000000000000001E-3</c:v>
                </c:pt>
                <c:pt idx="2">
                  <c:v>1.2999999999999973E-2</c:v>
                </c:pt>
                <c:pt idx="3">
                  <c:v>2.0000000000000295E-3</c:v>
                </c:pt>
                <c:pt idx="4">
                  <c:v>1.1000000000000086E-2</c:v>
                </c:pt>
                <c:pt idx="5">
                  <c:v>1.7000000000000029E-2</c:v>
                </c:pt>
                <c:pt idx="6">
                  <c:v>2.4000000000000056E-2</c:v>
                </c:pt>
                <c:pt idx="7">
                  <c:v>2.4000000000000056E-2</c:v>
                </c:pt>
                <c:pt idx="8">
                  <c:v>3.1000000000000083E-2</c:v>
                </c:pt>
                <c:pt idx="9">
                  <c:v>5.0000000000001397E-3</c:v>
                </c:pt>
                <c:pt idx="10">
                  <c:v>-2.2999999999999833E-2</c:v>
                </c:pt>
                <c:pt idx="11">
                  <c:v>-2.8999999999999776E-2</c:v>
                </c:pt>
                <c:pt idx="12">
                  <c:v>-6.3999999999999779E-2</c:v>
                </c:pt>
                <c:pt idx="13">
                  <c:v>-6.8999999999999784E-2</c:v>
                </c:pt>
                <c:pt idx="14">
                  <c:v>-8.2999999999999838E-2</c:v>
                </c:pt>
                <c:pt idx="15">
                  <c:v>-3.1999999999999897E-2</c:v>
                </c:pt>
                <c:pt idx="16">
                  <c:v>3.0000000000000131E-2</c:v>
                </c:pt>
                <c:pt idx="17">
                  <c:v>5.3000000000000103E-2</c:v>
                </c:pt>
                <c:pt idx="18">
                  <c:v>4.6000000000000076E-2</c:v>
                </c:pt>
                <c:pt idx="19">
                  <c:v>3.5000000000000128E-2</c:v>
                </c:pt>
                <c:pt idx="20">
                  <c:v>3.6000000000000074E-2</c:v>
                </c:pt>
                <c:pt idx="21">
                  <c:v>2.8000000000000101E-2</c:v>
                </c:pt>
                <c:pt idx="22">
                  <c:v>4.3000000000000101E-2</c:v>
                </c:pt>
                <c:pt idx="23">
                  <c:v>7.0000000000000132E-2</c:v>
                </c:pt>
                <c:pt idx="24">
                  <c:v>0.11400000000000018</c:v>
                </c:pt>
                <c:pt idx="25">
                  <c:v>0.14200000000000015</c:v>
                </c:pt>
                <c:pt idx="26">
                  <c:v>0.1480000000000001</c:v>
                </c:pt>
                <c:pt idx="27">
                  <c:v>0.16000000000000014</c:v>
                </c:pt>
                <c:pt idx="28">
                  <c:v>0.16100000000000009</c:v>
                </c:pt>
                <c:pt idx="29">
                  <c:v>0.13700000000000004</c:v>
                </c:pt>
                <c:pt idx="30">
                  <c:v>0.12400000000000007</c:v>
                </c:pt>
                <c:pt idx="31">
                  <c:v>0.14300000000000013</c:v>
                </c:pt>
                <c:pt idx="32">
                  <c:v>0.14900000000000008</c:v>
                </c:pt>
                <c:pt idx="33">
                  <c:v>0.18900000000000008</c:v>
                </c:pt>
                <c:pt idx="34">
                  <c:v>0.19000000000000003</c:v>
                </c:pt>
                <c:pt idx="35">
                  <c:v>0.188</c:v>
                </c:pt>
                <c:pt idx="36">
                  <c:v>0.20899999999999994</c:v>
                </c:pt>
                <c:pt idx="37">
                  <c:v>0.23399999999999993</c:v>
                </c:pt>
                <c:pt idx="38">
                  <c:v>0.23999999999999988</c:v>
                </c:pt>
                <c:pt idx="39">
                  <c:v>0.25299999999999984</c:v>
                </c:pt>
                <c:pt idx="40">
                  <c:v>0.26599999999999979</c:v>
                </c:pt>
                <c:pt idx="41">
                  <c:v>0.26099999999999979</c:v>
                </c:pt>
                <c:pt idx="42">
                  <c:v>0.25799999999999984</c:v>
                </c:pt>
                <c:pt idx="43">
                  <c:v>0.2619999999999999</c:v>
                </c:pt>
                <c:pt idx="44">
                  <c:v>0.27299999999999985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'GUS + MIEDŹ'!$K$71</c:f>
              <c:strCache>
                <c:ptCount val="1"/>
                <c:pt idx="0">
                  <c:v>KRUSZYWO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MIEDŹ'!$L$71:$BD$71</c:f>
              <c:numCache>
                <c:formatCode>0.00%</c:formatCode>
                <c:ptCount val="45"/>
                <c:pt idx="0">
                  <c:v>2.9999999999999714E-3</c:v>
                </c:pt>
                <c:pt idx="1">
                  <c:v>2.0000000000000282E-3</c:v>
                </c:pt>
                <c:pt idx="2">
                  <c:v>1.9000000000000059E-2</c:v>
                </c:pt>
                <c:pt idx="3">
                  <c:v>2.1000000000000088E-2</c:v>
                </c:pt>
                <c:pt idx="4">
                  <c:v>2.1000000000000088E-2</c:v>
                </c:pt>
                <c:pt idx="5">
                  <c:v>1.6000000000000087E-2</c:v>
                </c:pt>
                <c:pt idx="6">
                  <c:v>1.1000000000000086E-2</c:v>
                </c:pt>
                <c:pt idx="7">
                  <c:v>5.0000000000001432E-3</c:v>
                </c:pt>
                <c:pt idx="8">
                  <c:v>9.0000000000001988E-3</c:v>
                </c:pt>
                <c:pt idx="9">
                  <c:v>5.0000000000001424E-3</c:v>
                </c:pt>
                <c:pt idx="10">
                  <c:v>7.000000000000171E-3</c:v>
                </c:pt>
                <c:pt idx="11">
                  <c:v>-1.9999999999998855E-3</c:v>
                </c:pt>
                <c:pt idx="12">
                  <c:v>-1.9999999999998855E-3</c:v>
                </c:pt>
                <c:pt idx="13">
                  <c:v>-7.9999999999998284E-3</c:v>
                </c:pt>
                <c:pt idx="14">
                  <c:v>3.0000000000001154E-3</c:v>
                </c:pt>
                <c:pt idx="15">
                  <c:v>1.0000000000000872E-3</c:v>
                </c:pt>
                <c:pt idx="16">
                  <c:v>3.0000000000001154E-3</c:v>
                </c:pt>
                <c:pt idx="17">
                  <c:v>1.1000000000000088E-2</c:v>
                </c:pt>
                <c:pt idx="18">
                  <c:v>7.0000000000000314E-3</c:v>
                </c:pt>
                <c:pt idx="19">
                  <c:v>1.2000000000000031E-2</c:v>
                </c:pt>
                <c:pt idx="20">
                  <c:v>1.2999999999999975E-2</c:v>
                </c:pt>
                <c:pt idx="21">
                  <c:v>2.9999999999999749E-3</c:v>
                </c:pt>
                <c:pt idx="22">
                  <c:v>9.9999999999994668E-4</c:v>
                </c:pt>
                <c:pt idx="23">
                  <c:v>3.9999999999999186E-3</c:v>
                </c:pt>
                <c:pt idx="24">
                  <c:v>-4.0000000000000539E-3</c:v>
                </c:pt>
                <c:pt idx="25">
                  <c:v>-3.1000000000000083E-2</c:v>
                </c:pt>
                <c:pt idx="26">
                  <c:v>-4.5000000000000137E-2</c:v>
                </c:pt>
                <c:pt idx="27">
                  <c:v>-4.8000000000000112E-2</c:v>
                </c:pt>
                <c:pt idx="28">
                  <c:v>-5.1000000000000087E-2</c:v>
                </c:pt>
                <c:pt idx="29">
                  <c:v>-4.400000000000006E-2</c:v>
                </c:pt>
                <c:pt idx="30">
                  <c:v>-4.7000000000000028E-2</c:v>
                </c:pt>
                <c:pt idx="31">
                  <c:v>-4.2999999999999969E-2</c:v>
                </c:pt>
                <c:pt idx="32">
                  <c:v>-4.2000000000000023E-2</c:v>
                </c:pt>
                <c:pt idx="33">
                  <c:v>-4.4999999999999998E-2</c:v>
                </c:pt>
                <c:pt idx="34">
                  <c:v>-2.2999999999999968E-2</c:v>
                </c:pt>
                <c:pt idx="35">
                  <c:v>-3.5999999999999942E-2</c:v>
                </c:pt>
                <c:pt idx="36">
                  <c:v>-7.9999999999999689E-3</c:v>
                </c:pt>
                <c:pt idx="37">
                  <c:v>-1.4999999999999998E-2</c:v>
                </c:pt>
                <c:pt idx="38">
                  <c:v>-2.9999999999999697E-3</c:v>
                </c:pt>
                <c:pt idx="39">
                  <c:v>7.0000000000000305E-3</c:v>
                </c:pt>
                <c:pt idx="40">
                  <c:v>2.4000000000000059E-2</c:v>
                </c:pt>
                <c:pt idx="41">
                  <c:v>3.100000000000009E-2</c:v>
                </c:pt>
                <c:pt idx="42">
                  <c:v>3.6000000000000087E-2</c:v>
                </c:pt>
                <c:pt idx="43">
                  <c:v>3.3000000000000113E-2</c:v>
                </c:pt>
                <c:pt idx="44">
                  <c:v>3.1000000000000083E-2</c:v>
                </c:pt>
              </c:numCache>
            </c:numRef>
          </c:val>
          <c:smooth val="0"/>
        </c:ser>
        <c:ser>
          <c:idx val="2"/>
          <c:order val="6"/>
          <c:tx>
            <c:v>0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MIEDŹ'!$L$61:$BD$61</c:f>
              <c:numCache>
                <c:formatCode>0.00%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smooth val="0"/>
        </c:ser>
        <c:ser>
          <c:idx val="3"/>
          <c:order val="7"/>
          <c:tx>
            <c:strRef>
              <c:f>'GUS + MIEDŹ'!$K$72</c:f>
              <c:strCache>
                <c:ptCount val="1"/>
                <c:pt idx="0">
                  <c:v>MIEDŹ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'GUS + MIEDŹ'!$L$65:$BD$65</c:f>
              <c:strCache>
                <c:ptCount val="45"/>
                <c:pt idx="0">
                  <c:v>2015 I</c:v>
                </c:pt>
                <c:pt idx="1">
                  <c:v>2015 II</c:v>
                </c:pt>
                <c:pt idx="2">
                  <c:v>2015 III</c:v>
                </c:pt>
                <c:pt idx="3">
                  <c:v>2015 IV</c:v>
                </c:pt>
                <c:pt idx="4">
                  <c:v>2015 V</c:v>
                </c:pt>
                <c:pt idx="5">
                  <c:v>2015 VI</c:v>
                </c:pt>
                <c:pt idx="6">
                  <c:v>2015 VII</c:v>
                </c:pt>
                <c:pt idx="7">
                  <c:v>2015 VIII</c:v>
                </c:pt>
                <c:pt idx="8">
                  <c:v>2015 IX</c:v>
                </c:pt>
                <c:pt idx="9">
                  <c:v>2015 X</c:v>
                </c:pt>
                <c:pt idx="10">
                  <c:v>2015 XI</c:v>
                </c:pt>
                <c:pt idx="11">
                  <c:v>2015 XII</c:v>
                </c:pt>
                <c:pt idx="12">
                  <c:v>2016 I</c:v>
                </c:pt>
                <c:pt idx="13">
                  <c:v>2016 II</c:v>
                </c:pt>
                <c:pt idx="14">
                  <c:v>2016 III</c:v>
                </c:pt>
                <c:pt idx="15">
                  <c:v>2016 IV</c:v>
                </c:pt>
                <c:pt idx="16">
                  <c:v>2016 V</c:v>
                </c:pt>
                <c:pt idx="17">
                  <c:v>2016 VI</c:v>
                </c:pt>
                <c:pt idx="18">
                  <c:v>2016 VII</c:v>
                </c:pt>
                <c:pt idx="19">
                  <c:v>2016 VIII</c:v>
                </c:pt>
                <c:pt idx="20">
                  <c:v>2016 IX</c:v>
                </c:pt>
                <c:pt idx="21">
                  <c:v>2016 X</c:v>
                </c:pt>
                <c:pt idx="22">
                  <c:v>2016 XI</c:v>
                </c:pt>
                <c:pt idx="23">
                  <c:v>2016 XII</c:v>
                </c:pt>
                <c:pt idx="24">
                  <c:v>2017 I</c:v>
                </c:pt>
                <c:pt idx="25">
                  <c:v>2017 II</c:v>
                </c:pt>
                <c:pt idx="26">
                  <c:v>2017 III</c:v>
                </c:pt>
                <c:pt idx="27">
                  <c:v>2017 IV</c:v>
                </c:pt>
                <c:pt idx="28">
                  <c:v>2017 V</c:v>
                </c:pt>
                <c:pt idx="29">
                  <c:v>2017 VI</c:v>
                </c:pt>
                <c:pt idx="30">
                  <c:v>2017 VII</c:v>
                </c:pt>
                <c:pt idx="31">
                  <c:v>2017 VIII</c:v>
                </c:pt>
                <c:pt idx="32">
                  <c:v>2017 IX</c:v>
                </c:pt>
                <c:pt idx="33">
                  <c:v>2017 X</c:v>
                </c:pt>
                <c:pt idx="34">
                  <c:v>2017 XI</c:v>
                </c:pt>
                <c:pt idx="35">
                  <c:v>2017 XII</c:v>
                </c:pt>
                <c:pt idx="36">
                  <c:v>2018 I</c:v>
                </c:pt>
                <c:pt idx="37">
                  <c:v>2018 II</c:v>
                </c:pt>
                <c:pt idx="38">
                  <c:v>2018 III</c:v>
                </c:pt>
                <c:pt idx="39">
                  <c:v>2018 IV</c:v>
                </c:pt>
                <c:pt idx="40">
                  <c:v>2018 V</c:v>
                </c:pt>
                <c:pt idx="41">
                  <c:v>2018 VI</c:v>
                </c:pt>
                <c:pt idx="42">
                  <c:v>2018 VII</c:v>
                </c:pt>
                <c:pt idx="43">
                  <c:v>2018 VIII</c:v>
                </c:pt>
                <c:pt idx="44">
                  <c:v>2018 IX</c:v>
                </c:pt>
              </c:strCache>
            </c:strRef>
          </c:cat>
          <c:val>
            <c:numRef>
              <c:f>'GUS + MIEDŹ'!$L$72:$BD$72</c:f>
              <c:numCache>
                <c:formatCode>0.00%</c:formatCode>
                <c:ptCount val="45"/>
                <c:pt idx="0">
                  <c:v>-1.4000000000000058E-2</c:v>
                </c:pt>
                <c:pt idx="1">
                  <c:v>9.9999999999999985E-3</c:v>
                </c:pt>
                <c:pt idx="2">
                  <c:v>6.7999999999999963E-2</c:v>
                </c:pt>
                <c:pt idx="3">
                  <c:v>8.2000000000000017E-2</c:v>
                </c:pt>
                <c:pt idx="4">
                  <c:v>9.6000000000000071E-2</c:v>
                </c:pt>
                <c:pt idx="5">
                  <c:v>5.9000000000000045E-2</c:v>
                </c:pt>
                <c:pt idx="6">
                  <c:v>1.2000000000000018E-2</c:v>
                </c:pt>
                <c:pt idx="7">
                  <c:v>-3.700000000000004E-2</c:v>
                </c:pt>
                <c:pt idx="8">
                  <c:v>-7.9999999999999828E-3</c:v>
                </c:pt>
                <c:pt idx="9">
                  <c:v>7.999999999999962E-3</c:v>
                </c:pt>
                <c:pt idx="10">
                  <c:v>-2.0000000000000011E-2</c:v>
                </c:pt>
                <c:pt idx="11">
                  <c:v>-4.5000000000000012E-2</c:v>
                </c:pt>
                <c:pt idx="12">
                  <c:v>-5.2000000000000039E-2</c:v>
                </c:pt>
                <c:pt idx="13">
                  <c:v>-3.4000000000000072E-2</c:v>
                </c:pt>
                <c:pt idx="14">
                  <c:v>9.999999999999315E-4</c:v>
                </c:pt>
                <c:pt idx="15">
                  <c:v>-1.6000000000000097E-2</c:v>
                </c:pt>
                <c:pt idx="16">
                  <c:v>-1.2000000000000042E-2</c:v>
                </c:pt>
                <c:pt idx="17">
                  <c:v>-2.9999999999999853E-3</c:v>
                </c:pt>
                <c:pt idx="18">
                  <c:v>5.9000000000000039E-2</c:v>
                </c:pt>
                <c:pt idx="19">
                  <c:v>2.4000000000000035E-2</c:v>
                </c:pt>
                <c:pt idx="20">
                  <c:v>2.4999999999999977E-2</c:v>
                </c:pt>
                <c:pt idx="21">
                  <c:v>3.4999999999999976E-2</c:v>
                </c:pt>
                <c:pt idx="22">
                  <c:v>0.15299999999999994</c:v>
                </c:pt>
                <c:pt idx="23">
                  <c:v>0.182</c:v>
                </c:pt>
                <c:pt idx="24">
                  <c:v>0.192</c:v>
                </c:pt>
                <c:pt idx="25">
                  <c:v>0.20299999999999996</c:v>
                </c:pt>
                <c:pt idx="26">
                  <c:v>0.18299999999999997</c:v>
                </c:pt>
                <c:pt idx="27">
                  <c:v>0.16200000000000003</c:v>
                </c:pt>
                <c:pt idx="28">
                  <c:v>0.11700000000000003</c:v>
                </c:pt>
                <c:pt idx="29">
                  <c:v>0.11299999999999998</c:v>
                </c:pt>
                <c:pt idx="30">
                  <c:v>0.12599999999999995</c:v>
                </c:pt>
                <c:pt idx="31">
                  <c:v>0.16599999999999995</c:v>
                </c:pt>
                <c:pt idx="32">
                  <c:v>0.1669999999999999</c:v>
                </c:pt>
                <c:pt idx="33">
                  <c:v>0.19999999999999987</c:v>
                </c:pt>
                <c:pt idx="34">
                  <c:v>0.19499999999999987</c:v>
                </c:pt>
                <c:pt idx="35">
                  <c:v>0.17999999999999988</c:v>
                </c:pt>
                <c:pt idx="36">
                  <c:v>0.18999999999999989</c:v>
                </c:pt>
                <c:pt idx="37">
                  <c:v>0.16899999999999996</c:v>
                </c:pt>
                <c:pt idx="38">
                  <c:v>0.15699999999999992</c:v>
                </c:pt>
                <c:pt idx="39">
                  <c:v>0.15999999999999989</c:v>
                </c:pt>
                <c:pt idx="40">
                  <c:v>0.19799999999999987</c:v>
                </c:pt>
                <c:pt idx="41">
                  <c:v>0.22899999999999981</c:v>
                </c:pt>
                <c:pt idx="42">
                  <c:v>0.1769999999999998</c:v>
                </c:pt>
                <c:pt idx="43">
                  <c:v>0.14299999999999974</c:v>
                </c:pt>
                <c:pt idx="44">
                  <c:v>0.13499999999999976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277992"/>
        <c:axId val="439757128"/>
        <c:extLst/>
      </c:lineChart>
      <c:catAx>
        <c:axId val="16527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39757128"/>
        <c:crosses val="autoZero"/>
        <c:auto val="1"/>
        <c:lblAlgn val="ctr"/>
        <c:lblOffset val="100"/>
        <c:noMultiLvlLbl val="0"/>
      </c:catAx>
      <c:valAx>
        <c:axId val="43975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6527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0.14183102995846913"/>
          <c:y val="1.5137747903156832E-2"/>
          <c:w val="0.81224222533738888"/>
          <c:h val="3.8601695464354616E-2"/>
        </c:manualLayout>
      </c:layout>
      <c:overlay val="0"/>
      <c:spPr>
        <a:solidFill>
          <a:schemeClr val="bg1"/>
        </a:solidFill>
        <a:ln w="19050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7FFC8F-39EA-424C-89BB-D43E942D1181}" type="datetimeFigureOut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EDF6A-52AC-4F11-B281-368F456A86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33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6B704-23A8-4674-B69B-DE3E9BECA5D8}" type="datetimeFigureOut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20B98-6A88-46C8-9A67-629DA60D58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3237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6245D-B396-4BA6-8034-90B01FDDC28D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4724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9DA941-8243-4861-82A7-72AD9C0888DD}" type="slidenum">
              <a:rPr lang="pl-PL" altLang="pl-PL" smtClean="0"/>
              <a:pPr/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622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85D2-13A7-4523-9C07-EF1281856269}" type="datetime1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3591-81F1-4968-A6B5-DFC4E523AF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840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6F9B389-80A7-445D-B555-5CBD717761D4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D347535-E18A-4D64-B6F5-AEE82EF5341D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793DDB5-F775-46D4-A9AC-8DE842C64514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6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3E8C-68E8-45DE-BB6C-E538010A38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591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BF19-B9BB-4EBE-A619-B19B947577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362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ABA5-D67C-4880-B135-DD4D7D5AAC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7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B317B-C626-49B0-B572-4268EC6D47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477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96068-E804-4A8F-89C6-C28DB0B7DB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98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016B55-FFB2-4049-BA86-27A001B9C3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24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C6C4D7-72A5-405C-B61A-0D69099A2C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64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C698A-47BE-4449-8C9B-F564BE0A2341}" type="datetime1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277C9E-DF10-4321-AFAA-DFA0C4E768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/>
          <a:stretch>
            <a:fillRect/>
          </a:stretch>
        </p:blipFill>
        <p:spPr bwMode="auto">
          <a:xfrm>
            <a:off x="979488" y="260350"/>
            <a:ext cx="81645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ole tekstowe 5"/>
          <p:cNvSpPr txBox="1">
            <a:spLocks noChangeArrowheads="1"/>
          </p:cNvSpPr>
          <p:nvPr/>
        </p:nvSpPr>
        <p:spPr bwMode="auto">
          <a:xfrm>
            <a:off x="900113" y="4868863"/>
            <a:ext cx="824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WALORYZACJA</a:t>
            </a:r>
          </a:p>
        </p:txBody>
      </p:sp>
      <p:sp>
        <p:nvSpPr>
          <p:cNvPr id="13317" name="pole tekstowe 6"/>
          <p:cNvSpPr txBox="1">
            <a:spLocks noChangeArrowheads="1"/>
          </p:cNvSpPr>
          <p:nvPr/>
        </p:nvSpPr>
        <p:spPr bwMode="auto">
          <a:xfrm>
            <a:off x="900113" y="6156325"/>
            <a:ext cx="792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latin typeface="Arial" panose="020B0604020202020204" pitchFamily="34" charset="0"/>
              </a:rPr>
              <a:t>24 stycznia 2019 r. 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13318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21F35B-4937-4B65-A97A-CA552AF9E6FD}" type="slidenum">
              <a:rPr lang="pl-PL" altLang="pl-PL" smtClean="0">
                <a:solidFill>
                  <a:srgbClr val="898989"/>
                </a:solidFill>
              </a:rPr>
              <a:pPr/>
              <a:t>10</a:t>
            </a:fld>
            <a:endParaRPr lang="pl-PL" altLang="pl-PL" smtClean="0">
              <a:solidFill>
                <a:srgbClr val="898989"/>
              </a:solidFill>
            </a:endParaRPr>
          </a:p>
        </p:txBody>
      </p:sp>
      <p:sp>
        <p:nvSpPr>
          <p:cNvPr id="18435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Waloryzacja umów z Podwykonawcami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wzór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2699792" y="1256041"/>
                <a:ext cx="4465966" cy="6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pl-PL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</a:rPr>
                  <a:t>…+</a:t>
                </a:r>
                <a:r>
                  <a:rPr lang="pl-PL" sz="2400" i="1" dirty="0">
                    <a:latin typeface="Cambria Math" panose="02040503050406030204" pitchFamily="18" charset="0"/>
                  </a:rPr>
                  <a:t>Z</a:t>
                </a:r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56041"/>
                <a:ext cx="4465966" cy="664669"/>
              </a:xfrm>
              <a:prstGeom prst="rect">
                <a:avLst/>
              </a:prstGeom>
              <a:blipFill rotWithShape="0">
                <a:blip r:embed="rId2"/>
                <a:stretch>
                  <a:fillRect r="-12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/>
              <p:cNvSpPr/>
              <p:nvPr/>
            </p:nvSpPr>
            <p:spPr>
              <a:xfrm>
                <a:off x="55442" y="2117390"/>
                <a:ext cx="8865586" cy="3814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gdzie:</a:t>
                </a: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𝑃𝑛</m:t>
                        </m:r>
                      </m:sub>
                    </m:sSub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jest mnożnikiem korygującym, do zastosowania w stosunku do szacunkowej kontraktowej </a:t>
                </a:r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Podwykonawcy wartości </a:t>
                </a:r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pracy wykonanej w okresie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";</a:t>
                </a:r>
                <a:endParaRPr lang="pl-PL" sz="1600" i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" jest stałym współczynnikiem o wartości: 0,5 niepodlegającym </a:t>
                </a:r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korekcie;</a:t>
                </a:r>
                <a:endParaRPr lang="pl-PL" sz="2000" i="1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 smtClean="0">
                    <a:latin typeface="Arial" panose="020B0604020202020204" pitchFamily="34" charset="0"/>
                  </a:rPr>
                  <a:t>X,Y,..,Z </a:t>
                </a:r>
                <a:r>
                  <a:rPr lang="pl-PL" sz="2000" i="1" dirty="0">
                    <a:latin typeface="Arial" panose="020B0604020202020204" pitchFamily="34" charset="0"/>
                  </a:rPr>
                  <a:t>uzależnione są od </a:t>
                </a:r>
                <a:r>
                  <a:rPr lang="pl-PL" sz="2000" i="1" dirty="0" smtClean="0">
                    <a:latin typeface="Arial" panose="020B0604020202020204" pitchFamily="34" charset="0"/>
                  </a:rPr>
                  <a:t>wybranych elementów </a:t>
                </a:r>
                <a:r>
                  <a:rPr lang="pl-PL" sz="2000" i="1" dirty="0">
                    <a:latin typeface="Arial" panose="020B0604020202020204" pitchFamily="34" charset="0"/>
                  </a:rPr>
                  <a:t>z Koszyka </a:t>
                </a:r>
                <a:r>
                  <a:rPr lang="pl-PL" sz="2000" i="1" dirty="0" smtClean="0">
                    <a:latin typeface="Arial" panose="020B0604020202020204" pitchFamily="34" charset="0"/>
                  </a:rPr>
                  <a:t>Waloryzacyjnego składających </a:t>
                </a:r>
                <a:r>
                  <a:rPr lang="pl-PL" sz="2000" i="1" dirty="0">
                    <a:latin typeface="Arial" panose="020B0604020202020204" pitchFamily="34" charset="0"/>
                  </a:rPr>
                  <a:t>się z: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pl-PL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i="1" dirty="0" smtClean="0">
                    <a:latin typeface="Arial" panose="020B0604020202020204" pitchFamily="34" charset="0"/>
                  </a:rPr>
                  <a:t>lub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dirty="0"/>
                  <a:t> </a:t>
                </a:r>
                <a:r>
                  <a:rPr lang="pl-PL" sz="2000" i="1" dirty="0" smtClean="0">
                    <a:latin typeface="Arial" panose="020B0604020202020204" pitchFamily="34" charset="0"/>
                  </a:rPr>
                  <a:t>lub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𝑒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i="1" dirty="0" smtClean="0">
                    <a:latin typeface="Arial" panose="020B0604020202020204" pitchFamily="34" charset="0"/>
                  </a:rPr>
                  <a:t> </a:t>
                </a:r>
                <a:r>
                  <a:rPr lang="pl-PL" sz="2000" i="1" dirty="0">
                    <a:latin typeface="Arial" panose="020B0604020202020204" pitchFamily="34" charset="0"/>
                  </a:rPr>
                  <a:t>lub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𝑓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</a:rPr>
                  <a:t>lub</a:t>
                </a:r>
                <a:r>
                  <a:rPr lang="pl-PL" sz="2000" i="1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dirty="0" smtClean="0">
                    <a:effectLst/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pl-PL" sz="2000" i="1" dirty="0" smtClean="0">
                    <a:latin typeface="Arial" panose="020B0604020202020204" pitchFamily="34" charset="0"/>
                  </a:rPr>
                  <a:t>lub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h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dirty="0" smtClean="0">
                    <a:effectLst/>
                    <a:latin typeface="Arial" panose="020B0604020202020204" pitchFamily="34" charset="0"/>
                    <a:ea typeface="Cambria Math" panose="02040503050406030204" pitchFamily="18" charset="0"/>
                  </a:rPr>
                  <a:t>;</a:t>
                </a: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”,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”,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”,</a:t>
                </a:r>
                <a:r>
                  <a:rPr lang="pl-PL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2000" dirty="0">
                        <a:ea typeface="Times New Roman" panose="02020603050405020304" pitchFamily="18" charset="0"/>
                      </a:rPr>
                      <m:t>„</m:t>
                    </m:r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sz="2000" i="1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 są w tym przypadku współczynnikami ustalonymi przez strony umowy.</a:t>
                </a:r>
                <a:endParaRPr lang="pl-PL" sz="2000" dirty="0">
                  <a:effectLst/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Prostoką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" y="2117390"/>
                <a:ext cx="8865586" cy="3814442"/>
              </a:xfrm>
              <a:prstGeom prst="rect">
                <a:avLst/>
              </a:prstGeom>
              <a:blipFill rotWithShape="0">
                <a:blip r:embed="rId3"/>
                <a:stretch>
                  <a:fillRect l="-688" t="-639" r="-757" b="-19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e tekstowe 4"/>
          <p:cNvSpPr txBox="1">
            <a:spLocks noChangeArrowheads="1"/>
          </p:cNvSpPr>
          <p:nvPr/>
        </p:nvSpPr>
        <p:spPr bwMode="auto">
          <a:xfrm>
            <a:off x="3059113" y="3213100"/>
            <a:ext cx="576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600" b="1">
                <a:latin typeface="Arial" panose="020B0604020202020204" pitchFamily="34" charset="0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900113" y="1146721"/>
            <a:ext cx="7344295" cy="936625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Waloryzacja będzie: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900112" y="2060848"/>
            <a:ext cx="7128271" cy="3849688"/>
          </a:xfrm>
        </p:spPr>
        <p:txBody>
          <a:bodyPr/>
          <a:lstStyle/>
          <a:p>
            <a:pPr algn="just"/>
            <a:r>
              <a:rPr lang="pl-PL" altLang="pl-PL" sz="1900" dirty="0" smtClean="0"/>
              <a:t>comiesięczna – rozliczana wraz z wystawionym PŚP (przejściowym świadectwem płatności)</a:t>
            </a:r>
          </a:p>
          <a:p>
            <a:pPr algn="just"/>
            <a:endParaRPr lang="pl-PL" altLang="pl-PL" sz="1900" dirty="0" smtClean="0"/>
          </a:p>
          <a:p>
            <a:pPr algn="just"/>
            <a:r>
              <a:rPr lang="pl-PL" altLang="pl-PL" sz="1900" dirty="0" smtClean="0"/>
              <a:t>obliczana na podstawie ogólnodostępnych wskaźników publikowanych przez GUS</a:t>
            </a:r>
          </a:p>
          <a:p>
            <a:pPr algn="just"/>
            <a:endParaRPr lang="pl-PL" altLang="pl-PL" sz="1900" dirty="0" smtClean="0"/>
          </a:p>
          <a:p>
            <a:pPr algn="just"/>
            <a:r>
              <a:rPr lang="pl-PL" altLang="pl-PL" sz="1900" dirty="0" smtClean="0"/>
              <a:t>obliczana wg ustalonego „koszyka kolejowego”</a:t>
            </a:r>
          </a:p>
          <a:p>
            <a:pPr algn="just"/>
            <a:endParaRPr lang="pl-PL" altLang="pl-PL" sz="1900" dirty="0" smtClean="0"/>
          </a:p>
          <a:p>
            <a:pPr algn="just"/>
            <a:r>
              <a:rPr lang="pl-PL" altLang="pl-PL" sz="1900" dirty="0" smtClean="0"/>
              <a:t>limitowana kwotą równoważną ±5% Wartości Robót netto</a:t>
            </a:r>
          </a:p>
          <a:p>
            <a:pPr algn="just"/>
            <a:endParaRPr lang="pl-PL" altLang="pl-PL" sz="1900" dirty="0"/>
          </a:p>
          <a:p>
            <a:pPr algn="just"/>
            <a:r>
              <a:rPr lang="pl-PL" altLang="pl-PL" sz="1900" dirty="0" smtClean="0"/>
              <a:t>obowiązywała także w umowach o podwykonawstwo robót budowlanych </a:t>
            </a:r>
          </a:p>
        </p:txBody>
      </p:sp>
      <p:sp>
        <p:nvSpPr>
          <p:cNvPr id="15364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Arial" panose="020B0604020202020204" pitchFamily="34" charset="0"/>
              </a:rPr>
              <a:t>Założenia</a:t>
            </a:r>
          </a:p>
        </p:txBody>
      </p:sp>
      <p:sp>
        <p:nvSpPr>
          <p:cNvPr id="15365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E9A01-332A-4CD0-B979-E598E7419291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Koszyk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Waloryzacyjny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13057"/>
              </p:ext>
            </p:extLst>
          </p:nvPr>
        </p:nvGraphicFramePr>
        <p:xfrm>
          <a:off x="827088" y="1628775"/>
          <a:ext cx="7345361" cy="3834161"/>
        </p:xfrm>
        <a:graphic>
          <a:graphicData uri="http://schemas.openxmlformats.org/drawingml/2006/table">
            <a:tbl>
              <a:tblPr/>
              <a:tblGrid>
                <a:gridCol w="1672278"/>
                <a:gridCol w="1541028"/>
                <a:gridCol w="1751028"/>
                <a:gridCol w="2381027"/>
              </a:tblGrid>
              <a:tr h="55296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Kolejowy Koszyk Waloryzacyjny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5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Wskaźnik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Symbol/index wskaźnika GUS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Współczynnik stały dla danego wskaźnika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współczynnika stałego dla danego wskaźnika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„CPI”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CPI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Robocizna - R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Paliwo – P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/ 19.2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 – C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/ 23.5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Stal – S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/ 24.1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Kruszywo – K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/ 08.1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Miedź – M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 / 24.4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4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55" marR="6095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35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EF6D7-1257-48AC-93B7-5163F208780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629025" y="981075"/>
            <a:ext cx="2027238" cy="4000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56350"/>
            <a:ext cx="2984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4E026-4E29-44DD-8606-B9320BDC959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17412" name="Prostokąt 11"/>
          <p:cNvSpPr>
            <a:spLocks noChangeArrowheads="1"/>
          </p:cNvSpPr>
          <p:nvPr/>
        </p:nvSpPr>
        <p:spPr bwMode="auto">
          <a:xfrm>
            <a:off x="3643313" y="1000125"/>
            <a:ext cx="205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DZIEDZINOWE BAZY DANYCH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http://swaid.stat.gov.pl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1692275" y="2093913"/>
            <a:ext cx="1658938" cy="3984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14" name="Prostokąt 30"/>
          <p:cNvSpPr>
            <a:spLocks noChangeArrowheads="1"/>
          </p:cNvSpPr>
          <p:nvPr/>
        </p:nvSpPr>
        <p:spPr bwMode="auto">
          <a:xfrm>
            <a:off x="1692275" y="2168525"/>
            <a:ext cx="160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CENY PRODUCENTÓW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687513" y="2636838"/>
            <a:ext cx="1660525" cy="4000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16" name="Prostokąt 36"/>
          <p:cNvSpPr>
            <a:spLocks noChangeArrowheads="1"/>
          </p:cNvSpPr>
          <p:nvPr/>
        </p:nvSpPr>
        <p:spPr bwMode="auto">
          <a:xfrm>
            <a:off x="1738313" y="2713038"/>
            <a:ext cx="160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CENY W PRZEMYŚLE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1258888" y="3205163"/>
            <a:ext cx="2160587" cy="8001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18" name="Prostokąt 40"/>
          <p:cNvSpPr>
            <a:spLocks noChangeArrowheads="1"/>
          </p:cNvSpPr>
          <p:nvPr/>
        </p:nvSpPr>
        <p:spPr bwMode="auto">
          <a:xfrm>
            <a:off x="1389063" y="3282950"/>
            <a:ext cx="197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WSKAŹNIKI CEN PRODUKCJI SPRZEDANEJ WYROBÓW PRZEMYSŁOWYCH - MIESIĘCZNIE</a:t>
            </a:r>
          </a:p>
        </p:txBody>
      </p:sp>
      <p:sp>
        <p:nvSpPr>
          <p:cNvPr id="17419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Arial" panose="020B0604020202020204" pitchFamily="34" charset="0"/>
              </a:rPr>
              <a:t>Koszyk kolejowy – wskaźniki GUS</a:t>
            </a:r>
          </a:p>
        </p:txBody>
      </p:sp>
      <p:sp>
        <p:nvSpPr>
          <p:cNvPr id="143" name="Prostokąt zaokrąglony 142"/>
          <p:cNvSpPr/>
          <p:nvPr/>
        </p:nvSpPr>
        <p:spPr>
          <a:xfrm>
            <a:off x="3629025" y="1530350"/>
            <a:ext cx="2027238" cy="4000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21" name="Prostokąt 143"/>
          <p:cNvSpPr>
            <a:spLocks noChangeArrowheads="1"/>
          </p:cNvSpPr>
          <p:nvPr/>
        </p:nvSpPr>
        <p:spPr bwMode="auto">
          <a:xfrm>
            <a:off x="4371975" y="1608138"/>
            <a:ext cx="541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CENY</a:t>
            </a:r>
          </a:p>
        </p:txBody>
      </p:sp>
      <p:sp>
        <p:nvSpPr>
          <p:cNvPr id="148" name="Prostokąt zaokrąglony 147"/>
          <p:cNvSpPr/>
          <p:nvPr/>
        </p:nvSpPr>
        <p:spPr>
          <a:xfrm>
            <a:off x="5937250" y="2039938"/>
            <a:ext cx="1658938" cy="4000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23" name="Prostokąt 148"/>
          <p:cNvSpPr>
            <a:spLocks noChangeArrowheads="1"/>
          </p:cNvSpPr>
          <p:nvPr/>
        </p:nvSpPr>
        <p:spPr bwMode="auto">
          <a:xfrm>
            <a:off x="6130925" y="2116138"/>
            <a:ext cx="160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CENY DETALICZNE</a:t>
            </a:r>
          </a:p>
        </p:txBody>
      </p:sp>
      <p:sp>
        <p:nvSpPr>
          <p:cNvPr id="151" name="Prostokąt zaokrąglony 150"/>
          <p:cNvSpPr/>
          <p:nvPr/>
        </p:nvSpPr>
        <p:spPr>
          <a:xfrm>
            <a:off x="107950" y="4183063"/>
            <a:ext cx="2160588" cy="16224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25" name="Prostokąt 151"/>
          <p:cNvSpPr>
            <a:spLocks noChangeArrowheads="1"/>
          </p:cNvSpPr>
          <p:nvPr/>
        </p:nvSpPr>
        <p:spPr bwMode="auto">
          <a:xfrm>
            <a:off x="238125" y="4260850"/>
            <a:ext cx="19764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DYNAMIKA PRZECIĘTNEGO MIESIĘCZNEGO WYNAGRODZENIA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ROBOTY ZWIĄZANE Z BUDOWĄ OBIEKTÓW INŻYNIERII LĄDOWEJ I WODNEJ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(POPRZEDNI MIESIĄC = 100)</a:t>
            </a:r>
          </a:p>
        </p:txBody>
      </p:sp>
      <p:sp>
        <p:nvSpPr>
          <p:cNvPr id="153" name="Prostokąt zaokrąglony 152"/>
          <p:cNvSpPr/>
          <p:nvPr/>
        </p:nvSpPr>
        <p:spPr>
          <a:xfrm>
            <a:off x="3063081" y="6230242"/>
            <a:ext cx="3402012" cy="2698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</a:t>
            </a: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KAMIEŃ, PIASEK I GLINA</a:t>
            </a:r>
          </a:p>
        </p:txBody>
      </p:sp>
      <p:sp>
        <p:nvSpPr>
          <p:cNvPr id="155" name="Prostokąt zaokrąglony 154"/>
          <p:cNvSpPr/>
          <p:nvPr/>
        </p:nvSpPr>
        <p:spPr>
          <a:xfrm>
            <a:off x="3061493" y="4764088"/>
            <a:ext cx="3381376" cy="53022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defRPr/>
            </a:pPr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BRYKIETY, BRYKIETKI I PODOBNE PALIWA STAŁE WYTWARZANE Z WĘGLA I TORFU ORAZ PRODUKTY RAFINACJI ROPY NAFTOWEJ</a:t>
            </a:r>
          </a:p>
        </p:txBody>
      </p:sp>
      <p:sp>
        <p:nvSpPr>
          <p:cNvPr id="156" name="Prostokąt zaokrąglony 155"/>
          <p:cNvSpPr/>
          <p:nvPr/>
        </p:nvSpPr>
        <p:spPr>
          <a:xfrm>
            <a:off x="3061493" y="5398537"/>
            <a:ext cx="3381376" cy="27713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defRPr/>
            </a:pPr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CEMENT, WAPNO I GIPS</a:t>
            </a:r>
          </a:p>
        </p:txBody>
      </p:sp>
      <p:sp>
        <p:nvSpPr>
          <p:cNvPr id="157" name="Prostokąt zaokrąglony 156"/>
          <p:cNvSpPr/>
          <p:nvPr/>
        </p:nvSpPr>
        <p:spPr>
          <a:xfrm>
            <a:off x="3065413" y="5797912"/>
            <a:ext cx="3399680" cy="30980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>
              <a:defRPr/>
            </a:pPr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ŻELIWO, STAL I ŻELAZOSTOPY</a:t>
            </a:r>
          </a:p>
        </p:txBody>
      </p:sp>
      <p:sp>
        <p:nvSpPr>
          <p:cNvPr id="158" name="Prostokąt zaokrąglony 157"/>
          <p:cNvSpPr/>
          <p:nvPr/>
        </p:nvSpPr>
        <p:spPr>
          <a:xfrm>
            <a:off x="5937250" y="2587625"/>
            <a:ext cx="2159000" cy="66516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31" name="Prostokąt 158"/>
          <p:cNvSpPr>
            <a:spLocks noChangeArrowheads="1"/>
          </p:cNvSpPr>
          <p:nvPr/>
        </p:nvSpPr>
        <p:spPr bwMode="auto">
          <a:xfrm>
            <a:off x="6067425" y="2663825"/>
            <a:ext cx="1974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WSKAŹNIK CEN TOWARÓW I USŁUG KONSUPCYJNYCH - MIESIĘCZNIE</a:t>
            </a:r>
          </a:p>
        </p:txBody>
      </p:sp>
      <p:sp>
        <p:nvSpPr>
          <p:cNvPr id="160" name="Prostokąt zaokrąglony 159"/>
          <p:cNvSpPr/>
          <p:nvPr/>
        </p:nvSpPr>
        <p:spPr>
          <a:xfrm>
            <a:off x="5959475" y="3402013"/>
            <a:ext cx="1660525" cy="6254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33" name="Prostokąt 160"/>
          <p:cNvSpPr>
            <a:spLocks noChangeArrowheads="1"/>
          </p:cNvSpPr>
          <p:nvPr/>
        </p:nvSpPr>
        <p:spPr bwMode="auto">
          <a:xfrm>
            <a:off x="6076950" y="3451225"/>
            <a:ext cx="1609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panose="020B0604020202020204" pitchFamily="34" charset="0"/>
              </a:rPr>
              <a:t>TOWARY I USŁUGI KONSUMPCYJNE - OGÓŁEM</a:t>
            </a:r>
          </a:p>
        </p:txBody>
      </p:sp>
      <p:sp>
        <p:nvSpPr>
          <p:cNvPr id="162" name="Prostokąt zaokrąglony 161"/>
          <p:cNvSpPr/>
          <p:nvPr/>
        </p:nvSpPr>
        <p:spPr>
          <a:xfrm>
            <a:off x="678656" y="5985251"/>
            <a:ext cx="1150937" cy="336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ROBOCIZNA</a:t>
            </a:r>
          </a:p>
        </p:txBody>
      </p:sp>
      <p:sp>
        <p:nvSpPr>
          <p:cNvPr id="163" name="Prostokąt zaokrąglony 162"/>
          <p:cNvSpPr/>
          <p:nvPr/>
        </p:nvSpPr>
        <p:spPr>
          <a:xfrm>
            <a:off x="7770813" y="3546475"/>
            <a:ext cx="1049337" cy="336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</a:t>
            </a:r>
          </a:p>
        </p:txBody>
      </p:sp>
      <p:sp>
        <p:nvSpPr>
          <p:cNvPr id="164" name="Prostokąt zaokrąglony 163"/>
          <p:cNvSpPr/>
          <p:nvPr/>
        </p:nvSpPr>
        <p:spPr>
          <a:xfrm>
            <a:off x="7036982" y="6230242"/>
            <a:ext cx="1038960" cy="273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KRUSZYWO</a:t>
            </a:r>
          </a:p>
        </p:txBody>
      </p:sp>
      <p:sp>
        <p:nvSpPr>
          <p:cNvPr id="165" name="Prostokąt zaokrąglony 164"/>
          <p:cNvSpPr/>
          <p:nvPr/>
        </p:nvSpPr>
        <p:spPr>
          <a:xfrm>
            <a:off x="7043787" y="4881796"/>
            <a:ext cx="1025353" cy="297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PALIWO</a:t>
            </a:r>
          </a:p>
        </p:txBody>
      </p:sp>
      <p:sp>
        <p:nvSpPr>
          <p:cNvPr id="166" name="Prostokąt zaokrąglony 165"/>
          <p:cNvSpPr/>
          <p:nvPr/>
        </p:nvSpPr>
        <p:spPr>
          <a:xfrm>
            <a:off x="7046914" y="5396338"/>
            <a:ext cx="1041374" cy="276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</a:p>
        </p:txBody>
      </p:sp>
      <p:sp>
        <p:nvSpPr>
          <p:cNvPr id="167" name="Prostokąt zaokrąglony 166"/>
          <p:cNvSpPr/>
          <p:nvPr/>
        </p:nvSpPr>
        <p:spPr>
          <a:xfrm>
            <a:off x="7036173" y="5804316"/>
            <a:ext cx="1040579" cy="28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</a:t>
            </a:r>
          </a:p>
        </p:txBody>
      </p:sp>
      <p:cxnSp>
        <p:nvCxnSpPr>
          <p:cNvPr id="169" name="Łącznik prosty ze strzałką 168"/>
          <p:cNvCxnSpPr>
            <a:stCxn id="15" idx="2"/>
            <a:endCxn id="143" idx="0"/>
          </p:cNvCxnSpPr>
          <p:nvPr/>
        </p:nvCxnSpPr>
        <p:spPr>
          <a:xfrm>
            <a:off x="4643438" y="1381125"/>
            <a:ext cx="0" cy="14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łamany 176"/>
          <p:cNvCxnSpPr>
            <a:stCxn id="143" idx="3"/>
            <a:endCxn id="148" idx="0"/>
          </p:cNvCxnSpPr>
          <p:nvPr/>
        </p:nvCxnSpPr>
        <p:spPr>
          <a:xfrm>
            <a:off x="5656263" y="1730375"/>
            <a:ext cx="1109662" cy="3095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łamany 178"/>
          <p:cNvCxnSpPr>
            <a:stCxn id="143" idx="1"/>
            <a:endCxn id="30" idx="0"/>
          </p:cNvCxnSpPr>
          <p:nvPr/>
        </p:nvCxnSpPr>
        <p:spPr>
          <a:xfrm rot="10800000" flipV="1">
            <a:off x="2520950" y="1730375"/>
            <a:ext cx="1108075" cy="363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ze strzałką 180"/>
          <p:cNvCxnSpPr>
            <a:stCxn id="30" idx="2"/>
            <a:endCxn id="36" idx="0"/>
          </p:cNvCxnSpPr>
          <p:nvPr/>
        </p:nvCxnSpPr>
        <p:spPr>
          <a:xfrm flipH="1">
            <a:off x="2517775" y="2492375"/>
            <a:ext cx="3175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Łącznik prosty ze strzałką 182"/>
          <p:cNvCxnSpPr>
            <a:stCxn id="148" idx="2"/>
          </p:cNvCxnSpPr>
          <p:nvPr/>
        </p:nvCxnSpPr>
        <p:spPr>
          <a:xfrm flipH="1">
            <a:off x="6765925" y="2439988"/>
            <a:ext cx="0" cy="16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Łącznik prosty ze strzałką 185"/>
          <p:cNvCxnSpPr/>
          <p:nvPr/>
        </p:nvCxnSpPr>
        <p:spPr>
          <a:xfrm flipH="1">
            <a:off x="6761163" y="3259138"/>
            <a:ext cx="0" cy="16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Łącznik prosty ze strzałką 187"/>
          <p:cNvCxnSpPr>
            <a:stCxn id="36" idx="2"/>
          </p:cNvCxnSpPr>
          <p:nvPr/>
        </p:nvCxnSpPr>
        <p:spPr>
          <a:xfrm flipH="1">
            <a:off x="2514600" y="3036888"/>
            <a:ext cx="3175" cy="17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Łącznik łamany 194"/>
          <p:cNvCxnSpPr>
            <a:stCxn id="40" idx="1"/>
            <a:endCxn id="151" idx="0"/>
          </p:cNvCxnSpPr>
          <p:nvPr/>
        </p:nvCxnSpPr>
        <p:spPr>
          <a:xfrm rot="10800000" flipV="1">
            <a:off x="1187450" y="3605213"/>
            <a:ext cx="71438" cy="5778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Łącznik łamany 196"/>
          <p:cNvCxnSpPr>
            <a:stCxn id="40" idx="3"/>
          </p:cNvCxnSpPr>
          <p:nvPr/>
        </p:nvCxnSpPr>
        <p:spPr>
          <a:xfrm>
            <a:off x="3419475" y="3605213"/>
            <a:ext cx="1308893" cy="614996"/>
          </a:xfrm>
          <a:prstGeom prst="bentConnector3">
            <a:avLst>
              <a:gd name="adj1" fmla="val 998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Łącznik prosty ze strzałką 202"/>
          <p:cNvCxnSpPr>
            <a:stCxn id="156" idx="2"/>
          </p:cNvCxnSpPr>
          <p:nvPr/>
        </p:nvCxnSpPr>
        <p:spPr>
          <a:xfrm>
            <a:off x="4752181" y="5675672"/>
            <a:ext cx="3227" cy="14172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Łącznik prosty ze strzałką 204"/>
          <p:cNvCxnSpPr>
            <a:stCxn id="160" idx="3"/>
            <a:endCxn id="163" idx="1"/>
          </p:cNvCxnSpPr>
          <p:nvPr/>
        </p:nvCxnSpPr>
        <p:spPr>
          <a:xfrm flipV="1">
            <a:off x="7620000" y="3714750"/>
            <a:ext cx="15081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Łącznik prosty ze strzałką 206"/>
          <p:cNvCxnSpPr>
            <a:stCxn id="156" idx="3"/>
            <a:endCxn id="166" idx="1"/>
          </p:cNvCxnSpPr>
          <p:nvPr/>
        </p:nvCxnSpPr>
        <p:spPr>
          <a:xfrm flipV="1">
            <a:off x="6442869" y="5534520"/>
            <a:ext cx="604045" cy="2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Łącznik prosty ze strzałką 208"/>
          <p:cNvCxnSpPr>
            <a:stCxn id="157" idx="3"/>
            <a:endCxn id="167" idx="1"/>
          </p:cNvCxnSpPr>
          <p:nvPr/>
        </p:nvCxnSpPr>
        <p:spPr>
          <a:xfrm flipV="1">
            <a:off x="6465093" y="5948221"/>
            <a:ext cx="571080" cy="4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Łącznik prosty ze strzałką 212"/>
          <p:cNvCxnSpPr>
            <a:stCxn id="155" idx="3"/>
            <a:endCxn id="165" idx="1"/>
          </p:cNvCxnSpPr>
          <p:nvPr/>
        </p:nvCxnSpPr>
        <p:spPr>
          <a:xfrm>
            <a:off x="6442869" y="5029200"/>
            <a:ext cx="600918" cy="1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Łącznik prosty ze strzałką 221"/>
          <p:cNvCxnSpPr/>
          <p:nvPr/>
        </p:nvCxnSpPr>
        <p:spPr>
          <a:xfrm>
            <a:off x="4763292" y="5315194"/>
            <a:ext cx="0" cy="833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Łącznik prosty ze strzałką 223"/>
          <p:cNvCxnSpPr>
            <a:stCxn id="153" idx="3"/>
            <a:endCxn id="164" idx="1"/>
          </p:cNvCxnSpPr>
          <p:nvPr/>
        </p:nvCxnSpPr>
        <p:spPr>
          <a:xfrm>
            <a:off x="6465093" y="6365180"/>
            <a:ext cx="571889" cy="1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Łącznik prosty ze strzałką 226"/>
          <p:cNvCxnSpPr/>
          <p:nvPr/>
        </p:nvCxnSpPr>
        <p:spPr>
          <a:xfrm>
            <a:off x="1254125" y="5805488"/>
            <a:ext cx="0" cy="16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Łącznik prosty ze strzałką 235"/>
          <p:cNvCxnSpPr/>
          <p:nvPr/>
        </p:nvCxnSpPr>
        <p:spPr>
          <a:xfrm>
            <a:off x="4765133" y="6093296"/>
            <a:ext cx="0" cy="1666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rostokąt zaokrąglony 49"/>
          <p:cNvSpPr/>
          <p:nvPr/>
        </p:nvSpPr>
        <p:spPr>
          <a:xfrm>
            <a:off x="3061492" y="4245868"/>
            <a:ext cx="3403601" cy="40357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ctr"/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24.4 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 SZLACHETNE I POZOSTAŁE METALE NIEŻELAZNE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7033911" y="4278675"/>
            <a:ext cx="1035229" cy="336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MIEDŹ</a:t>
            </a:r>
          </a:p>
        </p:txBody>
      </p:sp>
      <p:cxnSp>
        <p:nvCxnSpPr>
          <p:cNvPr id="6" name="Łącznik prosty ze strzałką 5"/>
          <p:cNvCxnSpPr>
            <a:stCxn id="50" idx="3"/>
            <a:endCxn id="51" idx="1"/>
          </p:cNvCxnSpPr>
          <p:nvPr/>
        </p:nvCxnSpPr>
        <p:spPr>
          <a:xfrm flipV="1">
            <a:off x="6465093" y="4446950"/>
            <a:ext cx="568818" cy="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ze strzałką 136"/>
          <p:cNvCxnSpPr>
            <a:stCxn id="50" idx="2"/>
            <a:endCxn id="155" idx="0"/>
          </p:cNvCxnSpPr>
          <p:nvPr/>
        </p:nvCxnSpPr>
        <p:spPr>
          <a:xfrm flipH="1">
            <a:off x="4752181" y="4649441"/>
            <a:ext cx="11112" cy="1146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8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Wzór do obliczenia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waloryzacji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26115-2E6D-4AB7-B078-25F1716F9300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552085" y="2492896"/>
                <a:ext cx="8327664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gdzie:</a:t>
                </a: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𝐺𝑛</m:t>
                        </m:r>
                      </m:sub>
                    </m:sSub>
                  </m:oMath>
                </a14:m>
                <a:r>
                  <a:rPr lang="pl-PL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jest mnożnikiem korygującym, do zastosowania w stosunku do szacunkowej </a:t>
                </a:r>
                <a:r>
                  <a:rPr lang="pl-PL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kontraktowej wartości </a:t>
                </a:r>
                <a:r>
                  <a:rPr lang="pl-PL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pracy wykonanej w okresie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"; </a:t>
                </a:r>
                <a:endParaRPr lang="pl-PL" sz="16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l-PL" sz="20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" jest stałym współczynnikiem o wartości: 0,5 niepodlegającym korekcie;</a:t>
                </a: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”,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”, </a:t>
                </a:r>
                <a:r>
                  <a:rPr lang="pl-PL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„h” </a:t>
                </a:r>
                <a:r>
                  <a:rPr lang="pl-PL" sz="2000" i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są </a:t>
                </a:r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współczynnikami stałymi określonymi w tabeli Koszyk waloryzacyjny, niepodlegającymi korekcie; </a:t>
                </a:r>
                <a:endParaRPr lang="pl-PL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symbole wskaźnika z indexem dolnym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 są wskaźnikami kosztu bieżącego okresu (cenami porównawczymi dla okresu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”)</a:t>
                </a:r>
                <a:endParaRPr lang="pl-PL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742950" lvl="1" indent="-285750" algn="just">
                  <a:spcAft>
                    <a:spcPts val="0"/>
                  </a:spcAft>
                  <a:buFont typeface="Arial" panose="020B0604020202020204" pitchFamily="34" charset="0"/>
                  <a:buChar char="–"/>
                  <a:tabLst>
                    <a:tab pos="810260" algn="l"/>
                    <a:tab pos="2479675" algn="l"/>
                  </a:tabLst>
                </a:pPr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symbole wskaźnika z indexem dolnym „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pl-PL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” są wskaźnikami kosztu odniesienia (cenami odniesienia) na Datę Odniesienia</a:t>
                </a:r>
                <a:endParaRPr lang="pl-PL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5" y="2492896"/>
                <a:ext cx="8327664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805" t="-745" r="-732" b="-19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395537" y="1426704"/>
                <a:ext cx="8568952" cy="84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𝐺𝑛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𝑑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426704"/>
                <a:ext cx="8568952" cy="8486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ole tekstowe 5"/>
          <p:cNvSpPr txBox="1">
            <a:spLocks noChangeArrowheads="1"/>
          </p:cNvSpPr>
          <p:nvPr/>
        </p:nvSpPr>
        <p:spPr bwMode="auto">
          <a:xfrm>
            <a:off x="2411760" y="188640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Dynamika zmian wskaźników cen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GUS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478242"/>
              </p:ext>
            </p:extLst>
          </p:nvPr>
        </p:nvGraphicFramePr>
        <p:xfrm>
          <a:off x="0" y="1124744"/>
          <a:ext cx="8781410" cy="524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44625"/>
            <a:ext cx="2884487" cy="41529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4652963"/>
            <a:ext cx="3365500" cy="17446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pole tekstowe 5"/>
          <p:cNvSpPr txBox="1">
            <a:spLocks noChangeArrowheads="1"/>
          </p:cNvSpPr>
          <p:nvPr/>
        </p:nvSpPr>
        <p:spPr bwMode="auto">
          <a:xfrm>
            <a:off x="2268538" y="188913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bg1"/>
                </a:solidFill>
                <a:latin typeface="Arial" panose="020B0604020202020204" pitchFamily="34" charset="0"/>
              </a:rPr>
              <a:t>Metodyka analizy wag wskaźników</a:t>
            </a:r>
          </a:p>
        </p:txBody>
      </p:sp>
      <p:sp>
        <p:nvSpPr>
          <p:cNvPr id="4" name="pole tekstowe 12"/>
          <p:cNvSpPr txBox="1">
            <a:spLocks noChangeArrowheads="1"/>
          </p:cNvSpPr>
          <p:nvPr/>
        </p:nvSpPr>
        <p:spPr bwMode="auto">
          <a:xfrm>
            <a:off x="250825" y="1238250"/>
            <a:ext cx="63373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l-PL" altLang="pl-PL" sz="1800" b="1" dirty="0" smtClean="0">
                <a:latin typeface="Arial" panose="020B0604020202020204" pitchFamily="34" charset="0"/>
              </a:rPr>
              <a:t>Model </a:t>
            </a:r>
          </a:p>
          <a:p>
            <a:pPr marL="271463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600" dirty="0" smtClean="0">
                <a:latin typeface="Arial" panose="020B0604020202020204" pitchFamily="34" charset="0"/>
              </a:rPr>
              <a:t>Na podstawie analizy zakresów rzeczowych projektów przygotowano „modelową inwestycję kolejową”. Dla modelu wyliczono składniki cenotwórcze.</a:t>
            </a:r>
          </a:p>
          <a:p>
            <a:pPr>
              <a:spcBef>
                <a:spcPct val="0"/>
              </a:spcBef>
              <a:defRPr/>
            </a:pPr>
            <a:endParaRPr lang="pl-PL" altLang="pl-PL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l-PL" altLang="pl-PL" sz="1800" b="1" dirty="0" smtClean="0">
                <a:latin typeface="Arial" panose="020B0604020202020204" pitchFamily="34" charset="0"/>
              </a:rPr>
              <a:t>Analiza rzeczywistych kosztorysów</a:t>
            </a:r>
          </a:p>
          <a:p>
            <a:pPr marL="271463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600" dirty="0" smtClean="0">
                <a:latin typeface="Arial" panose="020B0604020202020204" pitchFamily="34" charset="0"/>
              </a:rPr>
              <a:t>Na podstawie analizy zakresów rzeczowych projektów przygotowano „modelową inwestycję kolejową”. Dla modelu wyliczono składniki cenotwórcze.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</p:txBody>
      </p:sp>
      <p:pic>
        <p:nvPicPr>
          <p:cNvPr id="21510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575" y="3789363"/>
            <a:ext cx="5003800" cy="2112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Obraz 1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9950" y="4178300"/>
            <a:ext cx="3816350" cy="21526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pole tekstowe 12"/>
          <p:cNvSpPr txBox="1">
            <a:spLocks noChangeArrowheads="1"/>
          </p:cNvSpPr>
          <p:nvPr/>
        </p:nvSpPr>
        <p:spPr bwMode="auto">
          <a:xfrm>
            <a:off x="115888" y="1347788"/>
            <a:ext cx="43926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Dokonano symulacji waloryzacji dla kilkunastu aktualnie realizowanych projektów</a:t>
            </a:r>
          </a:p>
          <a:p>
            <a:pPr>
              <a:spcBef>
                <a:spcPct val="0"/>
              </a:spcBef>
              <a:defRPr/>
            </a:pPr>
            <a:endParaRPr lang="pl-PL" altLang="pl-PL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Lata realizacji przedmiotowych projektów: 2015 – 2018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Wartości nakładów: 17 – 420 mln PLN 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Wyliczona wysokość waloryzacji: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     od 2,9% </a:t>
            </a:r>
            <a:r>
              <a:rPr lang="pl-PL" altLang="pl-PL" sz="1800" dirty="0">
                <a:latin typeface="Arial" panose="020B0604020202020204" pitchFamily="34" charset="0"/>
              </a:rPr>
              <a:t>do </a:t>
            </a:r>
            <a:r>
              <a:rPr lang="pl-PL" altLang="pl-PL" sz="1800" dirty="0" smtClean="0">
                <a:latin typeface="Arial" panose="020B0604020202020204" pitchFamily="34" charset="0"/>
              </a:rPr>
              <a:t>6,9% (średnio 3,8%)</a:t>
            </a:r>
          </a:p>
        </p:txBody>
      </p:sp>
      <p:sp>
        <p:nvSpPr>
          <p:cNvPr id="21507" name="pole tekstowe 5"/>
          <p:cNvSpPr txBox="1">
            <a:spLocks noChangeArrowheads="1"/>
          </p:cNvSpPr>
          <p:nvPr/>
        </p:nvSpPr>
        <p:spPr bwMode="auto">
          <a:xfrm>
            <a:off x="2268538" y="188913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Symulacja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47763"/>
            <a:ext cx="2828925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2795588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76400"/>
            <a:ext cx="26765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9970"/>
            <a:ext cx="7920880" cy="4440238"/>
          </a:xfrm>
        </p:spPr>
        <p:txBody>
          <a:bodyPr/>
          <a:lstStyle/>
          <a:p>
            <a:pPr algn="just">
              <a:defRPr/>
            </a:pPr>
            <a:r>
              <a:rPr lang="pl-PL" sz="1900" dirty="0" smtClean="0"/>
              <a:t>w </a:t>
            </a:r>
            <a:r>
              <a:rPr lang="pl-PL" sz="1900" dirty="0"/>
              <a:t>umowach zawieranych pomiędzy Wykonawcą a Podwykonawcą lub Podwykonawcą a dalszym Podwykonawcą, których przedmiotem jest wykonanie robót budowlanych, Wykonawca lub Podwykonawca jest zobowiązany zawrzeć postanowienia </a:t>
            </a:r>
            <a:r>
              <a:rPr lang="pl-PL" sz="1900" dirty="0" smtClean="0"/>
              <a:t>przewidujące waloryzację</a:t>
            </a:r>
          </a:p>
          <a:p>
            <a:pPr algn="just">
              <a:defRPr/>
            </a:pPr>
            <a:r>
              <a:rPr lang="pl-PL" altLang="pl-PL" sz="1900" dirty="0" smtClean="0"/>
              <a:t>waloryzacja kwot płatnych Podwykonawcy lub dalszemu Podwykonawcy będzie się odbywać w oparciu o wskaźniki GUS dla: Cen towarów i usług konsumpcyjnych (jako CPI) oraz innych wskaźników wybranych z tabeli „Koszyk Waloryzacyjny”</a:t>
            </a:r>
          </a:p>
          <a:p>
            <a:pPr algn="just">
              <a:defRPr/>
            </a:pPr>
            <a:r>
              <a:rPr lang="pl-PL" altLang="pl-PL" sz="1900" dirty="0" smtClean="0"/>
              <a:t>„wagi” / współczynniki dla poszczególnych wskaźników będą ustalane bilateralnie przez strony umowy, a ich suma wyniesie 50%</a:t>
            </a:r>
          </a:p>
          <a:p>
            <a:pPr algn="just">
              <a:defRPr/>
            </a:pPr>
            <a:r>
              <a:rPr lang="pl-PL" altLang="pl-PL" sz="1900" dirty="0" smtClean="0"/>
              <a:t>w przypadku gdy umowa lub współpraca pomiędzy stronami przekracza lub przekroczy określony przez Zamawianego czas trwania (np. w wyniku zawarcia aneksu lub kolejnej umowy z Podwykonawcą lub dalszym Podwykonawcą)</a:t>
            </a:r>
          </a:p>
          <a:p>
            <a:pPr algn="just">
              <a:defRPr/>
            </a:pPr>
            <a:r>
              <a:rPr lang="pl-PL" altLang="pl-PL" sz="1900" dirty="0"/>
              <a:t>c</a:t>
            </a:r>
            <a:r>
              <a:rPr lang="pl-PL" altLang="pl-PL" sz="1900" dirty="0" smtClean="0"/>
              <a:t>omiesięczna, z limitem 5% wartości umowy</a:t>
            </a:r>
          </a:p>
          <a:p>
            <a:pPr marL="0" indent="0" algn="just">
              <a:buNone/>
              <a:defRPr/>
            </a:pPr>
            <a:endParaRPr lang="pl-PL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algn="just">
              <a:defRPr/>
            </a:pPr>
            <a:endParaRPr lang="pl-PL" altLang="pl-PL" dirty="0" smtClean="0"/>
          </a:p>
        </p:txBody>
      </p:sp>
      <p:sp>
        <p:nvSpPr>
          <p:cNvPr id="17412" name="pole tekstowe 5"/>
          <p:cNvSpPr txBox="1">
            <a:spLocks noChangeArrowheads="1"/>
          </p:cNvSpPr>
          <p:nvPr/>
        </p:nvSpPr>
        <p:spPr bwMode="auto">
          <a:xfrm>
            <a:off x="2339975" y="168275"/>
            <a:ext cx="8064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Waloryzacja umów z Podwykonawcami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założenia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F81F5-54C6-44E1-B2C3-CD453515264B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F497D"/>
    </a:accent1>
    <a:accent2>
      <a:srgbClr val="FFC000"/>
    </a:accent2>
    <a:accent3>
      <a:srgbClr val="BFBFB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C00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2784</TotalTime>
  <Words>498</Words>
  <Application>Microsoft Office PowerPoint</Application>
  <PresentationFormat>Pokaz na ekranie (4:3)</PresentationFormat>
  <Paragraphs>122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prezentacja_plk_1</vt:lpstr>
      <vt:lpstr>Prezentacja programu PowerPoint</vt:lpstr>
      <vt:lpstr>Waloryzacja będzie: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dyrektorIGTL</cp:lastModifiedBy>
  <cp:revision>256</cp:revision>
  <cp:lastPrinted>2018-12-12T12:28:48Z</cp:lastPrinted>
  <dcterms:created xsi:type="dcterms:W3CDTF">2013-12-09T13:45:32Z</dcterms:created>
  <dcterms:modified xsi:type="dcterms:W3CDTF">2019-01-28T09:11:16Z</dcterms:modified>
</cp:coreProperties>
</file>