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6" r:id="rId3"/>
    <p:sldId id="261" r:id="rId4"/>
    <p:sldId id="276" r:id="rId5"/>
    <p:sldId id="259" r:id="rId6"/>
    <p:sldId id="265" r:id="rId7"/>
    <p:sldId id="272" r:id="rId8"/>
    <p:sldId id="266" r:id="rId9"/>
    <p:sldId id="273" r:id="rId10"/>
    <p:sldId id="267" r:id="rId11"/>
    <p:sldId id="289" r:id="rId12"/>
    <p:sldId id="277" r:id="rId13"/>
    <p:sldId id="278" r:id="rId14"/>
    <p:sldId id="287" r:id="rId15"/>
    <p:sldId id="268" r:id="rId16"/>
    <p:sldId id="288" r:id="rId17"/>
    <p:sldId id="282" r:id="rId18"/>
    <p:sldId id="270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0C0A2-2F95-4B8A-944E-885D3B3B2001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CA37-3C4F-4BC8-9AC9-14FFDC6AFB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08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A8573-A509-4C3E-82DF-77654F889C46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1DBE-AA85-469C-AE24-8337F6F841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12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3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225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85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11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640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6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7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44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48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42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06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1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97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63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94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3" y="260350"/>
            <a:ext cx="201506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3" y="260350"/>
            <a:ext cx="201506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927650" y="12170"/>
            <a:ext cx="917983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82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80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2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3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7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8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89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5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767B-2C0F-4F17-881F-9540FF2630A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3715-8B31-424F-9DEE-451B2EE789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3267"/>
            <a:ext cx="8604448" cy="5714612"/>
          </a:xfrm>
          <a:prstGeom prst="rect">
            <a:avLst/>
          </a:prstGeom>
        </p:spPr>
      </p:pic>
      <p:pic>
        <p:nvPicPr>
          <p:cNvPr id="11266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3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3744718" y="6289414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2657871" y="4589967"/>
            <a:ext cx="788436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Zmiany w dokumentach bazowych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 2018 r. </a:t>
            </a:r>
            <a:r>
              <a:rPr lang="pl-PL" altLang="pl-PL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l-PL" altLang="pl-PL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pl-PL" altLang="pl-PL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4853954" y="5849135"/>
            <a:ext cx="349220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Warszawa, </a:t>
            </a:r>
            <a:r>
              <a:rPr lang="pl-PL" altLang="pl-PL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24 </a:t>
            </a:r>
            <a:r>
              <a:rPr lang="pl-PL" altLang="pl-PL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stycznia </a:t>
            </a:r>
            <a:r>
              <a:rPr lang="pl-PL" altLang="pl-PL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2019 </a:t>
            </a:r>
            <a:r>
              <a:rPr lang="pl-PL" altLang="pl-PL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8930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73396" y="1945558"/>
            <a:ext cx="90958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wynikające ze zmian prawa m.in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Elektronizacja zamówień publicznych 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(JEDZ - kwiecień 2018 r., pełna elektronizacja - październik 2018 r.)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uwzględnienie obowiązków informacyjnych w zakresie przetwarzania danych osobowych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wejściem w życie ustawy o pracowniczych planach kapitałowych wprowadzono możliwość zmiany wysokości wynagrodzenia: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zmiany zasad gromadzenia i wysokości wpłat do pracowniczych planów kapitałowych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wniosek wykonawcy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wykazania wzrostu wartości kosztów realizacji zamówienia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06026"/>
              </p:ext>
            </p:extLst>
          </p:nvPr>
        </p:nvGraphicFramePr>
        <p:xfrm>
          <a:off x="1273396" y="1241792"/>
          <a:ext cx="9095873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5873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INNE ZMIANY </a:t>
                      </a:r>
                      <a:endParaRPr lang="pl-PL" sz="18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9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33891"/>
              </p:ext>
            </p:extLst>
          </p:nvPr>
        </p:nvGraphicFramePr>
        <p:xfrm>
          <a:off x="1273396" y="1241792"/>
          <a:ext cx="9095873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5873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INNE ZMIANY </a:t>
                      </a:r>
                      <a:endParaRPr lang="pl-PL" sz="18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273396" y="2086995"/>
            <a:ext cx="90958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Dodatkowe zmiany:</a:t>
            </a:r>
            <a:endParaRPr lang="pl-PL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Wprowadzenie zapisów dotyczących aukcji elektronicznej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Wprowadzenie zmian w zapisach dot. wadium oraz zabezpieczenia należytego wykonania umowy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Stopniowe zmiany w zakresie rozliczania kosztów komunikacji zastępczej na Wykonawcę (w zależności od rodzaju dofinansowania)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Konieczność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udokumentowania rzeczywistego udziału podmiotu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trzeciego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w realizacji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zamówienia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 którego powoływał się Wykonawca w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celu potwierdzenia spełniania warunków udziału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(zalecenie CUPT, ryzyko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– korekty finansowe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049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7275"/>
              </p:ext>
            </p:extLst>
          </p:nvPr>
        </p:nvGraphicFramePr>
        <p:xfrm>
          <a:off x="1552805" y="1279962"/>
          <a:ext cx="8991136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136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Wykaz najważniejszych zmiany</a:t>
                      </a:r>
                      <a:r>
                        <a:rPr lang="pl-PL" sz="2400" baseline="0" dirty="0" smtClean="0"/>
                        <a:t> w PFU cz.1</a:t>
                      </a:r>
                      <a:endParaRPr lang="pl-PL" sz="24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63550" y="2473036"/>
            <a:ext cx="8991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552805" y="2473036"/>
            <a:ext cx="89911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Dodano </a:t>
            </a:r>
            <a:r>
              <a:rPr lang="pl-PL" dirty="0"/>
              <a:t>wymóg </a:t>
            </a:r>
            <a:r>
              <a:rPr lang="pl-PL" dirty="0" smtClean="0"/>
              <a:t>załączenia </a:t>
            </a:r>
            <a:r>
              <a:rPr lang="pl-PL" b="1" dirty="0"/>
              <a:t>zgód </a:t>
            </a:r>
            <a:r>
              <a:rPr lang="pl-PL" b="1" dirty="0" smtClean="0"/>
              <a:t>wodnoprawnych </a:t>
            </a:r>
            <a:r>
              <a:rPr lang="pl-PL" b="1" dirty="0"/>
              <a:t>do operatu </a:t>
            </a:r>
            <a:r>
              <a:rPr lang="pl-PL" b="1" dirty="0" smtClean="0"/>
              <a:t>kolaudacyjnego</a:t>
            </a:r>
            <a:endParaRPr lang="pl-PL" b="1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Wprowadzono </a:t>
            </a:r>
            <a:r>
              <a:rPr lang="pl-PL" dirty="0"/>
              <a:t>zapis o konieczności opracowania </a:t>
            </a:r>
            <a:r>
              <a:rPr lang="pl-PL" b="1" dirty="0"/>
              <a:t>planu utrzymania </a:t>
            </a:r>
            <a:r>
              <a:rPr lang="pl-PL" dirty="0" smtClean="0"/>
              <a:t>dotyczącego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szczególności przeglądów i konserwacji obiektów budowlanych i urządzeń, a także potrzebie sporządzenia dokumentacji fotograficznej wyjściowego stanu dróg lokalnych sąsiadujących z inwestycją z których Wykonawca ma zamiar </a:t>
            </a:r>
            <a:r>
              <a:rPr lang="pl-PL" dirty="0" smtClean="0"/>
              <a:t>korzystać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Przy wymaganiach dotyczących organizacji ruchu drogowego i kolejowego w czasie realizacji Robót dodano wymóg stosowania oznakowania dojść do obiektów obsługi podróżnych zgodnie z rozdziałem 9 Wytycznych dla oznakowania stacji pasażerskich </a:t>
            </a:r>
            <a:r>
              <a:rPr lang="pl-PL" b="1" dirty="0"/>
              <a:t>Ipi-2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368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54980"/>
              </p:ext>
            </p:extLst>
          </p:nvPr>
        </p:nvGraphicFramePr>
        <p:xfrm>
          <a:off x="1526720" y="1326506"/>
          <a:ext cx="8991136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136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Wykaz najważniejszych zmiany</a:t>
                      </a:r>
                      <a:r>
                        <a:rPr lang="pl-PL" sz="2400" baseline="0" dirty="0" smtClean="0"/>
                        <a:t> w PFU cz.2</a:t>
                      </a:r>
                      <a:endParaRPr lang="pl-PL" sz="24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63550" y="2473036"/>
            <a:ext cx="8991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526720" y="2521168"/>
            <a:ext cx="89911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Wpisano </a:t>
            </a:r>
            <a:r>
              <a:rPr lang="pl-PL" dirty="0"/>
              <a:t>wymóg dokonania </a:t>
            </a:r>
            <a:r>
              <a:rPr lang="pl-PL" b="1" dirty="0"/>
              <a:t>stabilizacji dynamicznej torów </a:t>
            </a:r>
            <a:r>
              <a:rPr lang="pl-PL" dirty="0"/>
              <a:t>szlakowych i głównych zasadniczych </a:t>
            </a:r>
            <a:r>
              <a:rPr lang="pl-PL" b="1" dirty="0"/>
              <a:t>przed pierwszym przywróceniem ruchu </a:t>
            </a:r>
            <a:r>
              <a:rPr lang="pl-PL" dirty="0"/>
              <a:t>pociągów, po regulacji położenia </a:t>
            </a:r>
            <a:r>
              <a:rPr lang="pl-PL" dirty="0" smtClean="0"/>
              <a:t>toru</a:t>
            </a:r>
            <a:endParaRPr lang="pl-PL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Dodano wymóg współpracy z Zamawiającym przy zawieraniu </a:t>
            </a:r>
            <a:r>
              <a:rPr lang="pl-PL" dirty="0"/>
              <a:t>porozumień z zarządcami </a:t>
            </a:r>
            <a:r>
              <a:rPr lang="pl-PL" dirty="0" smtClean="0"/>
              <a:t>dróg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Dodano </a:t>
            </a:r>
            <a:r>
              <a:rPr lang="pl-PL" dirty="0"/>
              <a:t>zapisy o </a:t>
            </a:r>
            <a:r>
              <a:rPr lang="pl-PL" b="1" dirty="0"/>
              <a:t>stosowaniu niezależnego odwodnienia dróg publicznych </a:t>
            </a:r>
            <a:r>
              <a:rPr lang="pl-PL" dirty="0"/>
              <a:t>od systemu odwodnienia </a:t>
            </a:r>
            <a:r>
              <a:rPr lang="pl-PL" dirty="0" smtClean="0"/>
              <a:t>kolejowego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40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81837" y="2928257"/>
            <a:ext cx="671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NADZÓR 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7473"/>
              </p:ext>
            </p:extLst>
          </p:nvPr>
        </p:nvGraphicFramePr>
        <p:xfrm>
          <a:off x="728133" y="1131506"/>
          <a:ext cx="10824150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4150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ZMIANY</a:t>
                      </a:r>
                      <a:endParaRPr lang="pl-PL" sz="18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055028" y="87099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Nadzór</a:t>
            </a:r>
            <a:r>
              <a:rPr lang="pl-PL" sz="2800" b="1" dirty="0" smtClean="0">
                <a:solidFill>
                  <a:prstClr val="white"/>
                </a:solidFill>
                <a:ea typeface="+mj-ea"/>
              </a:rPr>
              <a:t> </a:t>
            </a:r>
            <a:endParaRPr lang="pl-PL" sz="2800" b="1" dirty="0">
              <a:solidFill>
                <a:prstClr val="white"/>
              </a:solidFill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8132" y="1564243"/>
            <a:ext cx="108193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pl-PL" sz="1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l-P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Doprecyzowanie postanowień dot. Prawa opcji, np. w przypadku nieskorzystania przez Zamawiającego z Prawa opcji lub skorzystania przez Zamawiającego z Prawa opcji w niepełnym wymiarze, Wykonawcy będzie przysługiwać wynagrodzenie </a:t>
            </a:r>
            <a:r>
              <a:rPr lang="pl-PL" sz="1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proporcjonalne do okresu wykonywania Usługi w ramach Etapu 3. </a:t>
            </a:r>
          </a:p>
          <a:p>
            <a:pPr algn="just">
              <a:spcAft>
                <a:spcPts val="0"/>
              </a:spcAft>
            </a:pPr>
            <a:endParaRPr lang="pl-PL" sz="1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Konieczność udokumentowania rzeczywistego udziału podmiotu trzeciego w realizacji zamówienia.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Zmniejszone zostało wadium  z dotychczas stosowanych 3% na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1,5 % wartości szacunkowej zamówienia podstawowego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l-P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Zmiany wynikające ze zmian prawa m.in.: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400" dirty="0" smtClean="0">
                <a:latin typeface="Arial" panose="020B0604020202020204" pitchFamily="34" charset="0"/>
              </a:rPr>
              <a:t>Elektronizacja zamówień publicznych      </a:t>
            </a:r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(JEDZ- kwiecień 2018 r., pełna elektronizacja- październik 2018r.)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RODO </a:t>
            </a: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uwzględnienie obowiązków informacyjnych w zakresie przetwarzania danych </a:t>
            </a: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osobowych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400" dirty="0" smtClean="0">
                <a:latin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</a:rPr>
              <a:t>związku z wejściem w życie ustawy o pracowniczych planach kapitałowych wprowadzono możliwość zmiany wysokości wynagrodzenia: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</a:rPr>
              <a:t>w przypadku zmiany zasad gromadzenia i wysokości wpłat do pracowniczych planów kapitałowych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</a:rPr>
              <a:t>na wniosek wykonawcy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</a:rPr>
              <a:t>konieczność wykazania wzrostu wartości kosztów realizacji zamówienia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1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81837" y="2928257"/>
            <a:ext cx="671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PROJEKTOWANIE 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5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20283"/>
              </p:ext>
            </p:extLst>
          </p:nvPr>
        </p:nvGraphicFramePr>
        <p:xfrm>
          <a:off x="683740" y="1484724"/>
          <a:ext cx="11112843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843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Wykaz najważniejszych zmian w OPZ </a:t>
                      </a:r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63550" y="2473036"/>
            <a:ext cx="8991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93124" y="2473036"/>
            <a:ext cx="1128583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Stworzono </a:t>
            </a:r>
            <a:r>
              <a:rPr lang="pl-PL" b="1" dirty="0"/>
              <a:t>katalog zamknięty </a:t>
            </a:r>
            <a:r>
              <a:rPr lang="pl-PL" b="1" dirty="0" smtClean="0"/>
              <a:t>inwentaryzacji </a:t>
            </a:r>
            <a:r>
              <a:rPr lang="pl-PL" b="1" dirty="0"/>
              <a:t>i uzgodnień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Uwzględniono </a:t>
            </a:r>
            <a:r>
              <a:rPr lang="pl-PL" dirty="0"/>
              <a:t>obowiązujące </a:t>
            </a:r>
            <a:r>
              <a:rPr lang="pl-PL" b="1" dirty="0"/>
              <a:t>zmiany w prawie</a:t>
            </a:r>
            <a:r>
              <a:rPr lang="pl-PL" dirty="0"/>
              <a:t>, </a:t>
            </a:r>
            <a:r>
              <a:rPr lang="pl-PL" dirty="0" smtClean="0"/>
              <a:t>np. w </a:t>
            </a:r>
            <a:r>
              <a:rPr lang="pl-PL" dirty="0"/>
              <a:t>prawie </a:t>
            </a:r>
            <a:r>
              <a:rPr lang="pl-PL" dirty="0" smtClean="0"/>
              <a:t>wodnym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/>
              <a:t>Usunięto osobę Koordynatora Projektu z wymaganej struktury zespołu, tworząc </a:t>
            </a:r>
            <a:r>
              <a:rPr lang="pl-PL" b="1" dirty="0"/>
              <a:t>Głównego Projektanta osobą odpowiedzialną za realizację umowy </a:t>
            </a:r>
            <a:r>
              <a:rPr lang="pl-PL" dirty="0"/>
              <a:t>ze strony Wykonawcy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Zmniejszono wymagane doświadczenie </a:t>
            </a:r>
            <a:r>
              <a:rPr lang="pl-PL" dirty="0"/>
              <a:t>członków zespołu projektowego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Ograniczono wymogi dotyczące biura </a:t>
            </a:r>
            <a:r>
              <a:rPr lang="pl-PL" dirty="0" smtClean="0"/>
              <a:t>Wykonawcy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55028" y="87099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Projektowanie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49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66254" y="4437114"/>
            <a:ext cx="4039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Dziękuję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3431704" y="6021288"/>
            <a:ext cx="5710674" cy="471956"/>
            <a:chOff x="2267744" y="5715487"/>
            <a:chExt cx="5710674" cy="471956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53" y="1514077"/>
            <a:ext cx="4039344" cy="2695140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81837" y="2928257"/>
            <a:ext cx="671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ROBOTY BUDOWLANE 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8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9431"/>
              </p:ext>
            </p:extLst>
          </p:nvPr>
        </p:nvGraphicFramePr>
        <p:xfrm>
          <a:off x="1296539" y="1214098"/>
          <a:ext cx="958072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727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KARY</a:t>
                      </a:r>
                      <a:r>
                        <a:rPr lang="pl-PL" sz="2400" baseline="0" dirty="0" smtClean="0"/>
                        <a:t> UMOWNE    </a:t>
                      </a:r>
                      <a:r>
                        <a:rPr lang="pl-PL" sz="18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Subklauzula 8.7 </a:t>
                      </a:r>
                      <a:endParaRPr lang="pl-PL" sz="18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94290"/>
              </p:ext>
            </p:extLst>
          </p:nvPr>
        </p:nvGraphicFramePr>
        <p:xfrm>
          <a:off x="1296538" y="2185346"/>
          <a:ext cx="9567080" cy="359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334"/>
                <a:gridCol w="7642746"/>
              </a:tblGrid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Odstąpienie</a:t>
                      </a:r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Zmniejszenie wysokości kary umownej za odstąpienie od umowy z 30% </a:t>
                      </a:r>
                      <a:b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 10%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Limit kar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Zmniejszenie łącznej sumy naliczonych kar umownych z 30% </a:t>
                      </a:r>
                      <a:b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 wysokości 20% Zaakceptowanej Kwoty Kontraktowej.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 tylko w przypadku gdy dodatkowo zostanie naliczona kara za odstąpienie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/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Polisa </a:t>
                      </a:r>
                      <a:endParaRPr lang="pl-PL" sz="2000" b="1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Zmniejszenie wysokości kary umownej za zwłokę w przekazaniu pełnej dokumentacji ubezpieczeniowej z 40.000,00 zł do 20.000,00 PLN </a:t>
                      </a:r>
                      <a:b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za każdy dzień zwłoki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Podwykonawcy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Rezygnacja z kary umownej za przedstawienie umowy z podwykonawcą niezgodnej z postanowieniami określonymi w Subklauzuli 4.4 WU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41865"/>
              </p:ext>
            </p:extLst>
          </p:nvPr>
        </p:nvGraphicFramePr>
        <p:xfrm>
          <a:off x="464776" y="1498600"/>
          <a:ext cx="11321716" cy="380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11"/>
                <a:gridCol w="9319505"/>
              </a:tblGrid>
              <a:tr h="940877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Materiały i urządzenia</a:t>
                      </a:r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Rezygnacja z kary umownej za niedotrzymanie terminu zakupu </a:t>
                      </a:r>
                      <a:b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dostawy którejkolwiek z pozycji urządzeń i materiałów, których obowiązek zakupu i dostarczenia wynika z Subklauzuli 14.5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Niewykonanie w terminie etapu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Modyfikacja kary za niewykonanie w terminie etapu (przesunięcie terminu wymagalności – połowa Pierwotnego Czasu na Ukończenie)</a:t>
                      </a: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  <a:tr h="637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Inne</a:t>
                      </a:r>
                      <a:endParaRPr lang="pl-PL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2000" b="1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modyfikacja kary za nieprzedstawienie lub rozpoczęcie robót bez Programu Zapewnienia Jakości (w związku ze zmianą w 4.9 i obowiązkiem przedstawieniem PZJ 28 dni przed rozpoczęciem robót, których dotyczy)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modyfikacja kary za przystąpienie do robót bez Regulaminu tymczasowego prowadzenia ruchu w czasie wykonywania robót (dodanie sformowania „ingerujących w skrajnię toru”)</a:t>
                      </a:r>
                    </a:p>
                    <a:p>
                      <a:pPr marL="2857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modyfikacja kary umownej za niedotrzymanie terminu usunięcia wad określonego w Świadectwie Przejęcia (wartości procentowe zamienione precyzyjnym wskazaniem wysokości kary)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90703"/>
              </p:ext>
            </p:extLst>
          </p:nvPr>
        </p:nvGraphicFramePr>
        <p:xfrm>
          <a:off x="887104" y="1487605"/>
          <a:ext cx="985368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84"/>
              </a:tblGrid>
              <a:tr h="728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URZĄDZENIA I MATERIAŁY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Subklauzula 14.5 </a:t>
                      </a:r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7414146" y="3096411"/>
            <a:ext cx="34767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just" fontAlgn="ctr">
              <a:lnSpc>
                <a:spcPct val="150000"/>
              </a:lnSpc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Likwidacja kary umownej za niedotrzymanie terminu zakupu i dostawy materiałów. 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176" y="2874559"/>
            <a:ext cx="42262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 fontAlgn="ctr">
              <a:lnSpc>
                <a:spcPct val="150000"/>
              </a:lnSpc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Powrót do Subklauzuli w brzmieniu sprzed zmiany wprowadzającej obowiązek wcześniejszego zakupu materiałów w konkretnych ilościach </a:t>
            </a:r>
          </a:p>
          <a:p>
            <a:pPr marL="72000" algn="just" fontAlgn="ctr">
              <a:lnSpc>
                <a:spcPct val="150000"/>
              </a:lnSpc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i terminach.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5407926" y="3356748"/>
            <a:ext cx="1856095" cy="78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2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83708"/>
              </p:ext>
            </p:extLst>
          </p:nvPr>
        </p:nvGraphicFramePr>
        <p:xfrm>
          <a:off x="2063551" y="1484724"/>
          <a:ext cx="788566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5667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PRZEDSTAWICIEL WYKONAWCY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Subklauzula 4.3</a:t>
                      </a:r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786534" y="3522755"/>
            <a:ext cx="9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just" fontAlgn="ctr">
              <a:lnSpc>
                <a:spcPct val="150000"/>
              </a:lnSpc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Przedstawiciel Wykonawcy oraz wszystkie upoważnione przez niego osoby </a:t>
            </a: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będą posiadać odpowiednie uprawnienia budowlane </a:t>
            </a: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wymagane przez Prawo budowlane przy podjęciu przez nich obowiązków zgodnie z Kontraktem, z uwzględnieniem przepisów Prawa budowlanego, </a:t>
            </a: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tj. gdy sprawują funkcje wymagające takich uprawnień. </a:t>
            </a: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86534" y="2721317"/>
            <a:ext cx="838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Uprawnienia budowlane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1988"/>
              </p:ext>
            </p:extLst>
          </p:nvPr>
        </p:nvGraphicFramePr>
        <p:xfrm>
          <a:off x="1426029" y="1534151"/>
          <a:ext cx="9144000" cy="6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WADIUM -</a:t>
                      </a:r>
                      <a:r>
                        <a:rPr lang="pl-PL" sz="2400" baseline="0" dirty="0" smtClean="0"/>
                        <a:t> IDW</a:t>
                      </a:r>
                      <a:endParaRPr lang="pl-PL" sz="24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10698" y="2447001"/>
            <a:ext cx="459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Zmniejszone wadium z 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na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11516497" y="63850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5</a:t>
            </a: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1426029" y="3197415"/>
            <a:ext cx="4288393" cy="2673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endParaRPr lang="cs-CZ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wartości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szacunkowej zamówienia podstawowego w przypadku gdy wartość zamówienia podstawowego </a:t>
            </a:r>
            <a:r>
              <a:rPr lang="cs-CZ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przekracza lub jest równa 50 mln zł </a:t>
            </a:r>
          </a:p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313714" y="3201461"/>
            <a:ext cx="4256315" cy="2673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cs-CZ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wartości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szacunkowej zamówienia podstawowego w przypadku gdy wartość zamówienia podstawowego </a:t>
            </a:r>
            <a:r>
              <a:rPr lang="cs-CZ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przekracza 50 mln zł.</a:t>
            </a:r>
          </a:p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680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09695"/>
              </p:ext>
            </p:extLst>
          </p:nvPr>
        </p:nvGraphicFramePr>
        <p:xfrm>
          <a:off x="1493786" y="1434586"/>
          <a:ext cx="923108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1086"/>
              </a:tblGrid>
              <a:tr h="700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ZABEZPIECZENIE NALEŻYTEGO WYKONANIA UMOWY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IDW</a:t>
                      </a:r>
                      <a:endParaRPr lang="pl-PL" sz="1800" dirty="0" smtClean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93786" y="2853729"/>
            <a:ext cx="9231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ceny całkowitej brutto podanej w ofercie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przypadku,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gdy wartość zamówienia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podstawowego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nie przekracza lub jest równa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50 mln zł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netto  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% ceny całkowitej brutto podanej w ofercie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przypadku,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gdy wartość zamówienia podstawowego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przekracza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mln zł netto 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nie przekracza lub jest równa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mln zł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% ceny całkowitej brutto podanej w ofercie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przypadku,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gdy wartość zamówienia podstawowego przekracza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mln zł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07643" y="2409556"/>
            <a:ext cx="520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Zmiana wysokości 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04920" y="3113685"/>
            <a:ext cx="8615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40% - w chwili podpisania umowy - 60% z potrąceń -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 przypadku gdy wartość zamówienia podstawowego nie przekracza lub jest równa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50 mln zł netto, </a:t>
            </a:r>
          </a:p>
          <a:p>
            <a:pPr indent="-342900" algn="just">
              <a:buAutoNum type="arabicParenR"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45% -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chwili podpisania umowy - 55% z potrąceń -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 przypadku gdy wartość zamówienia podstawowego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przekracza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50 mln zł netto i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nie przekracza lub jest równa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100 mln zł netto,</a:t>
            </a:r>
          </a:p>
          <a:p>
            <a:pPr indent="-342900" algn="just">
              <a:buAutoNum type="arabicParenR"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-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chwili podpisania umowy - 70% z potrąceń -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 przypadku gdy wartość zamówienia podstawowego przekracza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100 mln zł netto.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08003"/>
              </p:ext>
            </p:extLst>
          </p:nvPr>
        </p:nvGraphicFramePr>
        <p:xfrm>
          <a:off x="1904921" y="1377009"/>
          <a:ext cx="86150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5068"/>
              </a:tblGrid>
              <a:tr h="698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ZABEZPIECZENIE NALEŻYTEGO WYKONANIA UMOWY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Subklauzula 4.2 i IDW</a:t>
                      </a:r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</a:tbl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3055028" y="6066956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11285838" y="63029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7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61654" y="2453349"/>
            <a:ext cx="520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Potrącenia – 150 ust. 3 PZP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55028" y="87099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" pitchFamily="34" charset="0"/>
                <a:ea typeface="+mj-ea"/>
              </a:rPr>
              <a:t>Roboty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09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869</Words>
  <Application>Microsoft Office PowerPoint</Application>
  <PresentationFormat>Panoramiczny</PresentationFormat>
  <Paragraphs>160</Paragraphs>
  <Slides>18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PLK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Popławska-Miąskiewicz Joanna</dc:creator>
  <cp:lastModifiedBy>dyrektorIGTL</cp:lastModifiedBy>
  <cp:revision>146</cp:revision>
  <cp:lastPrinted>2019-01-23T18:16:41Z</cp:lastPrinted>
  <dcterms:created xsi:type="dcterms:W3CDTF">2019-01-02T10:01:30Z</dcterms:created>
  <dcterms:modified xsi:type="dcterms:W3CDTF">2019-01-28T09:10:42Z</dcterms:modified>
</cp:coreProperties>
</file>