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9" r:id="rId3"/>
    <p:sldId id="276" r:id="rId4"/>
    <p:sldId id="290" r:id="rId5"/>
    <p:sldId id="292" r:id="rId6"/>
    <p:sldId id="291" r:id="rId7"/>
    <p:sldId id="293" r:id="rId8"/>
    <p:sldId id="271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yrektorIGTL" initials="MG" lastIdx="1" clrIdx="0">
    <p:extLst>
      <p:ext uri="{19B8F6BF-5375-455C-9EA6-DF929625EA0E}">
        <p15:presenceInfo xmlns:p15="http://schemas.microsoft.com/office/powerpoint/2012/main" userId="dyrektorIGT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7" d="100"/>
          <a:sy n="67" d="100"/>
        </p:scale>
        <p:origin x="75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7CA5A-AB21-465D-A15E-124EF1458870}" type="datetimeFigureOut">
              <a:rPr lang="pl-PL" smtClean="0"/>
              <a:t>2017-10-22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9AC46-A0A3-4F0F-A64D-7EA9C67913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60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0554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0805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8145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2918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306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0261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5688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9AC46-A0A3-4F0F-A64D-7EA9C67913F9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4953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1314-3022-4DFB-9103-4AA93EA3D653}" type="datetime1">
              <a:rPr lang="pl-PL" smtClean="0"/>
              <a:t>2017-10-22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113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978C-025D-4B36-80E7-FADC044FAF00}" type="datetime1">
              <a:rPr lang="pl-PL" smtClean="0"/>
              <a:t>2017-10-22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617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2D910-845D-4C0A-9E37-549C4ECD2F94}" type="datetime1">
              <a:rPr lang="pl-PL" smtClean="0"/>
              <a:t>2017-10-22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54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2FC9-0ECA-4B21-B6EA-161042ACF10C}" type="datetime1">
              <a:rPr lang="pl-PL" smtClean="0"/>
              <a:t>2017-10-22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672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3FE3-47B1-479E-B875-3BFF34E27BE1}" type="datetime1">
              <a:rPr lang="pl-PL" smtClean="0"/>
              <a:t>2017-10-22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160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EDC2-B75F-47C9-A0B3-F296326E0FE1}" type="datetime1">
              <a:rPr lang="pl-PL" smtClean="0"/>
              <a:t>2017-10-22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642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B6D9-9276-4610-A6DA-096F8483D036}" type="datetime1">
              <a:rPr lang="pl-PL" smtClean="0"/>
              <a:t>2017-10-22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477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331C-E906-4930-A6E7-21F526B530BF}" type="datetime1">
              <a:rPr lang="pl-PL" smtClean="0"/>
              <a:t>2017-10-22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865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BB21-0690-41CC-9056-DB0D9AD56EB3}" type="datetime1">
              <a:rPr lang="pl-PL" smtClean="0"/>
              <a:t>2017-10-22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481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C992-7F6F-48F5-AD76-89C9FE1BFA85}" type="datetime1">
              <a:rPr lang="pl-PL" smtClean="0"/>
              <a:t>2017-10-22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630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5A44-AFF0-43A5-8B0C-FE92CDD24481}" type="datetime1">
              <a:rPr lang="pl-PL" smtClean="0"/>
              <a:t>2017-10-22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171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004895"/>
            </a:gs>
            <a:gs pos="100000">
              <a:schemeClr val="accent1">
                <a:lumMod val="45000"/>
                <a:lumOff val="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87F11-C31B-4BC9-8304-306779C34606}" type="datetime1">
              <a:rPr lang="pl-PL" smtClean="0"/>
              <a:t>2017-10-22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Zakopane 27 kwietnia 2017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90862-46D4-4905-A7A8-9E0F97A71F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317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7187" y="1122363"/>
            <a:ext cx="11558587" cy="2387600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Praktyczne problemy związane z funkcjonowaniem AVV/GCU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Przemysław Korwiel </a:t>
            </a:r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pl-PL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Wicerezes</a:t>
            </a: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Zarządu 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Izby Gospodarczej Transportu Lądowego 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Warszawa 24 października 2017</a:t>
            </a:r>
            <a:endParaRPr lang="pl-PL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1</a:t>
            </a:fld>
            <a:endParaRPr lang="pl-PL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60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TERMINY NAPRAW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2058481"/>
            <a:ext cx="10515600" cy="4118481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Zgodnie z zapisami </a:t>
            </a: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artykułu 19 przewoźnik </a:t>
            </a:r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(RU) organizuje naprawę wagonu, który podczas przewozu uległ awarii. </a:t>
            </a:r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Jeśli </a:t>
            </a:r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koszt naprawy przekroczy 850 EUR, wymagana jest uprzednia zgoda posiadacza (nie dotyczy wymiany klocków hamulcowych). </a:t>
            </a:r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Poniżej </a:t>
            </a:r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tej kwoty zgoda nie jest wymagana. </a:t>
            </a:r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Jeśli </a:t>
            </a:r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koszt naprawy przekroczy 850 EUR, a posiadacz nie odpowiedział w ciągu 2 dni roboczych, </a:t>
            </a: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naprawa </a:t>
            </a:r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jest wykonywana, a zgoda </a:t>
            </a: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posiadacza </a:t>
            </a:r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nie jest </a:t>
            </a: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konieczna.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Warszawa, 24 października 2017</a:t>
            </a:r>
            <a:endParaRPr lang="pl-PL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2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266506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TERMINY NAPRAW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2058481"/>
            <a:ext cx="10515600" cy="4118481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Nie </a:t>
            </a:r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ma określonego żadnego terminu na naprawę wagonu przez </a:t>
            </a: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RU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Rygorystyczne terminy dla posiadacza.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Posiadacz często nie ma informacji na temat swojego pojazdu, co rodzi to problemy w relacjach z kontrahentami przy długotrwałej naprawie prostych usterek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Brak jakichkolwiek uregulowań dotyczących wskazania warsztatu naprawy przy bardzo różnych cenach usług w Europie 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Warszawa, 24 października 2017</a:t>
            </a:r>
            <a:endParaRPr lang="pl-PL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3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178688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UTRATA WARTOŚCI </a:t>
            </a:r>
            <a:b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ZESTAWU KOŁOWEGO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2058481"/>
            <a:ext cx="10515600" cy="4118481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Zgodnie z art. 23.2 Przy uszkodzeniu wagonu lub jego części odszkodowanie jest ograniczone do wysokości  kosztów  naprawy. Rekompensatę z  tytułu utraconych korzyści przyznaje się według art.  13.3. i załącznika 6. </a:t>
            </a:r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Istnieje problem ze zmniejszeniem wartości zestawu kołowego po </a:t>
            </a: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naprawie </a:t>
            </a:r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(</a:t>
            </a:r>
            <a:r>
              <a:rPr lang="pl-PL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reprofilacji</a:t>
            </a:r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). </a:t>
            </a:r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Część uszkodzeń </a:t>
            </a:r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powierzchni tocznej koła monoblokowego lub obręczy (płaskie miejsca, nalepy) może być spowodowana </a:t>
            </a: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nieprawidłową pracą maszynisty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Warszawa, 24 października 2017</a:t>
            </a:r>
            <a:endParaRPr lang="pl-PL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4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336543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UTRATA WARTOŚCI </a:t>
            </a:r>
            <a:b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ZESTAWU KOŁOWEGO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2058481"/>
            <a:ext cx="10515600" cy="4118481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Każde przetoczenie zestawu kołowego zmniejsza jego wartość, co nie ma obecnie żadnego odzwierciedlenia w umowie i nie jest przedmiotem rekompensaty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Konieczne jest uwzględnienie utraty wartości, ponieważ wymiana tarcz jest bardzo wysokim kosztem, który ponosi posiadacz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Niektórzy przewoźnicy uznają po swojej stronie koszty związane ze zużyciem zestawów kołowych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Warszawa, 24 października 2017</a:t>
            </a:r>
            <a:endParaRPr lang="pl-PL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5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107141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JURYSDYKCJA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2058481"/>
            <a:ext cx="10515600" cy="4118481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Zgodnie z art. 32 </a:t>
            </a: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jeżeli </a:t>
            </a:r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strony nie uzgodniły inaczej, </a:t>
            </a: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właściwe są sądy dla </a:t>
            </a:r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siedziby pozwanego. </a:t>
            </a:r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Należy rozważyć wprowadzenie instytucji arbitrażu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Czasami przedmiot sporu jest małej wartości, a koszty sądowe oraz podróży związanych z rozprawami w odległych krajach powodują, że posiadacz rezygnuje z dochodzenia roszczeń</a:t>
            </a:r>
          </a:p>
          <a:p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Warszawa, 24 października 2017</a:t>
            </a:r>
            <a:endParaRPr lang="pl-PL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6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384123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INFORMOWANIE O USZKODZENIACH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2058481"/>
            <a:ext cx="10515600" cy="4118481"/>
          </a:xfrm>
        </p:spPr>
        <p:txBody>
          <a:bodyPr>
            <a:normAutofit fontScale="92500"/>
          </a:bodyPr>
          <a:lstStyle/>
          <a:p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Zgodnie z art. 18 </a:t>
            </a: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Posiadaczowi </a:t>
            </a:r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przekazuje </a:t>
            </a:r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się niezwłocznie kopię protokołu </a:t>
            </a:r>
            <a:r>
              <a:rPr lang="pl-PL" b="1" dirty="0">
                <a:solidFill>
                  <a:schemeClr val="bg1"/>
                </a:solidFill>
                <a:latin typeface="Arial Narrow" panose="020B0606020202030204" pitchFamily="34" charset="0"/>
              </a:rPr>
              <a:t>o uszkodzeniu. </a:t>
            </a:r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Posiadacze zgłaszają problem z otrzymywaniem z dużym opóźnieniem faktur za naprawy, przy braku uprzedniego przekazania raportu o uszkodzeniu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Część przewoźników wskazuje w raportach, że wagon został przejęty z usterką od poprzednio użytkującego przewoźnika, czego posiadacz nie jest w stanie zweryfikować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Do wyjaśnienia jest kwestia, czy oświadczenie jest wystarczające, czy fakt usterki powinien być potwierdzany przy przejęciu – zapisy GCU/AVV wymagają w tej materii doprecyzowania  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Warszawa, 24 października 2017</a:t>
            </a:r>
            <a:endParaRPr lang="pl-PL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7</a:t>
            </a:fld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387791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87700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Dziękuję za uwagę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2310063"/>
            <a:ext cx="9144000" cy="2947737"/>
          </a:xfrm>
        </p:spPr>
        <p:txBody>
          <a:bodyPr>
            <a:normAutofit/>
          </a:bodyPr>
          <a:lstStyle/>
          <a:p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pl-PL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www.igtl.pl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igtl@igtl.pl</a:t>
            </a:r>
            <a:endParaRPr lang="pl-PL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4" y="-2668"/>
            <a:ext cx="2161036" cy="2157988"/>
          </a:xfrm>
          <a:prstGeom prst="rect">
            <a:avLst/>
          </a:prstGeom>
          <a:effectLst>
            <a:softEdge rad="139700"/>
          </a:effectLst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Warszawa, 24 października 2017</a:t>
            </a:r>
            <a:endParaRPr lang="pl-PL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0862-46D4-4905-A7A8-9E0F97A71FF3}" type="slidenum">
              <a:rPr lang="pl-PL" sz="2400" b="1" smtClean="0">
                <a:solidFill>
                  <a:schemeClr val="tx1"/>
                </a:solidFill>
              </a:rPr>
              <a:t>8</a:t>
            </a:fld>
            <a:endParaRPr lang="pl-PL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356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462</Words>
  <Application>Microsoft Office PowerPoint</Application>
  <PresentationFormat>Panoramiczny</PresentationFormat>
  <Paragraphs>61</Paragraphs>
  <Slides>8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Motyw pakietu Office</vt:lpstr>
      <vt:lpstr> Praktyczne problemy związane z funkcjonowaniem AVV/GCU</vt:lpstr>
      <vt:lpstr>TERMINY NAPRAW</vt:lpstr>
      <vt:lpstr>TERMINY NAPRAW</vt:lpstr>
      <vt:lpstr>UTRATA WARTOŚCI  ZESTAWU KOŁOWEGO</vt:lpstr>
      <vt:lpstr>UTRATA WARTOŚCI  ZESTAWU KOŁOWEGO</vt:lpstr>
      <vt:lpstr>JURYSDYKCJA</vt:lpstr>
      <vt:lpstr>INFORMOWANIE O USZKODZENIACH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dyrektorIGTL</dc:creator>
  <cp:lastModifiedBy>dyrektorIGTL</cp:lastModifiedBy>
  <cp:revision>72</cp:revision>
  <dcterms:created xsi:type="dcterms:W3CDTF">2017-04-25T10:52:56Z</dcterms:created>
  <dcterms:modified xsi:type="dcterms:W3CDTF">2017-10-22T19:28:11Z</dcterms:modified>
</cp:coreProperties>
</file>