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659" r:id="rId2"/>
    <p:sldId id="691" r:id="rId3"/>
    <p:sldId id="726" r:id="rId4"/>
    <p:sldId id="727" r:id="rId5"/>
    <p:sldId id="728" r:id="rId6"/>
    <p:sldId id="707" r:id="rId7"/>
    <p:sldId id="684" r:id="rId8"/>
    <p:sldId id="708" r:id="rId9"/>
    <p:sldId id="710" r:id="rId10"/>
    <p:sldId id="711" r:id="rId11"/>
    <p:sldId id="712" r:id="rId12"/>
    <p:sldId id="729" r:id="rId13"/>
    <p:sldId id="713" r:id="rId14"/>
    <p:sldId id="714" r:id="rId15"/>
    <p:sldId id="715" r:id="rId16"/>
    <p:sldId id="716" r:id="rId17"/>
    <p:sldId id="717" r:id="rId18"/>
    <p:sldId id="718" r:id="rId19"/>
    <p:sldId id="719" r:id="rId20"/>
    <p:sldId id="720" r:id="rId21"/>
    <p:sldId id="721" r:id="rId22"/>
    <p:sldId id="722" r:id="rId23"/>
    <p:sldId id="723" r:id="rId24"/>
    <p:sldId id="724" r:id="rId25"/>
    <p:sldId id="725" r:id="rId26"/>
    <p:sldId id="688" r:id="rId27"/>
  </p:sldIdLst>
  <p:sldSz cx="24377650" cy="13716000"/>
  <p:notesSz cx="9926638" cy="6797675"/>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39">
          <p15:clr>
            <a:srgbClr val="A4A3A4"/>
          </p15:clr>
        </p15:guide>
        <p15:guide id="2" pos="1535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445469"/>
    <a:srgbClr val="B78B02"/>
    <a:srgbClr val="F10F21"/>
    <a:srgbClr val="DEA902"/>
    <a:srgbClr val="D09E02"/>
    <a:srgbClr val="1E27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05" autoAdjust="0"/>
    <p:restoredTop sz="99409" autoAdjust="0"/>
  </p:normalViewPr>
  <p:slideViewPr>
    <p:cSldViewPr snapToGrid="0" snapToObjects="1">
      <p:cViewPr varScale="1">
        <p:scale>
          <a:sx n="44" d="100"/>
          <a:sy n="44" d="100"/>
        </p:scale>
        <p:origin x="739" y="24"/>
      </p:cViewPr>
      <p:guideLst>
        <p:guide orient="horz" pos="8639"/>
        <p:guide pos="15355"/>
      </p:guideLst>
    </p:cSldViewPr>
  </p:slideViewPr>
  <p:notesTextViewPr>
    <p:cViewPr>
      <p:scale>
        <a:sx n="100" d="100"/>
        <a:sy n="100" d="100"/>
      </p:scale>
      <p:origin x="0" y="0"/>
    </p:cViewPr>
  </p:notesTextViewPr>
  <p:sorterViewPr>
    <p:cViewPr>
      <p:scale>
        <a:sx n="80" d="100"/>
        <a:sy n="80" d="100"/>
      </p:scale>
      <p:origin x="0" y="18504"/>
    </p:cViewPr>
  </p:sorterViewPr>
  <p:notesViewPr>
    <p:cSldViewPr snapToGrid="0">
      <p:cViewPr varScale="1">
        <p:scale>
          <a:sx n="125" d="100"/>
          <a:sy n="125" d="100"/>
        </p:scale>
        <p:origin x="4928"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jruksztom\Desktop\20180907%20ANALIZA%20PRZETARG&#211;W%202015-2018%20GDDKiA%20PKP%20PLK%20M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ajruksztom\Desktop\20180907%20ANALIZA%20PRZETARG&#211;W%202015-2018%20GDDKiA%20PKP%20PLK%20MK.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open sans"/>
                <a:ea typeface="+mn-ea"/>
                <a:cs typeface="+mn-cs"/>
              </a:defRPr>
            </a:pPr>
            <a:r>
              <a:rPr lang="pl-PL" sz="1100">
                <a:latin typeface="open sans"/>
              </a:rPr>
              <a:t>Porównanie założonych</a:t>
            </a:r>
            <a:r>
              <a:rPr lang="pl-PL" sz="1100" baseline="0">
                <a:latin typeface="open sans"/>
              </a:rPr>
              <a:t> budżetów analizowanych przetargów PKP PLK z łączną wartością wybranych ofert w latach 2015-2018</a:t>
            </a:r>
            <a:endParaRPr lang="pl-PL" sz="1100">
              <a:latin typeface="open sans"/>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open sans"/>
              <a:ea typeface="+mn-ea"/>
              <a:cs typeface="+mn-cs"/>
            </a:defRPr>
          </a:pPr>
          <a:endParaRPr lang="en-US"/>
        </a:p>
      </c:txPr>
    </c:title>
    <c:autoTitleDeleted val="0"/>
    <c:plotArea>
      <c:layout/>
      <c:barChart>
        <c:barDir val="col"/>
        <c:grouping val="clustered"/>
        <c:varyColors val="0"/>
        <c:ser>
          <c:idx val="0"/>
          <c:order val="0"/>
          <c:tx>
            <c:strRef>
              <c:f>Podsumowanie_całość!$H$13</c:f>
              <c:strCache>
                <c:ptCount val="1"/>
                <c:pt idx="0">
                  <c:v>Łączna wartość budżetu analizowanych przetargów</c:v>
                </c:pt>
              </c:strCache>
            </c:strRef>
          </c:tx>
          <c:spPr>
            <a:solidFill>
              <a:srgbClr val="FF0000"/>
            </a:solidFill>
            <a:ln>
              <a:noFill/>
            </a:ln>
            <a:effectLst/>
          </c:spPr>
          <c:invertIfNegative val="0"/>
          <c:cat>
            <c:strRef>
              <c:f>Podsumowanie_całość!$I$2:$L$2</c:f>
              <c:strCache>
                <c:ptCount val="4"/>
                <c:pt idx="0">
                  <c:v>2015</c:v>
                </c:pt>
                <c:pt idx="1">
                  <c:v>2016</c:v>
                </c:pt>
                <c:pt idx="2">
                  <c:v>2017</c:v>
                </c:pt>
                <c:pt idx="3">
                  <c:v>2018 (I i II kw)</c:v>
                </c:pt>
              </c:strCache>
            </c:strRef>
          </c:cat>
          <c:val>
            <c:numRef>
              <c:f>Podsumowanie_całość!$I$13:$L$13</c:f>
              <c:numCache>
                <c:formatCode>#,##0.00\ "zł"</c:formatCode>
                <c:ptCount val="4"/>
                <c:pt idx="0">
                  <c:v>6088988467.5199995</c:v>
                </c:pt>
                <c:pt idx="1">
                  <c:v>12741890545.969995</c:v>
                </c:pt>
                <c:pt idx="2">
                  <c:v>13272289675.200005</c:v>
                </c:pt>
                <c:pt idx="3">
                  <c:v>6996425236.2200003</c:v>
                </c:pt>
              </c:numCache>
            </c:numRef>
          </c:val>
          <c:extLst>
            <c:ext xmlns:c16="http://schemas.microsoft.com/office/drawing/2014/chart" uri="{C3380CC4-5D6E-409C-BE32-E72D297353CC}">
              <c16:uniqueId val="{00000000-C970-4286-91F5-324E7609C9B5}"/>
            </c:ext>
          </c:extLst>
        </c:ser>
        <c:ser>
          <c:idx val="1"/>
          <c:order val="1"/>
          <c:tx>
            <c:strRef>
              <c:f>Podsumowanie_całość!$H$14</c:f>
              <c:strCache>
                <c:ptCount val="1"/>
                <c:pt idx="0">
                  <c:v>Łączna wartość wybranych ofert</c:v>
                </c:pt>
              </c:strCache>
            </c:strRef>
          </c:tx>
          <c:spPr>
            <a:solidFill>
              <a:srgbClr val="4472C4"/>
            </a:solidFill>
            <a:ln>
              <a:noFill/>
            </a:ln>
            <a:effectLst/>
          </c:spPr>
          <c:invertIfNegative val="1"/>
          <c:cat>
            <c:strRef>
              <c:f>Podsumowanie_całość!$I$2:$L$2</c:f>
              <c:strCache>
                <c:ptCount val="4"/>
                <c:pt idx="0">
                  <c:v>2015</c:v>
                </c:pt>
                <c:pt idx="1">
                  <c:v>2016</c:v>
                </c:pt>
                <c:pt idx="2">
                  <c:v>2017</c:v>
                </c:pt>
                <c:pt idx="3">
                  <c:v>2018 (I i II kw)</c:v>
                </c:pt>
              </c:strCache>
            </c:strRef>
          </c:cat>
          <c:val>
            <c:numRef>
              <c:f>Podsumowanie_całość!$I$14:$L$14</c:f>
              <c:numCache>
                <c:formatCode>#,##0.00\ "zł"</c:formatCode>
                <c:ptCount val="4"/>
                <c:pt idx="0">
                  <c:v>4057598125.7599998</c:v>
                </c:pt>
                <c:pt idx="1">
                  <c:v>9216376663.6400013</c:v>
                </c:pt>
                <c:pt idx="2">
                  <c:v>11315334343.679996</c:v>
                </c:pt>
                <c:pt idx="3">
                  <c:v>10003459346.790003</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1-C970-4286-91F5-324E7609C9B5}"/>
            </c:ext>
          </c:extLst>
        </c:ser>
        <c:dLbls>
          <c:showLegendKey val="0"/>
          <c:showVal val="0"/>
          <c:showCatName val="0"/>
          <c:showSerName val="0"/>
          <c:showPercent val="0"/>
          <c:showBubbleSize val="0"/>
        </c:dLbls>
        <c:gapWidth val="219"/>
        <c:overlap val="-27"/>
        <c:axId val="503270024"/>
        <c:axId val="503271664"/>
      </c:barChart>
      <c:catAx>
        <c:axId val="50327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open sans"/>
                <a:ea typeface="+mn-ea"/>
                <a:cs typeface="+mn-cs"/>
              </a:defRPr>
            </a:pPr>
            <a:endParaRPr lang="en-US"/>
          </a:p>
        </c:txPr>
        <c:crossAx val="503271664"/>
        <c:crosses val="autoZero"/>
        <c:auto val="1"/>
        <c:lblAlgn val="ctr"/>
        <c:lblOffset val="100"/>
        <c:noMultiLvlLbl val="0"/>
      </c:catAx>
      <c:valAx>
        <c:axId val="503271664"/>
        <c:scaling>
          <c:orientation val="minMax"/>
        </c:scaling>
        <c:delete val="0"/>
        <c:axPos val="l"/>
        <c:majorGridlines>
          <c:spPr>
            <a:ln w="9525" cap="flat" cmpd="sng" algn="ctr">
              <a:solidFill>
                <a:schemeClr val="tx1">
                  <a:lumMod val="15000"/>
                  <a:lumOff val="85000"/>
                </a:schemeClr>
              </a:solidFill>
              <a:round/>
            </a:ln>
            <a:effectLst/>
          </c:spPr>
        </c:majorGridlines>
        <c:numFmt formatCode="_(&quot;zł&quot;* #,##0_);_(&quot;zł&quot;* \(#,##0\);_(&quot;zł&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open sans"/>
                <a:ea typeface="+mn-ea"/>
                <a:cs typeface="+mn-cs"/>
              </a:defRPr>
            </a:pPr>
            <a:endParaRPr lang="en-US"/>
          </a:p>
        </c:txPr>
        <c:crossAx val="503270024"/>
        <c:crosses val="autoZero"/>
        <c:crossBetween val="between"/>
        <c:dispUnits>
          <c:builtInUnit val="b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open sans"/>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open sans"/>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open sans"/>
                <a:ea typeface="+mn-ea"/>
                <a:cs typeface="+mn-cs"/>
              </a:defRPr>
            </a:pPr>
            <a:r>
              <a:rPr lang="pl-PL" sz="1100" b="0" i="0" baseline="0">
                <a:effectLst/>
                <a:latin typeface="open sans"/>
              </a:rPr>
              <a:t>Ilość ofert wybranych przekraczających budżet PKP PLK </a:t>
            </a:r>
            <a:r>
              <a:rPr lang="pl-PL" sz="1100" b="0" i="0" u="none" strike="noStrike" baseline="0">
                <a:effectLst/>
                <a:latin typeface="open sans"/>
              </a:rPr>
              <a:t>w latach 2015-2018</a:t>
            </a:r>
            <a:endParaRPr lang="pl-PL" sz="1100">
              <a:effectLst/>
              <a:latin typeface="open sans"/>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open sans"/>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dLbl>
              <c:idx val="0"/>
              <c:layout>
                <c:manualLayout>
                  <c:x val="7.6142131979695434E-3"/>
                  <c:y val="2.37529691211399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1C-4E05-AF37-206617612C78}"/>
                </c:ext>
              </c:extLst>
            </c:dLbl>
            <c:dLbl>
              <c:idx val="1"/>
              <c:layout>
                <c:manualLayout>
                  <c:x val="1.015228426395939E-2"/>
                  <c:y val="4.2755344418052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1C-4E05-AF37-206617612C78}"/>
                </c:ext>
              </c:extLst>
            </c:dLbl>
            <c:dLbl>
              <c:idx val="2"/>
              <c:layout>
                <c:manualLayout>
                  <c:x val="7.6142131979694497E-3"/>
                  <c:y val="3.3254156769596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1C-4E05-AF37-206617612C78}"/>
                </c:ext>
              </c:extLst>
            </c:dLbl>
            <c:dLbl>
              <c:idx val="3"/>
              <c:layout>
                <c:manualLayout>
                  <c:x val="2.5380710659898475E-3"/>
                  <c:y val="4.7505938242280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1C-4E05-AF37-206617612C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open sans"/>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Podsumowanie_całość!$I$2:$L$2</c:f>
              <c:strCache>
                <c:ptCount val="4"/>
                <c:pt idx="0">
                  <c:v>2015</c:v>
                </c:pt>
                <c:pt idx="1">
                  <c:v>2016</c:v>
                </c:pt>
                <c:pt idx="2">
                  <c:v>2017</c:v>
                </c:pt>
                <c:pt idx="3">
                  <c:v>2018 (I i II kw)</c:v>
                </c:pt>
              </c:strCache>
            </c:strRef>
          </c:cat>
          <c:val>
            <c:numRef>
              <c:f>Podsumowanie_całość!$I$17:$L$17</c:f>
              <c:numCache>
                <c:formatCode>0%</c:formatCode>
                <c:ptCount val="4"/>
                <c:pt idx="0">
                  <c:v>0</c:v>
                </c:pt>
                <c:pt idx="1">
                  <c:v>0.23076923076923078</c:v>
                </c:pt>
                <c:pt idx="2">
                  <c:v>0.36842105263157893</c:v>
                </c:pt>
                <c:pt idx="3">
                  <c:v>0.73333333333333328</c:v>
                </c:pt>
              </c:numCache>
            </c:numRef>
          </c:val>
          <c:smooth val="0"/>
          <c:extLst>
            <c:ext xmlns:c16="http://schemas.microsoft.com/office/drawing/2014/chart" uri="{C3380CC4-5D6E-409C-BE32-E72D297353CC}">
              <c16:uniqueId val="{00000004-4B1C-4E05-AF37-206617612C78}"/>
            </c:ext>
          </c:extLst>
        </c:ser>
        <c:dLbls>
          <c:showLegendKey val="0"/>
          <c:showVal val="0"/>
          <c:showCatName val="0"/>
          <c:showSerName val="0"/>
          <c:showPercent val="0"/>
          <c:showBubbleSize val="0"/>
        </c:dLbls>
        <c:smooth val="0"/>
        <c:axId val="371916376"/>
        <c:axId val="371917032"/>
      </c:lineChart>
      <c:catAx>
        <c:axId val="37191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open sans"/>
                <a:ea typeface="+mn-ea"/>
                <a:cs typeface="+mn-cs"/>
              </a:defRPr>
            </a:pPr>
            <a:endParaRPr lang="en-US"/>
          </a:p>
        </c:txPr>
        <c:crossAx val="371917032"/>
        <c:crosses val="autoZero"/>
        <c:auto val="1"/>
        <c:lblAlgn val="ctr"/>
        <c:lblOffset val="100"/>
        <c:noMultiLvlLbl val="0"/>
      </c:catAx>
      <c:valAx>
        <c:axId val="371917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open sans"/>
                <a:ea typeface="+mn-ea"/>
                <a:cs typeface="+mn-cs"/>
              </a:defRPr>
            </a:pPr>
            <a:endParaRPr lang="en-US"/>
          </a:p>
        </c:txPr>
        <c:crossAx val="37191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A062FA-854C-495F-B3C3-18B3A1FD6B73}"/>
              </a:ext>
            </a:extLst>
          </p:cNvPr>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pl-PL"/>
          </a:p>
        </p:txBody>
      </p:sp>
      <p:sp>
        <p:nvSpPr>
          <p:cNvPr id="3" name="Date Placeholder 2">
            <a:extLst>
              <a:ext uri="{FF2B5EF4-FFF2-40B4-BE49-F238E27FC236}">
                <a16:creationId xmlns:a16="http://schemas.microsoft.com/office/drawing/2014/main" id="{CB901037-4E7E-4A21-93B9-99902C5AECEA}"/>
              </a:ext>
            </a:extLst>
          </p:cNvPr>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476D9577-8F26-42BB-AED8-1DE5AB6622A7}" type="datetimeFigureOut">
              <a:rPr lang="pl-PL" smtClean="0"/>
              <a:t>2018-11-20</a:t>
            </a:fld>
            <a:endParaRPr lang="pl-PL"/>
          </a:p>
        </p:txBody>
      </p:sp>
      <p:sp>
        <p:nvSpPr>
          <p:cNvPr id="4" name="Footer Placeholder 3">
            <a:extLst>
              <a:ext uri="{FF2B5EF4-FFF2-40B4-BE49-F238E27FC236}">
                <a16:creationId xmlns:a16="http://schemas.microsoft.com/office/drawing/2014/main" id="{B270DFF1-71AE-41CD-8651-01D3744A900D}"/>
              </a:ext>
            </a:extLst>
          </p:cNvPr>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pl-PL"/>
          </a:p>
        </p:txBody>
      </p:sp>
      <p:sp>
        <p:nvSpPr>
          <p:cNvPr id="5" name="Slide Number Placeholder 4">
            <a:extLst>
              <a:ext uri="{FF2B5EF4-FFF2-40B4-BE49-F238E27FC236}">
                <a16:creationId xmlns:a16="http://schemas.microsoft.com/office/drawing/2014/main" id="{5DD47834-184B-4EBE-BC89-B6CDAEB926EC}"/>
              </a:ext>
            </a:extLst>
          </p:cNvPr>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C6FFE8B1-10C1-41C6-816C-FE1778527ACD}" type="slidenum">
              <a:rPr lang="pl-PL" smtClean="0"/>
              <a:t>‹#›</a:t>
            </a:fld>
            <a:endParaRPr lang="pl-PL"/>
          </a:p>
        </p:txBody>
      </p:sp>
    </p:spTree>
    <p:extLst>
      <p:ext uri="{BB962C8B-B14F-4D97-AF65-F5344CB8AC3E}">
        <p14:creationId xmlns:p14="http://schemas.microsoft.com/office/powerpoint/2010/main" val="1571471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atin typeface="Lato Light"/>
              </a:defRPr>
            </a:lvl1pPr>
          </a:lstStyle>
          <a:p>
            <a:endParaRPr lang="en-US" dirty="0"/>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11/20/2018</a:t>
            </a:fld>
            <a:endParaRPr lang="en-US" dirty="0"/>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atin typeface="Lato Light"/>
              </a:defRPr>
            </a:lvl1pPr>
          </a:lstStyle>
          <a:p>
            <a:endParaRPr lang="en-US" dirty="0"/>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Lato Light"/>
        <a:ea typeface="+mn-ea"/>
        <a:cs typeface="+mn-cs"/>
      </a:defRPr>
    </a:lvl1pPr>
    <a:lvl2pPr marL="914217" algn="l" defTabSz="914217" rtl="0" eaLnBrk="1" latinLnBrk="0" hangingPunct="1">
      <a:defRPr sz="2400" kern="1200">
        <a:solidFill>
          <a:schemeClr val="tx1"/>
        </a:solidFill>
        <a:latin typeface="Lato Light"/>
        <a:ea typeface="+mn-ea"/>
        <a:cs typeface="+mn-cs"/>
      </a:defRPr>
    </a:lvl2pPr>
    <a:lvl3pPr marL="1828434" algn="l" defTabSz="914217" rtl="0" eaLnBrk="1" latinLnBrk="0" hangingPunct="1">
      <a:defRPr sz="2400" kern="1200">
        <a:solidFill>
          <a:schemeClr val="tx1"/>
        </a:solidFill>
        <a:latin typeface="Lato Light"/>
        <a:ea typeface="+mn-ea"/>
        <a:cs typeface="+mn-cs"/>
      </a:defRPr>
    </a:lvl3pPr>
    <a:lvl4pPr marL="2742651" algn="l" defTabSz="914217" rtl="0" eaLnBrk="1" latinLnBrk="0" hangingPunct="1">
      <a:defRPr sz="2400" kern="1200">
        <a:solidFill>
          <a:schemeClr val="tx1"/>
        </a:solidFill>
        <a:latin typeface="Lato Light"/>
        <a:ea typeface="+mn-ea"/>
        <a:cs typeface="+mn-cs"/>
      </a:defRPr>
    </a:lvl4pPr>
    <a:lvl5pPr marL="3656868" algn="l" defTabSz="914217" rtl="0" eaLnBrk="1" latinLnBrk="0" hangingPunct="1">
      <a:defRPr sz="2400" kern="1200">
        <a:solidFill>
          <a:schemeClr val="tx1"/>
        </a:solidFill>
        <a:latin typeface="Lato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2</a:t>
            </a:fld>
            <a:endParaRPr lang="en-US" dirty="0"/>
          </a:p>
        </p:txBody>
      </p:sp>
    </p:spTree>
    <p:extLst>
      <p:ext uri="{BB962C8B-B14F-4D97-AF65-F5344CB8AC3E}">
        <p14:creationId xmlns:p14="http://schemas.microsoft.com/office/powerpoint/2010/main" val="3984018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3</a:t>
            </a:fld>
            <a:endParaRPr lang="en-US" dirty="0"/>
          </a:p>
        </p:txBody>
      </p:sp>
    </p:spTree>
    <p:extLst>
      <p:ext uri="{BB962C8B-B14F-4D97-AF65-F5344CB8AC3E}">
        <p14:creationId xmlns:p14="http://schemas.microsoft.com/office/powerpoint/2010/main" val="228113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4</a:t>
            </a:fld>
            <a:endParaRPr lang="en-US" dirty="0"/>
          </a:p>
        </p:txBody>
      </p:sp>
    </p:spTree>
    <p:extLst>
      <p:ext uri="{BB962C8B-B14F-4D97-AF65-F5344CB8AC3E}">
        <p14:creationId xmlns:p14="http://schemas.microsoft.com/office/powerpoint/2010/main" val="29172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5</a:t>
            </a:fld>
            <a:endParaRPr lang="en-US" dirty="0"/>
          </a:p>
        </p:txBody>
      </p:sp>
    </p:spTree>
    <p:extLst>
      <p:ext uri="{BB962C8B-B14F-4D97-AF65-F5344CB8AC3E}">
        <p14:creationId xmlns:p14="http://schemas.microsoft.com/office/powerpoint/2010/main" val="3590265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26</a:t>
            </a:fld>
            <a:endParaRPr lang="en-US" dirty="0"/>
          </a:p>
        </p:txBody>
      </p:sp>
    </p:spTree>
    <p:extLst>
      <p:ext uri="{BB962C8B-B14F-4D97-AF65-F5344CB8AC3E}">
        <p14:creationId xmlns:p14="http://schemas.microsoft.com/office/powerpoint/2010/main" val="206651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958061" y="3957748"/>
            <a:ext cx="9112724" cy="8310562"/>
          </a:xfrm>
        </p:spPr>
        <p:txBody>
          <a:bodyPr anchor="t"/>
          <a:lstStyle>
            <a:lvl1pPr marL="0" indent="0" algn="ctr">
              <a:buNone/>
              <a:defRPr/>
            </a:lvl1pPr>
          </a:lstStyle>
          <a:p>
            <a:r>
              <a:rPr lang="en-US" dirty="0"/>
              <a:t>Drag picture to placeholder or click icon to add</a:t>
            </a:r>
            <a:endParaRPr lang="id-ID"/>
          </a:p>
        </p:txBody>
      </p:sp>
      <p:sp>
        <p:nvSpPr>
          <p:cNvPr id="7" name="Rectangle 6">
            <a:extLst>
              <a:ext uri="{FF2B5EF4-FFF2-40B4-BE49-F238E27FC236}">
                <a16:creationId xmlns:a16="http://schemas.microsoft.com/office/drawing/2014/main" id="{1242F9A7-AF48-45A7-90A9-BD4536F5364A}"/>
              </a:ext>
            </a:extLst>
          </p:cNvPr>
          <p:cNvSpPr/>
          <p:nvPr userDrawn="1"/>
        </p:nvSpPr>
        <p:spPr>
          <a:xfrm>
            <a:off x="7791465" y="12893739"/>
            <a:ext cx="8807512" cy="553925"/>
          </a:xfrm>
          <a:prstGeom prst="rect">
            <a:avLst/>
          </a:prstGeom>
        </p:spPr>
        <p:txBody>
          <a:bodyPr wrap="square" lIns="182807" tIns="91404" rIns="182807" bIns="91404">
            <a:spAutoFit/>
          </a:bodyPr>
          <a:lstStyle/>
          <a:p>
            <a:pPr algn="ctr"/>
            <a:r>
              <a:rPr lang="id-ID" sz="2400" dirty="0">
                <a:solidFill>
                  <a:schemeClr val="accent1"/>
                </a:solidFill>
                <a:latin typeface="Lato Light"/>
                <a:cs typeface="Lato Light"/>
              </a:rPr>
              <a:t>CAS Contract Advisory Services</a:t>
            </a:r>
          </a:p>
        </p:txBody>
      </p:sp>
    </p:spTree>
    <p:extLst>
      <p:ext uri="{BB962C8B-B14F-4D97-AF65-F5344CB8AC3E}">
        <p14:creationId xmlns:p14="http://schemas.microsoft.com/office/powerpoint/2010/main" val="263701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sp>
        <p:nvSpPr>
          <p:cNvPr id="13" name="Picture Placeholder 9"/>
          <p:cNvSpPr>
            <a:spLocks noGrp="1" noChangeAspect="1"/>
          </p:cNvSpPr>
          <p:nvPr>
            <p:ph type="pic" sz="quarter" idx="11"/>
          </p:nvPr>
        </p:nvSpPr>
        <p:spPr>
          <a:xfrm>
            <a:off x="13420048" y="3753036"/>
            <a:ext cx="8676664" cy="4982164"/>
          </a:xfrm>
        </p:spPr>
        <p:txBody>
          <a:bodyPr>
            <a:normAutofit/>
          </a:bodyPr>
          <a:lstStyle>
            <a:lvl1pPr marL="0" indent="0">
              <a:buNone/>
              <a:defRPr sz="2000">
                <a:solidFill>
                  <a:schemeClr val="tx1">
                    <a:lumMod val="50000"/>
                    <a:lumOff val="50000"/>
                  </a:schemeClr>
                </a:solidFill>
              </a:defRPr>
            </a:lvl1pPr>
          </a:lstStyle>
          <a:p>
            <a:endParaRPr lang="en-US" dirty="0"/>
          </a:p>
        </p:txBody>
      </p:sp>
      <p:sp>
        <p:nvSpPr>
          <p:cNvPr id="7" name="Rectangle 6">
            <a:extLst>
              <a:ext uri="{FF2B5EF4-FFF2-40B4-BE49-F238E27FC236}">
                <a16:creationId xmlns:a16="http://schemas.microsoft.com/office/drawing/2014/main" id="{DB38B39A-A86F-42B5-B875-F6086B4F2BC0}"/>
              </a:ext>
            </a:extLst>
          </p:cNvPr>
          <p:cNvSpPr/>
          <p:nvPr userDrawn="1"/>
        </p:nvSpPr>
        <p:spPr>
          <a:xfrm>
            <a:off x="7791465" y="12893739"/>
            <a:ext cx="8807512" cy="553925"/>
          </a:xfrm>
          <a:prstGeom prst="rect">
            <a:avLst/>
          </a:prstGeom>
        </p:spPr>
        <p:txBody>
          <a:bodyPr wrap="square" lIns="182807" tIns="91404" rIns="182807" bIns="91404">
            <a:spAutoFit/>
          </a:bodyPr>
          <a:lstStyle/>
          <a:p>
            <a:pPr algn="ctr"/>
            <a:r>
              <a:rPr lang="id-ID" sz="2400" dirty="0">
                <a:solidFill>
                  <a:schemeClr val="accent1"/>
                </a:solidFill>
                <a:latin typeface="Lato Light"/>
                <a:cs typeface="Lato Light"/>
              </a:rPr>
              <a:t>CAS Contract Advisory Services</a:t>
            </a:r>
          </a:p>
        </p:txBody>
      </p:sp>
    </p:spTree>
    <p:extLst>
      <p:ext uri="{BB962C8B-B14F-4D97-AF65-F5344CB8AC3E}">
        <p14:creationId xmlns:p14="http://schemas.microsoft.com/office/powerpoint/2010/main" val="258156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3" name="Picture Placeholder 22"/>
          <p:cNvSpPr>
            <a:spLocks noGrp="1" noChangeAspect="1"/>
          </p:cNvSpPr>
          <p:nvPr>
            <p:ph type="pic" sz="quarter" idx="15"/>
          </p:nvPr>
        </p:nvSpPr>
        <p:spPr>
          <a:xfrm>
            <a:off x="10055781" y="2521311"/>
            <a:ext cx="4266088" cy="4267199"/>
          </a:xfrm>
          <a:prstGeom prst="ellipse">
            <a:avLst/>
          </a:prstGeom>
        </p:spPr>
        <p:txBody>
          <a:bodyPr>
            <a:normAutofit/>
          </a:bodyPr>
          <a:lstStyle>
            <a:lvl1pPr marL="0" indent="0">
              <a:buNone/>
              <a:defRPr sz="3200"/>
            </a:lvl1pPr>
          </a:lstStyle>
          <a:p>
            <a:endParaRPr lang="en-US" dirty="0"/>
          </a:p>
        </p:txBody>
      </p:sp>
      <p:sp>
        <p:nvSpPr>
          <p:cNvPr id="7" name="Rectangle 6">
            <a:extLst>
              <a:ext uri="{FF2B5EF4-FFF2-40B4-BE49-F238E27FC236}">
                <a16:creationId xmlns:a16="http://schemas.microsoft.com/office/drawing/2014/main" id="{E9DFE253-C984-42D6-B835-8B196DA6AEC7}"/>
              </a:ext>
            </a:extLst>
          </p:cNvPr>
          <p:cNvSpPr/>
          <p:nvPr userDrawn="1"/>
        </p:nvSpPr>
        <p:spPr>
          <a:xfrm>
            <a:off x="7791465" y="12893739"/>
            <a:ext cx="8807512" cy="553925"/>
          </a:xfrm>
          <a:prstGeom prst="rect">
            <a:avLst/>
          </a:prstGeom>
        </p:spPr>
        <p:txBody>
          <a:bodyPr wrap="square" lIns="182807" tIns="91404" rIns="182807" bIns="91404">
            <a:spAutoFit/>
          </a:bodyPr>
          <a:lstStyle/>
          <a:p>
            <a:pPr algn="ctr"/>
            <a:r>
              <a:rPr lang="id-ID" sz="2400" dirty="0">
                <a:solidFill>
                  <a:schemeClr val="accent1"/>
                </a:solidFill>
                <a:latin typeface="Lato Light"/>
                <a:cs typeface="Lato Light"/>
              </a:rPr>
              <a:t>CAS Contract Advisory Services</a:t>
            </a:r>
          </a:p>
        </p:txBody>
      </p:sp>
    </p:spTree>
    <p:extLst>
      <p:ext uri="{BB962C8B-B14F-4D97-AF65-F5344CB8AC3E}">
        <p14:creationId xmlns:p14="http://schemas.microsoft.com/office/powerpoint/2010/main" val="460895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23084" y="4391316"/>
            <a:ext cx="24377644" cy="4250173"/>
          </a:xfrm>
        </p:spPr>
        <p:txBody>
          <a:bodyPr anchor="t"/>
          <a:lstStyle>
            <a:lvl1pPr marL="0" indent="0" algn="ctr">
              <a:buNone/>
              <a:defRPr/>
            </a:lvl1pPr>
          </a:lstStyle>
          <a:p>
            <a:r>
              <a:rPr lang="en-US" dirty="0"/>
              <a:t>Drag picture to placeholder or click icon to add</a:t>
            </a:r>
            <a:endParaRPr lang="id-ID"/>
          </a:p>
        </p:txBody>
      </p:sp>
      <p:sp>
        <p:nvSpPr>
          <p:cNvPr id="7" name="Rectangle 6">
            <a:extLst>
              <a:ext uri="{FF2B5EF4-FFF2-40B4-BE49-F238E27FC236}">
                <a16:creationId xmlns:a16="http://schemas.microsoft.com/office/drawing/2014/main" id="{914C016C-E86E-4DAA-8660-619EE391C7CB}"/>
              </a:ext>
            </a:extLst>
          </p:cNvPr>
          <p:cNvSpPr/>
          <p:nvPr userDrawn="1"/>
        </p:nvSpPr>
        <p:spPr>
          <a:xfrm>
            <a:off x="7791465" y="12893739"/>
            <a:ext cx="8807512" cy="553925"/>
          </a:xfrm>
          <a:prstGeom prst="rect">
            <a:avLst/>
          </a:prstGeom>
        </p:spPr>
        <p:txBody>
          <a:bodyPr wrap="square" lIns="182807" tIns="91404" rIns="182807" bIns="91404">
            <a:spAutoFit/>
          </a:bodyPr>
          <a:lstStyle/>
          <a:p>
            <a:pPr algn="ctr"/>
            <a:r>
              <a:rPr lang="id-ID" sz="2400" dirty="0">
                <a:solidFill>
                  <a:schemeClr val="accent1"/>
                </a:solidFill>
                <a:latin typeface="Lato Light"/>
                <a:cs typeface="Lato Light"/>
              </a:rPr>
              <a:t>CAS Contract Advisory Services</a:t>
            </a:r>
          </a:p>
        </p:txBody>
      </p:sp>
    </p:spTree>
    <p:extLst>
      <p:ext uri="{BB962C8B-B14F-4D97-AF65-F5344CB8AC3E}">
        <p14:creationId xmlns:p14="http://schemas.microsoft.com/office/powerpoint/2010/main" val="3071783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Individual">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0"/>
          </p:nvPr>
        </p:nvSpPr>
        <p:spPr>
          <a:xfrm>
            <a:off x="4167691" y="4000500"/>
            <a:ext cx="6411832" cy="6276976"/>
          </a:xfrm>
        </p:spPr>
        <p:txBody>
          <a:bodyPr>
            <a:normAutofit/>
          </a:bodyPr>
          <a:lstStyle>
            <a:lvl1pPr marL="0" indent="0">
              <a:buNone/>
              <a:defRPr sz="3200">
                <a:solidFill>
                  <a:schemeClr val="accent1"/>
                </a:solidFill>
              </a:defRPr>
            </a:lvl1pPr>
          </a:lstStyle>
          <a:p>
            <a:endParaRPr lang="id-ID" dirty="0"/>
          </a:p>
        </p:txBody>
      </p:sp>
      <p:sp>
        <p:nvSpPr>
          <p:cNvPr id="7" name="Rectangle 6">
            <a:extLst>
              <a:ext uri="{FF2B5EF4-FFF2-40B4-BE49-F238E27FC236}">
                <a16:creationId xmlns:a16="http://schemas.microsoft.com/office/drawing/2014/main" id="{DFEAB311-33B2-4D55-9588-DCC15CDAF8D6}"/>
              </a:ext>
            </a:extLst>
          </p:cNvPr>
          <p:cNvSpPr/>
          <p:nvPr userDrawn="1"/>
        </p:nvSpPr>
        <p:spPr>
          <a:xfrm>
            <a:off x="7791465" y="12893739"/>
            <a:ext cx="8807512" cy="553925"/>
          </a:xfrm>
          <a:prstGeom prst="rect">
            <a:avLst/>
          </a:prstGeom>
        </p:spPr>
        <p:txBody>
          <a:bodyPr wrap="square" lIns="182807" tIns="91404" rIns="182807" bIns="91404">
            <a:spAutoFit/>
          </a:bodyPr>
          <a:lstStyle/>
          <a:p>
            <a:pPr algn="ctr"/>
            <a:r>
              <a:rPr lang="id-ID" sz="2400" dirty="0">
                <a:solidFill>
                  <a:schemeClr val="accent1"/>
                </a:solidFill>
                <a:latin typeface="Lato Light"/>
                <a:cs typeface="Lato Light"/>
              </a:rPr>
              <a:t>CAS Contract Advisory Services</a:t>
            </a:r>
          </a:p>
        </p:txBody>
      </p:sp>
    </p:spTree>
    <p:extLst>
      <p:ext uri="{BB962C8B-B14F-4D97-AF65-F5344CB8AC3E}">
        <p14:creationId xmlns:p14="http://schemas.microsoft.com/office/powerpoint/2010/main" val="73459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p:spPr>
        <p:txBody>
          <a:bodyPr>
            <a:normAutofit/>
          </a:bodyPr>
          <a:lstStyle>
            <a:lvl1pPr marL="0" indent="0">
              <a:buNone/>
              <a:defRPr sz="3200">
                <a:solidFill>
                  <a:schemeClr val="bg2"/>
                </a:solidFill>
              </a:defRPr>
            </a:lvl1pPr>
          </a:lstStyle>
          <a:p>
            <a:endParaRPr lang="en-US" dirty="0"/>
          </a:p>
        </p:txBody>
      </p:sp>
    </p:spTree>
    <p:extLst>
      <p:ext uri="{BB962C8B-B14F-4D97-AF65-F5344CB8AC3E}">
        <p14:creationId xmlns:p14="http://schemas.microsoft.com/office/powerpoint/2010/main" val="889244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Meet_the_team1">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2579913"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18" name="Picture Placeholder 22"/>
          <p:cNvSpPr>
            <a:spLocks noGrp="1" noChangeAspect="1"/>
          </p:cNvSpPr>
          <p:nvPr>
            <p:ph type="pic" sz="quarter" idx="15"/>
          </p:nvPr>
        </p:nvSpPr>
        <p:spPr>
          <a:xfrm>
            <a:off x="7791465"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19" name="Picture Placeholder 22"/>
          <p:cNvSpPr>
            <a:spLocks noGrp="1" noChangeAspect="1"/>
          </p:cNvSpPr>
          <p:nvPr>
            <p:ph type="pic" sz="quarter" idx="16"/>
          </p:nvPr>
        </p:nvSpPr>
        <p:spPr>
          <a:xfrm>
            <a:off x="13096308"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20" name="Picture Placeholder 22"/>
          <p:cNvSpPr>
            <a:spLocks noGrp="1" noChangeAspect="1"/>
          </p:cNvSpPr>
          <p:nvPr>
            <p:ph type="pic" sz="quarter" idx="17"/>
          </p:nvPr>
        </p:nvSpPr>
        <p:spPr>
          <a:xfrm>
            <a:off x="18265385"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10" name="Rectangle 9">
            <a:extLst>
              <a:ext uri="{FF2B5EF4-FFF2-40B4-BE49-F238E27FC236}">
                <a16:creationId xmlns:a16="http://schemas.microsoft.com/office/drawing/2014/main" id="{4B1345A4-A1A9-455D-A5E7-1E2F4634DD49}"/>
              </a:ext>
            </a:extLst>
          </p:cNvPr>
          <p:cNvSpPr/>
          <p:nvPr userDrawn="1"/>
        </p:nvSpPr>
        <p:spPr>
          <a:xfrm>
            <a:off x="7791465" y="12893739"/>
            <a:ext cx="8807512" cy="553925"/>
          </a:xfrm>
          <a:prstGeom prst="rect">
            <a:avLst/>
          </a:prstGeom>
        </p:spPr>
        <p:txBody>
          <a:bodyPr wrap="square" lIns="182807" tIns="91404" rIns="182807" bIns="91404">
            <a:spAutoFit/>
          </a:bodyPr>
          <a:lstStyle/>
          <a:p>
            <a:pPr algn="ctr"/>
            <a:r>
              <a:rPr lang="id-ID" sz="2400" dirty="0">
                <a:solidFill>
                  <a:schemeClr val="accent1"/>
                </a:solidFill>
                <a:latin typeface="Lato Light"/>
                <a:cs typeface="Lato Light"/>
              </a:rPr>
              <a:t>CAS Contract Advisory Services</a:t>
            </a:r>
          </a:p>
        </p:txBody>
      </p:sp>
    </p:spTree>
    <p:extLst>
      <p:ext uri="{BB962C8B-B14F-4D97-AF65-F5344CB8AC3E}">
        <p14:creationId xmlns:p14="http://schemas.microsoft.com/office/powerpoint/2010/main" val="2435279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orftfolio-6">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3" y="1"/>
            <a:ext cx="4876222" cy="3961741"/>
          </a:xfrm>
        </p:spPr>
        <p:txBody>
          <a:bodyPr>
            <a:normAutofit/>
          </a:bodyPr>
          <a:lstStyle>
            <a:lvl1pPr marL="0" indent="0">
              <a:buNone/>
              <a:defRPr sz="4000">
                <a:solidFill>
                  <a:schemeClr val="accent1"/>
                </a:solidFill>
              </a:defRPr>
            </a:lvl1pPr>
          </a:lstStyle>
          <a:p>
            <a:endParaRPr lang="id-ID" dirty="0"/>
          </a:p>
        </p:txBody>
      </p:sp>
      <p:sp>
        <p:nvSpPr>
          <p:cNvPr id="36" name="Picture Placeholder 2"/>
          <p:cNvSpPr>
            <a:spLocks noGrp="1" noChangeAspect="1"/>
          </p:cNvSpPr>
          <p:nvPr>
            <p:ph type="pic" sz="quarter" idx="16"/>
          </p:nvPr>
        </p:nvSpPr>
        <p:spPr>
          <a:xfrm>
            <a:off x="3" y="3962958"/>
            <a:ext cx="4876222" cy="3961741"/>
          </a:xfrm>
        </p:spPr>
        <p:txBody>
          <a:bodyPr>
            <a:normAutofit/>
          </a:bodyPr>
          <a:lstStyle>
            <a:lvl1pPr marL="0" indent="0">
              <a:buNone/>
              <a:defRPr sz="4000">
                <a:solidFill>
                  <a:schemeClr val="accent1"/>
                </a:solidFill>
              </a:defRPr>
            </a:lvl1pPr>
          </a:lstStyle>
          <a:p>
            <a:endParaRPr lang="id-ID" dirty="0"/>
          </a:p>
        </p:txBody>
      </p:sp>
      <p:sp>
        <p:nvSpPr>
          <p:cNvPr id="37" name="Picture Placeholder 2"/>
          <p:cNvSpPr>
            <a:spLocks noGrp="1" noChangeAspect="1"/>
          </p:cNvSpPr>
          <p:nvPr>
            <p:ph type="pic" sz="quarter" idx="17"/>
          </p:nvPr>
        </p:nvSpPr>
        <p:spPr>
          <a:xfrm>
            <a:off x="4876229" y="1216"/>
            <a:ext cx="4876222" cy="3961741"/>
          </a:xfrm>
        </p:spPr>
        <p:txBody>
          <a:bodyPr>
            <a:normAutofit/>
          </a:bodyPr>
          <a:lstStyle>
            <a:lvl1pPr marL="0" indent="0">
              <a:buNone/>
              <a:defRPr sz="4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4876229" y="3964173"/>
            <a:ext cx="4876222" cy="3961741"/>
          </a:xfrm>
        </p:spPr>
        <p:txBody>
          <a:bodyPr>
            <a:normAutofit/>
          </a:bodyPr>
          <a:lstStyle>
            <a:lvl1pPr marL="0" indent="0">
              <a:buNone/>
              <a:defRPr sz="4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9741188" y="-1215"/>
            <a:ext cx="4876222" cy="3961741"/>
          </a:xfrm>
        </p:spPr>
        <p:txBody>
          <a:bodyPr>
            <a:normAutofit/>
          </a:bodyPr>
          <a:lstStyle>
            <a:lvl1pPr marL="0" indent="0">
              <a:buNone/>
              <a:defRPr sz="4000">
                <a:solidFill>
                  <a:schemeClr val="accent1"/>
                </a:solidFill>
              </a:defRPr>
            </a:lvl1pPr>
          </a:lstStyle>
          <a:p>
            <a:endParaRPr lang="id-ID" dirty="0"/>
          </a:p>
        </p:txBody>
      </p:sp>
      <p:sp>
        <p:nvSpPr>
          <p:cNvPr id="40" name="Picture Placeholder 2"/>
          <p:cNvSpPr>
            <a:spLocks noGrp="1" noChangeAspect="1"/>
          </p:cNvSpPr>
          <p:nvPr>
            <p:ph type="pic" sz="quarter" idx="20"/>
          </p:nvPr>
        </p:nvSpPr>
        <p:spPr>
          <a:xfrm>
            <a:off x="9741188" y="3961742"/>
            <a:ext cx="4876222" cy="3961741"/>
          </a:xfrm>
        </p:spPr>
        <p:txBody>
          <a:bodyPr>
            <a:normAutofit/>
          </a:bodyPr>
          <a:lstStyle>
            <a:lvl1pPr marL="0" indent="0">
              <a:buNone/>
              <a:defRPr sz="4000">
                <a:solidFill>
                  <a:schemeClr val="accent1"/>
                </a:solidFill>
              </a:defRPr>
            </a:lvl1pPr>
          </a:lstStyle>
          <a:p>
            <a:endParaRPr lang="id-ID" dirty="0"/>
          </a:p>
        </p:txBody>
      </p:sp>
      <p:sp>
        <p:nvSpPr>
          <p:cNvPr id="41" name="Picture Placeholder 2"/>
          <p:cNvSpPr>
            <a:spLocks noGrp="1" noChangeAspect="1"/>
          </p:cNvSpPr>
          <p:nvPr>
            <p:ph type="pic" sz="quarter" idx="21"/>
          </p:nvPr>
        </p:nvSpPr>
        <p:spPr>
          <a:xfrm>
            <a:off x="14595131" y="2431"/>
            <a:ext cx="4876222" cy="3961741"/>
          </a:xfrm>
        </p:spPr>
        <p:txBody>
          <a:bodyPr>
            <a:normAutofit/>
          </a:bodyPr>
          <a:lstStyle>
            <a:lvl1pPr marL="0" indent="0">
              <a:buNone/>
              <a:defRPr sz="4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14595131" y="3965388"/>
            <a:ext cx="4876222" cy="3961741"/>
          </a:xfrm>
        </p:spPr>
        <p:txBody>
          <a:bodyPr>
            <a:normAutofit/>
          </a:bodyPr>
          <a:lstStyle>
            <a:lvl1pPr marL="0" indent="0">
              <a:buNone/>
              <a:defRPr sz="4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19479147" y="2431"/>
            <a:ext cx="4898502" cy="3961741"/>
          </a:xfrm>
        </p:spPr>
        <p:txBody>
          <a:bodyPr>
            <a:normAutofit/>
          </a:bodyPr>
          <a:lstStyle>
            <a:lvl1pPr marL="0" indent="0">
              <a:buNone/>
              <a:defRPr sz="4000">
                <a:solidFill>
                  <a:schemeClr val="accent1"/>
                </a:solidFill>
              </a:defRPr>
            </a:lvl1pPr>
          </a:lstStyle>
          <a:p>
            <a:endParaRPr lang="id-ID" dirty="0"/>
          </a:p>
        </p:txBody>
      </p:sp>
      <p:sp>
        <p:nvSpPr>
          <p:cNvPr id="44" name="Picture Placeholder 2"/>
          <p:cNvSpPr>
            <a:spLocks noGrp="1" noChangeAspect="1"/>
          </p:cNvSpPr>
          <p:nvPr>
            <p:ph type="pic" sz="quarter" idx="24"/>
          </p:nvPr>
        </p:nvSpPr>
        <p:spPr>
          <a:xfrm>
            <a:off x="19479147" y="3965388"/>
            <a:ext cx="4898502" cy="3961741"/>
          </a:xfrm>
        </p:spPr>
        <p:txBody>
          <a:bodyPr>
            <a:normAutofit/>
          </a:bodyPr>
          <a:lstStyle>
            <a:lvl1pPr marL="0" indent="0">
              <a:buNone/>
              <a:defRPr sz="4000">
                <a:solidFill>
                  <a:schemeClr val="accent1"/>
                </a:solidFill>
              </a:defRPr>
            </a:lvl1pPr>
          </a:lstStyle>
          <a:p>
            <a:endParaRPr lang="id-ID" dirty="0"/>
          </a:p>
        </p:txBody>
      </p:sp>
      <p:sp>
        <p:nvSpPr>
          <p:cNvPr id="17" name="Rectangle 16">
            <a:extLst>
              <a:ext uri="{FF2B5EF4-FFF2-40B4-BE49-F238E27FC236}">
                <a16:creationId xmlns:a16="http://schemas.microsoft.com/office/drawing/2014/main" id="{D9CDE840-EC98-4E9C-B61B-67C5F13EAA2F}"/>
              </a:ext>
            </a:extLst>
          </p:cNvPr>
          <p:cNvSpPr/>
          <p:nvPr userDrawn="1"/>
        </p:nvSpPr>
        <p:spPr>
          <a:xfrm>
            <a:off x="7791465" y="12893739"/>
            <a:ext cx="8807512" cy="553925"/>
          </a:xfrm>
          <a:prstGeom prst="rect">
            <a:avLst/>
          </a:prstGeom>
        </p:spPr>
        <p:txBody>
          <a:bodyPr wrap="square" lIns="182807" tIns="91404" rIns="182807" bIns="91404">
            <a:spAutoFit/>
          </a:bodyPr>
          <a:lstStyle/>
          <a:p>
            <a:pPr algn="ctr"/>
            <a:r>
              <a:rPr lang="id-ID" sz="2400" dirty="0">
                <a:solidFill>
                  <a:schemeClr val="accent1"/>
                </a:solidFill>
                <a:latin typeface="Lato Light"/>
                <a:cs typeface="Lato Light"/>
              </a:rPr>
              <a:t>CAS Contract Advisory Services</a:t>
            </a:r>
          </a:p>
        </p:txBody>
      </p:sp>
    </p:spTree>
    <p:extLst>
      <p:ext uri="{BB962C8B-B14F-4D97-AF65-F5344CB8AC3E}">
        <p14:creationId xmlns:p14="http://schemas.microsoft.com/office/powerpoint/2010/main" val="102520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orftfolio-7">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3" y="1"/>
            <a:ext cx="4876222" cy="3961741"/>
          </a:xfrm>
        </p:spPr>
        <p:txBody>
          <a:bodyPr>
            <a:normAutofit/>
          </a:bodyPr>
          <a:lstStyle>
            <a:lvl1pPr marL="0" indent="0">
              <a:buNone/>
              <a:defRPr sz="4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4876228" y="3964174"/>
            <a:ext cx="4876222" cy="3961741"/>
          </a:xfrm>
        </p:spPr>
        <p:txBody>
          <a:bodyPr>
            <a:normAutofit/>
          </a:bodyPr>
          <a:lstStyle>
            <a:lvl1pPr marL="0" indent="0">
              <a:buNone/>
              <a:defRPr sz="4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9741188" y="-1215"/>
            <a:ext cx="4876222" cy="3961741"/>
          </a:xfrm>
        </p:spPr>
        <p:txBody>
          <a:bodyPr>
            <a:normAutofit/>
          </a:bodyPr>
          <a:lstStyle>
            <a:lvl1pPr marL="0" indent="0">
              <a:buNone/>
              <a:defRPr sz="4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14639693" y="3965388"/>
            <a:ext cx="5078547" cy="3961741"/>
          </a:xfrm>
        </p:spPr>
        <p:txBody>
          <a:bodyPr>
            <a:normAutofit/>
          </a:bodyPr>
          <a:lstStyle>
            <a:lvl1pPr marL="0" indent="0">
              <a:buNone/>
              <a:defRPr sz="4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19479147" y="2431"/>
            <a:ext cx="4898502" cy="3961741"/>
          </a:xfrm>
        </p:spPr>
        <p:txBody>
          <a:bodyPr>
            <a:normAutofit/>
          </a:bodyPr>
          <a:lstStyle>
            <a:lvl1pPr marL="0" indent="0">
              <a:buNone/>
              <a:defRPr sz="4000">
                <a:solidFill>
                  <a:schemeClr val="accent1"/>
                </a:solidFill>
              </a:defRPr>
            </a:lvl1pPr>
          </a:lstStyle>
          <a:p>
            <a:endParaRPr lang="id-ID" dirty="0"/>
          </a:p>
        </p:txBody>
      </p:sp>
      <p:sp>
        <p:nvSpPr>
          <p:cNvPr id="9" name="Rectangle 8">
            <a:extLst>
              <a:ext uri="{FF2B5EF4-FFF2-40B4-BE49-F238E27FC236}">
                <a16:creationId xmlns:a16="http://schemas.microsoft.com/office/drawing/2014/main" id="{3B20F2E8-745B-4C2A-A1B8-36631D2C1ABB}"/>
              </a:ext>
            </a:extLst>
          </p:cNvPr>
          <p:cNvSpPr/>
          <p:nvPr userDrawn="1"/>
        </p:nvSpPr>
        <p:spPr>
          <a:xfrm>
            <a:off x="7791465" y="12893739"/>
            <a:ext cx="8807512" cy="553925"/>
          </a:xfrm>
          <a:prstGeom prst="rect">
            <a:avLst/>
          </a:prstGeom>
        </p:spPr>
        <p:txBody>
          <a:bodyPr wrap="square" lIns="182807" tIns="91404" rIns="182807" bIns="91404">
            <a:spAutoFit/>
          </a:bodyPr>
          <a:lstStyle/>
          <a:p>
            <a:pPr algn="ctr"/>
            <a:r>
              <a:rPr lang="id-ID" sz="2400" dirty="0">
                <a:solidFill>
                  <a:schemeClr val="accent1"/>
                </a:solidFill>
                <a:latin typeface="Lato Light"/>
                <a:cs typeface="Lato Light"/>
              </a:rPr>
              <a:t>CAS Contract Advisory Services</a:t>
            </a:r>
          </a:p>
        </p:txBody>
      </p:sp>
    </p:spTree>
    <p:extLst>
      <p:ext uri="{BB962C8B-B14F-4D97-AF65-F5344CB8AC3E}">
        <p14:creationId xmlns:p14="http://schemas.microsoft.com/office/powerpoint/2010/main" val="2466778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Pad_mocku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5" y="-1"/>
            <a:ext cx="24377651" cy="6460436"/>
          </a:xfrm>
        </p:spPr>
        <p:txBody>
          <a:bodyPr rtlCol="0">
            <a:normAutofit/>
          </a:bodyPr>
          <a:lstStyle>
            <a:lvl1pPr marL="0" indent="0">
              <a:buNone/>
              <a:defRPr sz="2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1493259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5" y="-1"/>
            <a:ext cx="24377651" cy="6460436"/>
          </a:xfrm>
        </p:spPr>
        <p:txBody>
          <a:bodyPr rtlCol="0">
            <a:normAutofit/>
          </a:bodyPr>
          <a:lstStyle>
            <a:lvl1pPr marL="0" indent="0">
              <a:buNone/>
              <a:defRPr sz="2000">
                <a:latin typeface="Raleway Light"/>
                <a:cs typeface="Raleway Light"/>
              </a:defRPr>
            </a:lvl1pPr>
          </a:lstStyle>
          <a:p>
            <a:pPr lvl="0"/>
            <a:endParaRPr lang="en-US" noProof="0" dirty="0"/>
          </a:p>
        </p:txBody>
      </p:sp>
      <p:sp>
        <p:nvSpPr>
          <p:cNvPr id="31" name="Picture Placeholder 2"/>
          <p:cNvSpPr>
            <a:spLocks noGrp="1" noChangeAspect="1"/>
          </p:cNvSpPr>
          <p:nvPr>
            <p:ph type="pic" sz="quarter" idx="11"/>
          </p:nvPr>
        </p:nvSpPr>
        <p:spPr>
          <a:xfrm>
            <a:off x="3070977" y="2466755"/>
            <a:ext cx="4720487" cy="8450345"/>
          </a:xfrm>
        </p:spPr>
        <p:txBody>
          <a:bodyPr rtlCol="0">
            <a:normAutofit/>
          </a:bodyPr>
          <a:lstStyle>
            <a:lvl1pPr marL="0" indent="0">
              <a:buNone/>
              <a:defRPr sz="2000">
                <a:latin typeface="Raleway Light"/>
                <a:cs typeface="Raleway Light"/>
              </a:defRPr>
            </a:lvl1pPr>
          </a:lstStyle>
          <a:p>
            <a:pPr lvl="0"/>
            <a:endParaRPr lang="en-US" noProof="0" dirty="0"/>
          </a:p>
        </p:txBody>
      </p:sp>
      <p:sp>
        <p:nvSpPr>
          <p:cNvPr id="8" name="Rectangle 7">
            <a:extLst>
              <a:ext uri="{FF2B5EF4-FFF2-40B4-BE49-F238E27FC236}">
                <a16:creationId xmlns:a16="http://schemas.microsoft.com/office/drawing/2014/main" id="{21DA3891-521F-439C-967A-DC375BFD565A}"/>
              </a:ext>
            </a:extLst>
          </p:cNvPr>
          <p:cNvSpPr/>
          <p:nvPr userDrawn="1"/>
        </p:nvSpPr>
        <p:spPr>
          <a:xfrm>
            <a:off x="7791465" y="12893739"/>
            <a:ext cx="8807512" cy="553925"/>
          </a:xfrm>
          <a:prstGeom prst="rect">
            <a:avLst/>
          </a:prstGeom>
        </p:spPr>
        <p:txBody>
          <a:bodyPr wrap="square" lIns="182807" tIns="91404" rIns="182807" bIns="91404">
            <a:spAutoFit/>
          </a:bodyPr>
          <a:lstStyle/>
          <a:p>
            <a:pPr algn="ctr"/>
            <a:r>
              <a:rPr lang="id-ID" sz="2400" dirty="0">
                <a:solidFill>
                  <a:schemeClr val="accent1"/>
                </a:solidFill>
                <a:latin typeface="Lato Light"/>
                <a:cs typeface="Lato Light"/>
              </a:rPr>
              <a:t>CAS Contract Advisory Services</a:t>
            </a:r>
          </a:p>
        </p:txBody>
      </p:sp>
    </p:spTree>
    <p:extLst>
      <p:ext uri="{BB962C8B-B14F-4D97-AF65-F5344CB8AC3E}">
        <p14:creationId xmlns:p14="http://schemas.microsoft.com/office/powerpoint/2010/main" val="366590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97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5" y="-1"/>
            <a:ext cx="24377651" cy="6460436"/>
          </a:xfrm>
        </p:spPr>
        <p:txBody>
          <a:bodyPr rtlCol="0">
            <a:normAutofit/>
          </a:bodyPr>
          <a:lstStyle>
            <a:lvl1pPr marL="0" indent="0">
              <a:buNone/>
              <a:defRPr sz="2000">
                <a:latin typeface="Raleway Light"/>
                <a:cs typeface="Raleway Light"/>
              </a:defRPr>
            </a:lvl1pPr>
          </a:lstStyle>
          <a:p>
            <a:pPr lvl="0"/>
            <a:endParaRPr lang="en-US" noProof="0" dirty="0"/>
          </a:p>
        </p:txBody>
      </p:sp>
      <p:sp>
        <p:nvSpPr>
          <p:cNvPr id="5" name="Rectangle 4">
            <a:extLst>
              <a:ext uri="{FF2B5EF4-FFF2-40B4-BE49-F238E27FC236}">
                <a16:creationId xmlns:a16="http://schemas.microsoft.com/office/drawing/2014/main" id="{6922453D-FB04-430B-988C-96B3B2189B3C}"/>
              </a:ext>
            </a:extLst>
          </p:cNvPr>
          <p:cNvSpPr/>
          <p:nvPr userDrawn="1"/>
        </p:nvSpPr>
        <p:spPr>
          <a:xfrm>
            <a:off x="7791465" y="12893739"/>
            <a:ext cx="8807512" cy="553925"/>
          </a:xfrm>
          <a:prstGeom prst="rect">
            <a:avLst/>
          </a:prstGeom>
        </p:spPr>
        <p:txBody>
          <a:bodyPr wrap="square" lIns="182807" tIns="91404" rIns="182807" bIns="91404">
            <a:spAutoFit/>
          </a:bodyPr>
          <a:lstStyle/>
          <a:p>
            <a:pPr algn="ctr"/>
            <a:r>
              <a:rPr lang="id-ID" sz="2400" dirty="0">
                <a:solidFill>
                  <a:schemeClr val="accent1"/>
                </a:solidFill>
                <a:latin typeface="Lato Light"/>
                <a:cs typeface="Lato Light"/>
              </a:rPr>
              <a:t>CAS Contract Advisory Services</a:t>
            </a:r>
          </a:p>
        </p:txBody>
      </p:sp>
    </p:spTree>
    <p:extLst>
      <p:ext uri="{BB962C8B-B14F-4D97-AF65-F5344CB8AC3E}">
        <p14:creationId xmlns:p14="http://schemas.microsoft.com/office/powerpoint/2010/main" val="163184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15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90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97EE35-38C3-46B0-974C-08DED9D1DB0A}"/>
              </a:ext>
            </a:extLst>
          </p:cNvPr>
          <p:cNvSpPr/>
          <p:nvPr userDrawn="1"/>
        </p:nvSpPr>
        <p:spPr>
          <a:xfrm>
            <a:off x="7791465" y="12893739"/>
            <a:ext cx="8807512" cy="553925"/>
          </a:xfrm>
          <a:prstGeom prst="rect">
            <a:avLst/>
          </a:prstGeom>
        </p:spPr>
        <p:txBody>
          <a:bodyPr wrap="square" lIns="182807" tIns="91404" rIns="182807" bIns="91404">
            <a:spAutoFit/>
          </a:bodyPr>
          <a:lstStyle/>
          <a:p>
            <a:pPr algn="ctr"/>
            <a:r>
              <a:rPr lang="id-ID" sz="2400" dirty="0">
                <a:solidFill>
                  <a:schemeClr val="accent1"/>
                </a:solidFill>
                <a:latin typeface="Lato Light"/>
                <a:cs typeface="Lato Light"/>
              </a:rPr>
              <a:t>CAS Contract Advisory Services</a:t>
            </a:r>
          </a:p>
        </p:txBody>
      </p:sp>
    </p:spTree>
    <p:extLst>
      <p:ext uri="{BB962C8B-B14F-4D97-AF65-F5344CB8AC3E}">
        <p14:creationId xmlns:p14="http://schemas.microsoft.com/office/powerpoint/2010/main" val="720434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E4922F-8BE5-476B-A056-277A295D3738}"/>
              </a:ext>
            </a:extLst>
          </p:cNvPr>
          <p:cNvSpPr/>
          <p:nvPr userDrawn="1"/>
        </p:nvSpPr>
        <p:spPr>
          <a:xfrm>
            <a:off x="7791465" y="12893739"/>
            <a:ext cx="8807512" cy="553925"/>
          </a:xfrm>
          <a:prstGeom prst="rect">
            <a:avLst/>
          </a:prstGeom>
        </p:spPr>
        <p:txBody>
          <a:bodyPr wrap="square" lIns="182807" tIns="91404" rIns="182807" bIns="91404">
            <a:spAutoFit/>
          </a:bodyPr>
          <a:lstStyle/>
          <a:p>
            <a:pPr algn="ctr"/>
            <a:r>
              <a:rPr lang="id-ID" sz="2400" dirty="0">
                <a:solidFill>
                  <a:schemeClr val="accent1"/>
                </a:solidFill>
                <a:latin typeface="Lato Light"/>
                <a:cs typeface="Lato Light"/>
              </a:rPr>
              <a:t>CAS Contract Advisory Services</a:t>
            </a:r>
          </a:p>
        </p:txBody>
      </p:sp>
    </p:spTree>
    <p:extLst>
      <p:ext uri="{BB962C8B-B14F-4D97-AF65-F5344CB8AC3E}">
        <p14:creationId xmlns:p14="http://schemas.microsoft.com/office/powerpoint/2010/main" val="217731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3176"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73553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2735617" y="3206029"/>
            <a:ext cx="2519228" cy="2517622"/>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75" name="Picture Placeholder 13"/>
          <p:cNvSpPr>
            <a:spLocks noGrp="1" noChangeAspect="1"/>
          </p:cNvSpPr>
          <p:nvPr>
            <p:ph type="pic" sz="quarter" idx="11" hasCustomPrompt="1"/>
          </p:nvPr>
        </p:nvSpPr>
        <p:spPr>
          <a:xfrm>
            <a:off x="8266908" y="3185107"/>
            <a:ext cx="2519228" cy="2517622"/>
          </a:xfrm>
          <a:prstGeom prst="ellipse">
            <a:avLst/>
          </a:prstGeom>
        </p:spPr>
        <p:txBody>
          <a:bodyPr>
            <a:normAutofit/>
          </a:bodyPr>
          <a:lstStyle>
            <a:lvl1pPr marL="0" indent="0">
              <a:lnSpc>
                <a:spcPct val="130000"/>
              </a:lnSpc>
              <a:buNone/>
              <a:defRPr sz="2400"/>
            </a:lvl1pPr>
          </a:lstStyle>
          <a:p>
            <a:r>
              <a:rPr lang="en-US" dirty="0"/>
              <a:t>Drag  Your Picture Here</a:t>
            </a:r>
          </a:p>
        </p:txBody>
      </p:sp>
      <p:sp>
        <p:nvSpPr>
          <p:cNvPr id="76" name="Picture Placeholder 13"/>
          <p:cNvSpPr>
            <a:spLocks noGrp="1" noChangeAspect="1"/>
          </p:cNvSpPr>
          <p:nvPr>
            <p:ph type="pic" sz="quarter" idx="12" hasCustomPrompt="1"/>
          </p:nvPr>
        </p:nvSpPr>
        <p:spPr>
          <a:xfrm>
            <a:off x="13676411" y="3218013"/>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dirty="0"/>
              <a:t>Drag  Your Picture Here</a:t>
            </a:r>
          </a:p>
          <a:p>
            <a:endParaRPr lang="en-US" dirty="0"/>
          </a:p>
        </p:txBody>
      </p:sp>
      <p:sp>
        <p:nvSpPr>
          <p:cNvPr id="77" name="Picture Placeholder 13"/>
          <p:cNvSpPr>
            <a:spLocks noGrp="1" noChangeAspect="1"/>
          </p:cNvSpPr>
          <p:nvPr>
            <p:ph type="pic" sz="quarter" idx="13" hasCustomPrompt="1"/>
          </p:nvPr>
        </p:nvSpPr>
        <p:spPr>
          <a:xfrm>
            <a:off x="19123672" y="3218013"/>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dirty="0"/>
              <a:t>Drag  Your Picture Here</a:t>
            </a:r>
          </a:p>
          <a:p>
            <a:endParaRPr lang="en-US" dirty="0"/>
          </a:p>
        </p:txBody>
      </p:sp>
      <p:sp>
        <p:nvSpPr>
          <p:cNvPr id="78" name="Picture Placeholder 13"/>
          <p:cNvSpPr>
            <a:spLocks noGrp="1" noChangeAspect="1"/>
          </p:cNvSpPr>
          <p:nvPr>
            <p:ph type="pic" sz="quarter" idx="14" hasCustomPrompt="1"/>
          </p:nvPr>
        </p:nvSpPr>
        <p:spPr>
          <a:xfrm>
            <a:off x="16424238" y="8108515"/>
            <a:ext cx="2519228" cy="2517622"/>
          </a:xfrm>
          <a:prstGeom prst="ellipse">
            <a:avLst/>
          </a:prstGeom>
        </p:spPr>
        <p:txBody>
          <a:bodyPr>
            <a:normAutofit/>
          </a:bodyPr>
          <a:lstStyle>
            <a:lvl1pPr>
              <a:lnSpc>
                <a:spcPct val="130000"/>
              </a:lnSpc>
              <a:defRPr sz="2400"/>
            </a:lvl1pPr>
          </a:lstStyle>
          <a:p>
            <a:r>
              <a:rPr lang="en-US" dirty="0"/>
              <a:t>Drag  Your Picture Here</a:t>
            </a:r>
          </a:p>
        </p:txBody>
      </p:sp>
      <p:sp>
        <p:nvSpPr>
          <p:cNvPr id="79" name="Picture Placeholder 13"/>
          <p:cNvSpPr>
            <a:spLocks noGrp="1" noChangeAspect="1"/>
          </p:cNvSpPr>
          <p:nvPr>
            <p:ph type="pic" sz="quarter" idx="15" hasCustomPrompt="1"/>
          </p:nvPr>
        </p:nvSpPr>
        <p:spPr>
          <a:xfrm>
            <a:off x="10996206" y="8108515"/>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dirty="0"/>
              <a:t>Drag  Your Picture Here</a:t>
            </a:r>
          </a:p>
          <a:p>
            <a:endParaRPr lang="en-US" dirty="0"/>
          </a:p>
        </p:txBody>
      </p:sp>
      <p:sp>
        <p:nvSpPr>
          <p:cNvPr id="80" name="Picture Placeholder 13"/>
          <p:cNvSpPr>
            <a:spLocks noGrp="1" noChangeAspect="1"/>
          </p:cNvSpPr>
          <p:nvPr>
            <p:ph type="pic" sz="quarter" idx="16" hasCustomPrompt="1"/>
          </p:nvPr>
        </p:nvSpPr>
        <p:spPr>
          <a:xfrm>
            <a:off x="5510708" y="8080093"/>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dirty="0"/>
              <a:t>Drag  Your Picture Here</a:t>
            </a:r>
          </a:p>
          <a:p>
            <a:endParaRPr lang="en-US" dirty="0"/>
          </a:p>
        </p:txBody>
      </p:sp>
      <p:sp>
        <p:nvSpPr>
          <p:cNvPr id="13" name="Rectangle 12">
            <a:extLst>
              <a:ext uri="{FF2B5EF4-FFF2-40B4-BE49-F238E27FC236}">
                <a16:creationId xmlns:a16="http://schemas.microsoft.com/office/drawing/2014/main" id="{46BC8E5A-3E6F-4855-8C5E-B27E92020442}"/>
              </a:ext>
            </a:extLst>
          </p:cNvPr>
          <p:cNvSpPr/>
          <p:nvPr userDrawn="1"/>
        </p:nvSpPr>
        <p:spPr>
          <a:xfrm>
            <a:off x="7791465" y="12893739"/>
            <a:ext cx="8807512" cy="553925"/>
          </a:xfrm>
          <a:prstGeom prst="rect">
            <a:avLst/>
          </a:prstGeom>
        </p:spPr>
        <p:txBody>
          <a:bodyPr wrap="square" lIns="182807" tIns="91404" rIns="182807" bIns="91404">
            <a:spAutoFit/>
          </a:bodyPr>
          <a:lstStyle/>
          <a:p>
            <a:pPr algn="ctr"/>
            <a:r>
              <a:rPr lang="id-ID" sz="2400" dirty="0">
                <a:solidFill>
                  <a:schemeClr val="accent1"/>
                </a:solidFill>
                <a:latin typeface="Lato Light"/>
                <a:cs typeface="Lato Light"/>
              </a:rPr>
              <a:t>CAS Contract Advisory Services</a:t>
            </a:r>
          </a:p>
        </p:txBody>
      </p:sp>
    </p:spTree>
    <p:extLst>
      <p:ext uri="{BB962C8B-B14F-4D97-AF65-F5344CB8AC3E}">
        <p14:creationId xmlns:p14="http://schemas.microsoft.com/office/powerpoint/2010/main" val="400452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1" name="Picture Placeholder 8"/>
          <p:cNvSpPr>
            <a:spLocks noGrp="1" noChangeAspect="1"/>
          </p:cNvSpPr>
          <p:nvPr>
            <p:ph type="pic" sz="quarter" idx="10"/>
          </p:nvPr>
        </p:nvSpPr>
        <p:spPr>
          <a:xfrm>
            <a:off x="0" y="3419724"/>
            <a:ext cx="24377650" cy="6316547"/>
          </a:xfrm>
        </p:spPr>
        <p:txBody>
          <a:bodyPr>
            <a:normAutofit/>
          </a:bodyPr>
          <a:lstStyle>
            <a:lvl1pPr marL="0" indent="0">
              <a:buNone/>
              <a:defRPr sz="4200">
                <a:solidFill>
                  <a:schemeClr val="bg1">
                    <a:lumMod val="75000"/>
                  </a:schemeClr>
                </a:solidFill>
              </a:defRPr>
            </a:lvl1pPr>
          </a:lstStyle>
          <a:p>
            <a:endParaRPr lang="en-US" dirty="0"/>
          </a:p>
        </p:txBody>
      </p:sp>
      <p:sp>
        <p:nvSpPr>
          <p:cNvPr id="7" name="Rectangle 6">
            <a:extLst>
              <a:ext uri="{FF2B5EF4-FFF2-40B4-BE49-F238E27FC236}">
                <a16:creationId xmlns:a16="http://schemas.microsoft.com/office/drawing/2014/main" id="{50E6A437-8519-4758-B8A2-DF6F8FFD769D}"/>
              </a:ext>
            </a:extLst>
          </p:cNvPr>
          <p:cNvSpPr/>
          <p:nvPr userDrawn="1"/>
        </p:nvSpPr>
        <p:spPr>
          <a:xfrm>
            <a:off x="7791465" y="12893739"/>
            <a:ext cx="8807512" cy="553925"/>
          </a:xfrm>
          <a:prstGeom prst="rect">
            <a:avLst/>
          </a:prstGeom>
        </p:spPr>
        <p:txBody>
          <a:bodyPr wrap="square" lIns="182807" tIns="91404" rIns="182807" bIns="91404">
            <a:spAutoFit/>
          </a:bodyPr>
          <a:lstStyle/>
          <a:p>
            <a:pPr algn="ctr"/>
            <a:r>
              <a:rPr lang="id-ID" sz="2400" dirty="0">
                <a:solidFill>
                  <a:schemeClr val="accent1"/>
                </a:solidFill>
                <a:latin typeface="Lato Light"/>
                <a:cs typeface="Lato Light"/>
              </a:rPr>
              <a:t>CAS Contract Advisory Services</a:t>
            </a:r>
          </a:p>
        </p:txBody>
      </p:sp>
    </p:spTree>
    <p:extLst>
      <p:ext uri="{BB962C8B-B14F-4D97-AF65-F5344CB8AC3E}">
        <p14:creationId xmlns:p14="http://schemas.microsoft.com/office/powerpoint/2010/main" val="201320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a:solidFill>
                  <a:schemeClr val="tx1">
                    <a:tint val="75000"/>
                  </a:schemeClr>
                </a:solidFill>
                <a:latin typeface="Lato Regular"/>
              </a:defRPr>
            </a:lvl1pPr>
          </a:lstStyle>
          <a:p>
            <a:endParaRPr lang="en-US" dirty="0"/>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a:solidFill>
                  <a:schemeClr val="tx1">
                    <a:tint val="75000"/>
                  </a:schemeClr>
                </a:solidFill>
                <a:latin typeface="Lato Regular"/>
              </a:defRPr>
            </a:lvl1pPr>
          </a:lstStyle>
          <a:p>
            <a:endParaRPr lang="en-US" dirty="0"/>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a:solidFill>
                  <a:schemeClr val="tx1">
                    <a:tint val="75000"/>
                  </a:schemeClr>
                </a:solidFill>
                <a:latin typeface="Lato Regular"/>
              </a:defRPr>
            </a:lvl1pPr>
          </a:lstStyle>
          <a:p>
            <a:fld id="{FCEE2C88-6C8F-484D-AF69-578F576B1F44}" type="slidenum">
              <a:rPr lang="en-US" smtClean="0"/>
              <a:pPr/>
              <a:t>‹#›</a:t>
            </a:fld>
            <a:endParaRPr lang="en-US" dirty="0"/>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62" r:id="rId1"/>
    <p:sldLayoutId id="2147483747" r:id="rId2"/>
    <p:sldLayoutId id="2147483748" r:id="rId3"/>
    <p:sldLayoutId id="2147483749" r:id="rId4"/>
    <p:sldLayoutId id="2147483657" r:id="rId5"/>
    <p:sldLayoutId id="2147483746" r:id="rId6"/>
    <p:sldLayoutId id="2147483752" r:id="rId7"/>
    <p:sldLayoutId id="2147483736" r:id="rId8"/>
    <p:sldLayoutId id="2147483768" r:id="rId9"/>
    <p:sldLayoutId id="2147483714" r:id="rId10"/>
    <p:sldLayoutId id="2147483709" r:id="rId11"/>
    <p:sldLayoutId id="2147483694" r:id="rId12"/>
    <p:sldLayoutId id="2147483722" r:id="rId13"/>
    <p:sldLayoutId id="2147483737" r:id="rId14"/>
    <p:sldLayoutId id="2147483781" r:id="rId15"/>
    <p:sldLayoutId id="2147483770" r:id="rId16"/>
    <p:sldLayoutId id="2147483771" r:id="rId17"/>
    <p:sldLayoutId id="2147483787" r:id="rId18"/>
    <p:sldLayoutId id="2147483780" r:id="rId19"/>
    <p:sldLayoutId id="2147483786" r:id="rId20"/>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panose="020F0502020204030203" pitchFamily="34" charset="0"/>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panose="020F0502020204030203" pitchFamily="34" charset="0"/>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panose="020F0502020204030203" pitchFamily="34" charset="0"/>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panose="020F0502020204030203" pitchFamily="34" charset="0"/>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panose="020F0502020204030203" pitchFamily="34" charset="0"/>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43.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5.xml"/><Relationship Id="rId5" Type="http://schemas.openxmlformats.org/officeDocument/2006/relationships/image" Target="../media/image48.emf"/><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51.jpeg"/><Relationship Id="rId4" Type="http://schemas.openxmlformats.org/officeDocument/2006/relationships/image" Target="../media/image50.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emf"/><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5A7C85-6AE5-4118-89CF-C1E12CDCE898}"/>
              </a:ext>
            </a:extLst>
          </p:cNvPr>
          <p:cNvSpPr/>
          <p:nvPr/>
        </p:nvSpPr>
        <p:spPr>
          <a:xfrm>
            <a:off x="1164004" y="358042"/>
            <a:ext cx="22402800" cy="6740307"/>
          </a:xfrm>
          <a:prstGeom prst="rect">
            <a:avLst/>
          </a:prstGeom>
        </p:spPr>
        <p:txBody>
          <a:bodyPr wrap="square">
            <a:spAutoFit/>
          </a:bodyPr>
          <a:lstStyle/>
          <a:p>
            <a:pPr algn="ctr"/>
            <a:r>
              <a:rPr lang="pl-PL" sz="5400" dirty="0">
                <a:solidFill>
                  <a:schemeClr val="tx1">
                    <a:lumMod val="50000"/>
                  </a:schemeClr>
                </a:solidFill>
                <a:latin typeface="Lato Light" panose="020F0402020204030203" pitchFamily="34" charset="0"/>
                <a:cs typeface="Lato Light" panose="020F0402020204030203" pitchFamily="34" charset="0"/>
              </a:rPr>
              <a:t>Prezentacja RAPORTU</a:t>
            </a:r>
          </a:p>
          <a:p>
            <a:pPr algn="ctr"/>
            <a:r>
              <a:rPr lang="pl-PL" sz="5400" dirty="0">
                <a:solidFill>
                  <a:schemeClr val="tx1">
                    <a:lumMod val="50000"/>
                  </a:schemeClr>
                </a:solidFill>
                <a:latin typeface="Lato Light" panose="020F0402020204030203" pitchFamily="34" charset="0"/>
                <a:cs typeface="Lato Light" panose="020F0402020204030203" pitchFamily="34" charset="0"/>
              </a:rPr>
              <a:t>analiza zmiany kosztów realizacji kontraktów budowlanych w ramach modernizacji sieci kolejowej w latach 2016 -2018</a:t>
            </a:r>
          </a:p>
          <a:p>
            <a:pPr algn="ctr"/>
            <a:r>
              <a:rPr lang="pl-PL" sz="5400" dirty="0">
                <a:solidFill>
                  <a:schemeClr val="tx1">
                    <a:lumMod val="50000"/>
                  </a:schemeClr>
                </a:solidFill>
                <a:latin typeface="Lato Light" panose="020F0402020204030203" pitchFamily="34" charset="0"/>
                <a:cs typeface="Lato Light" panose="020F0402020204030203" pitchFamily="34" charset="0"/>
              </a:rPr>
              <a:t>przygotowanego przez </a:t>
            </a:r>
          </a:p>
          <a:p>
            <a:pPr algn="ctr"/>
            <a:endParaRPr lang="pl-PL" sz="5400" dirty="0">
              <a:solidFill>
                <a:schemeClr val="tx1">
                  <a:lumMod val="50000"/>
                </a:schemeClr>
              </a:solidFill>
              <a:latin typeface="Lato Light" panose="020F0402020204030203" pitchFamily="34" charset="0"/>
              <a:cs typeface="Lato Light" panose="020F0402020204030203" pitchFamily="34" charset="0"/>
            </a:endParaRPr>
          </a:p>
          <a:p>
            <a:pPr algn="ctr"/>
            <a:endParaRPr lang="pl-PL" sz="5400" dirty="0">
              <a:solidFill>
                <a:schemeClr val="tx1">
                  <a:lumMod val="50000"/>
                </a:schemeClr>
              </a:solidFill>
              <a:latin typeface="Lato Light" panose="020F0402020204030203" pitchFamily="34" charset="0"/>
              <a:cs typeface="Lato Light" panose="020F0402020204030203" pitchFamily="34" charset="0"/>
            </a:endParaRPr>
          </a:p>
          <a:p>
            <a:pPr algn="ctr"/>
            <a:br>
              <a:rPr lang="pl-PL" sz="5400" dirty="0">
                <a:solidFill>
                  <a:schemeClr val="tx1">
                    <a:lumMod val="50000"/>
                  </a:schemeClr>
                </a:solidFill>
                <a:latin typeface="Lato Light" panose="020F0402020204030203" pitchFamily="34" charset="0"/>
                <a:cs typeface="Lato Light" panose="020F0402020204030203" pitchFamily="34" charset="0"/>
              </a:rPr>
            </a:br>
            <a:endParaRPr lang="pl-PL" sz="5400" dirty="0">
              <a:solidFill>
                <a:schemeClr val="tx1">
                  <a:lumMod val="50000"/>
                </a:schemeClr>
              </a:solidFill>
              <a:latin typeface="Lato Light" panose="020F0402020204030203" pitchFamily="34" charset="0"/>
              <a:cs typeface="Lato Light" panose="020F0402020204030203" pitchFamily="34" charset="0"/>
            </a:endParaRPr>
          </a:p>
        </p:txBody>
      </p:sp>
      <p:pic>
        <p:nvPicPr>
          <p:cNvPr id="6" name="Picture 5">
            <a:extLst>
              <a:ext uri="{FF2B5EF4-FFF2-40B4-BE49-F238E27FC236}">
                <a16:creationId xmlns:a16="http://schemas.microsoft.com/office/drawing/2014/main" id="{06294049-733E-4AF1-8892-EBCD03A23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6875" y="3932012"/>
            <a:ext cx="7033356" cy="1609464"/>
          </a:xfrm>
          <a:prstGeom prst="rect">
            <a:avLst/>
          </a:prstGeom>
        </p:spPr>
      </p:pic>
      <p:pic>
        <p:nvPicPr>
          <p:cNvPr id="2" name="Obraz 1">
            <a:extLst>
              <a:ext uri="{FF2B5EF4-FFF2-40B4-BE49-F238E27FC236}">
                <a16:creationId xmlns:a16="http://schemas.microsoft.com/office/drawing/2014/main" id="{7BC6B10C-7661-4A24-9DB3-BA851177E288}"/>
              </a:ext>
            </a:extLst>
          </p:cNvPr>
          <p:cNvPicPr>
            <a:picLocks noChangeAspect="1"/>
          </p:cNvPicPr>
          <p:nvPr/>
        </p:nvPicPr>
        <p:blipFill>
          <a:blip r:embed="rId4"/>
          <a:stretch>
            <a:fillRect/>
          </a:stretch>
        </p:blipFill>
        <p:spPr>
          <a:xfrm>
            <a:off x="7111022" y="6368050"/>
            <a:ext cx="9629534" cy="1828971"/>
          </a:xfrm>
          <a:prstGeom prst="rect">
            <a:avLst/>
          </a:prstGeom>
        </p:spPr>
      </p:pic>
      <p:sp>
        <p:nvSpPr>
          <p:cNvPr id="7" name="Rectangle 8">
            <a:extLst>
              <a:ext uri="{FF2B5EF4-FFF2-40B4-BE49-F238E27FC236}">
                <a16:creationId xmlns:a16="http://schemas.microsoft.com/office/drawing/2014/main" id="{D79B2252-A636-434B-B334-6F8C1353B476}"/>
              </a:ext>
            </a:extLst>
          </p:cNvPr>
          <p:cNvSpPr/>
          <p:nvPr/>
        </p:nvSpPr>
        <p:spPr>
          <a:xfrm>
            <a:off x="1459524" y="11000126"/>
            <a:ext cx="21400476" cy="2585323"/>
          </a:xfrm>
          <a:prstGeom prst="rect">
            <a:avLst/>
          </a:prstGeom>
        </p:spPr>
        <p:txBody>
          <a:bodyPr wrap="square">
            <a:spAutoFit/>
          </a:bodyPr>
          <a:lstStyle/>
          <a:p>
            <a:pPr algn="ctr"/>
            <a:r>
              <a:rPr lang="pl-PL" sz="5400" dirty="0">
                <a:solidFill>
                  <a:schemeClr val="tx1">
                    <a:lumMod val="50000"/>
                  </a:schemeClr>
                </a:solidFill>
                <a:latin typeface="Lato Light" panose="020F0402020204030203" pitchFamily="34" charset="0"/>
                <a:cs typeface="Lato Light" panose="020F0402020204030203" pitchFamily="34" charset="0"/>
              </a:rPr>
              <a:t>oraz firm wykonawczych zrzeszonych w ramach Sekcji Budownictwa Kolejowego</a:t>
            </a:r>
            <a:br>
              <a:rPr lang="pl-PL" sz="5400" dirty="0">
                <a:solidFill>
                  <a:schemeClr val="tx1">
                    <a:lumMod val="50000"/>
                  </a:schemeClr>
                </a:solidFill>
                <a:latin typeface="Lato Light" panose="020F0402020204030203" pitchFamily="34" charset="0"/>
                <a:cs typeface="Lato Light" panose="020F0402020204030203" pitchFamily="34" charset="0"/>
              </a:rPr>
            </a:br>
            <a:endParaRPr lang="pl-PL" sz="5400" dirty="0">
              <a:solidFill>
                <a:schemeClr val="tx1">
                  <a:lumMod val="50000"/>
                </a:schemeClr>
              </a:solidFill>
              <a:latin typeface="Lato Light" panose="020F0402020204030203" pitchFamily="34" charset="0"/>
              <a:cs typeface="Lato Light" panose="020F0402020204030203" pitchFamily="34" charset="0"/>
            </a:endParaRPr>
          </a:p>
        </p:txBody>
      </p:sp>
      <p:sp>
        <p:nvSpPr>
          <p:cNvPr id="8" name="Rectangle 8">
            <a:extLst>
              <a:ext uri="{FF2B5EF4-FFF2-40B4-BE49-F238E27FC236}">
                <a16:creationId xmlns:a16="http://schemas.microsoft.com/office/drawing/2014/main" id="{A0B44F48-D0A2-48AD-993B-829C164555F6}"/>
              </a:ext>
            </a:extLst>
          </p:cNvPr>
          <p:cNvSpPr/>
          <p:nvPr/>
        </p:nvSpPr>
        <p:spPr>
          <a:xfrm>
            <a:off x="15274432" y="12246484"/>
            <a:ext cx="12188825" cy="1538883"/>
          </a:xfrm>
          <a:prstGeom prst="rect">
            <a:avLst/>
          </a:prstGeom>
        </p:spPr>
        <p:txBody>
          <a:bodyPr>
            <a:spAutoFit/>
          </a:bodyPr>
          <a:lstStyle/>
          <a:p>
            <a:pPr algn="ctr"/>
            <a:r>
              <a:rPr lang="pl-PL" sz="4000" dirty="0">
                <a:solidFill>
                  <a:schemeClr val="tx1">
                    <a:lumMod val="50000"/>
                  </a:schemeClr>
                </a:solidFill>
                <a:latin typeface="Lato Light" panose="020F0402020204030203" pitchFamily="34" charset="0"/>
                <a:cs typeface="Lato Light" panose="020F0402020204030203" pitchFamily="34" charset="0"/>
              </a:rPr>
              <a:t>Warszawa 20.11.2018</a:t>
            </a:r>
            <a:br>
              <a:rPr lang="pl-PL" sz="5400" dirty="0">
                <a:solidFill>
                  <a:schemeClr val="tx1">
                    <a:lumMod val="50000"/>
                  </a:schemeClr>
                </a:solidFill>
                <a:latin typeface="Lato Light" panose="020F0402020204030203" pitchFamily="34" charset="0"/>
                <a:cs typeface="Lato Light" panose="020F0402020204030203" pitchFamily="34" charset="0"/>
              </a:rPr>
            </a:br>
            <a:endParaRPr lang="pl-PL" sz="5400" dirty="0">
              <a:solidFill>
                <a:schemeClr val="tx1">
                  <a:lumMod val="50000"/>
                </a:schemeClr>
              </a:solidFill>
              <a:latin typeface="Lato Light" panose="020F0402020204030203" pitchFamily="34" charset="0"/>
              <a:cs typeface="Lato Light" panose="020F0402020204030203" pitchFamily="34" charset="0"/>
            </a:endParaRPr>
          </a:p>
        </p:txBody>
      </p:sp>
      <p:sp>
        <p:nvSpPr>
          <p:cNvPr id="10" name="Rectangle 8">
            <a:extLst>
              <a:ext uri="{FF2B5EF4-FFF2-40B4-BE49-F238E27FC236}">
                <a16:creationId xmlns:a16="http://schemas.microsoft.com/office/drawing/2014/main" id="{35F92040-130A-4EC0-9ECA-9D580DE56A35}"/>
              </a:ext>
            </a:extLst>
          </p:cNvPr>
          <p:cNvSpPr/>
          <p:nvPr/>
        </p:nvSpPr>
        <p:spPr>
          <a:xfrm>
            <a:off x="6265340" y="5672848"/>
            <a:ext cx="12036425" cy="3416320"/>
          </a:xfrm>
          <a:prstGeom prst="rect">
            <a:avLst/>
          </a:prstGeom>
        </p:spPr>
        <p:txBody>
          <a:bodyPr wrap="square">
            <a:spAutoFit/>
          </a:bodyPr>
          <a:lstStyle/>
          <a:p>
            <a:pPr algn="ctr"/>
            <a:r>
              <a:rPr lang="pl-PL" sz="5400" dirty="0">
                <a:solidFill>
                  <a:schemeClr val="tx1">
                    <a:lumMod val="50000"/>
                  </a:schemeClr>
                </a:solidFill>
                <a:latin typeface="Lato Light" panose="020F0402020204030203" pitchFamily="34" charset="0"/>
                <a:cs typeface="Lato Light" panose="020F0402020204030203" pitchFamily="34" charset="0"/>
              </a:rPr>
              <a:t>dla</a:t>
            </a:r>
          </a:p>
          <a:p>
            <a:pPr algn="ctr"/>
            <a:endParaRPr lang="pl-PL" sz="5400" dirty="0">
              <a:solidFill>
                <a:schemeClr val="tx1">
                  <a:lumMod val="50000"/>
                </a:schemeClr>
              </a:solidFill>
              <a:latin typeface="Lato Light" panose="020F0402020204030203" pitchFamily="34" charset="0"/>
              <a:cs typeface="Lato Light" panose="020F0402020204030203" pitchFamily="34" charset="0"/>
            </a:endParaRPr>
          </a:p>
          <a:p>
            <a:pPr algn="ctr"/>
            <a:endParaRPr lang="pl-PL" sz="5400" dirty="0">
              <a:solidFill>
                <a:schemeClr val="tx1">
                  <a:lumMod val="50000"/>
                </a:schemeClr>
              </a:solidFill>
              <a:latin typeface="Lato Light" panose="020F0402020204030203" pitchFamily="34" charset="0"/>
              <a:cs typeface="Lato Light" panose="020F0402020204030203" pitchFamily="34" charset="0"/>
            </a:endParaRPr>
          </a:p>
          <a:p>
            <a:pPr algn="ctr"/>
            <a:r>
              <a:rPr lang="pl-PL" sz="5400" dirty="0">
                <a:solidFill>
                  <a:schemeClr val="tx1">
                    <a:lumMod val="50000"/>
                  </a:schemeClr>
                </a:solidFill>
                <a:latin typeface="Lato Light" panose="020F0402020204030203" pitchFamily="34" charset="0"/>
                <a:cs typeface="Lato Light" panose="020F0402020204030203" pitchFamily="34" charset="0"/>
              </a:rPr>
              <a:t>przy wsparciu</a:t>
            </a:r>
          </a:p>
        </p:txBody>
      </p:sp>
      <p:pic>
        <p:nvPicPr>
          <p:cNvPr id="4" name="Obraz 3">
            <a:extLst>
              <a:ext uri="{FF2B5EF4-FFF2-40B4-BE49-F238E27FC236}">
                <a16:creationId xmlns:a16="http://schemas.microsoft.com/office/drawing/2014/main" id="{60D0E5F6-2D84-4201-AC58-A4A3BABF19C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531137" y="9220540"/>
            <a:ext cx="3504830" cy="1819244"/>
          </a:xfrm>
          <a:prstGeom prst="rect">
            <a:avLst/>
          </a:prstGeom>
        </p:spPr>
      </p:pic>
    </p:spTree>
    <p:extLst>
      <p:ext uri="{BB962C8B-B14F-4D97-AF65-F5344CB8AC3E}">
        <p14:creationId xmlns:p14="http://schemas.microsoft.com/office/powerpoint/2010/main" val="1312458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2633" y="483017"/>
            <a:ext cx="23824276" cy="1608539"/>
            <a:chOff x="262046" y="483017"/>
            <a:chExt cx="23824276" cy="1608539"/>
          </a:xfrm>
        </p:grpSpPr>
        <p:sp>
          <p:nvSpPr>
            <p:cNvPr id="8" name="TextBox 7"/>
            <p:cNvSpPr txBox="1"/>
            <p:nvPr/>
          </p:nvSpPr>
          <p:spPr>
            <a:xfrm>
              <a:off x="262046"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Aktualne tendencje rynkowe - popyt</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9" name="Obraz 8">
            <a:extLst>
              <a:ext uri="{FF2B5EF4-FFF2-40B4-BE49-F238E27FC236}">
                <a16:creationId xmlns:a16="http://schemas.microsoft.com/office/drawing/2014/main" id="{8771C529-DB23-4D85-9619-BB70684AB9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601971" y="1671998"/>
            <a:ext cx="11870592" cy="5852011"/>
          </a:xfrm>
          <a:prstGeom prst="rect">
            <a:avLst/>
          </a:prstGeom>
          <a:noFill/>
        </p:spPr>
      </p:pic>
      <p:pic>
        <p:nvPicPr>
          <p:cNvPr id="11" name="Obraz 10">
            <a:extLst>
              <a:ext uri="{FF2B5EF4-FFF2-40B4-BE49-F238E27FC236}">
                <a16:creationId xmlns:a16="http://schemas.microsoft.com/office/drawing/2014/main" id="{4011B048-03F7-42A8-8B38-17908F5941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01971" y="7397085"/>
            <a:ext cx="11870592" cy="6017604"/>
          </a:xfrm>
          <a:prstGeom prst="rect">
            <a:avLst/>
          </a:prstGeom>
          <a:noFill/>
        </p:spPr>
      </p:pic>
      <p:pic>
        <p:nvPicPr>
          <p:cNvPr id="13" name="Grafika 12" descr="Lupa">
            <a:extLst>
              <a:ext uri="{FF2B5EF4-FFF2-40B4-BE49-F238E27FC236}">
                <a16:creationId xmlns:a16="http://schemas.microsoft.com/office/drawing/2014/main" id="{5AF4103E-CAD5-4015-90B9-F19FF3F3DF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3744" y="664245"/>
            <a:ext cx="4024673" cy="4024673"/>
          </a:xfrm>
          <a:prstGeom prst="rect">
            <a:avLst/>
          </a:prstGeom>
        </p:spPr>
      </p:pic>
      <p:sp>
        <p:nvSpPr>
          <p:cNvPr id="14" name="Prostokąt 13">
            <a:extLst>
              <a:ext uri="{FF2B5EF4-FFF2-40B4-BE49-F238E27FC236}">
                <a16:creationId xmlns:a16="http://schemas.microsoft.com/office/drawing/2014/main" id="{143BD95B-D983-430C-A82D-D24C8BDFBBD9}"/>
              </a:ext>
            </a:extLst>
          </p:cNvPr>
          <p:cNvSpPr/>
          <p:nvPr/>
        </p:nvSpPr>
        <p:spPr>
          <a:xfrm>
            <a:off x="659484" y="4861741"/>
            <a:ext cx="10636327" cy="8402300"/>
          </a:xfrm>
          <a:prstGeom prst="rect">
            <a:avLst/>
          </a:prstGeom>
          <a:noFill/>
        </p:spPr>
        <p:txBody>
          <a:bodyPr wrap="square" lIns="91440" tIns="45720" rIns="91440" bIns="45720">
            <a:spAutoFit/>
          </a:bodyPr>
          <a:lstStyle/>
          <a:p>
            <a:pPr algn="just"/>
            <a:r>
              <a:rPr lang="pl-PL" sz="2000" b="1" dirty="0"/>
              <a:t>Dwaj najwięksi zamawiający – GDDKiA oraz PKP PLK realizują i dalej planują w najbliższych kilku latach rekordowe wydatki.</a:t>
            </a:r>
          </a:p>
          <a:p>
            <a:pPr algn="just"/>
            <a:endParaRPr lang="pl-PL" sz="2000" b="1" dirty="0"/>
          </a:p>
          <a:p>
            <a:pPr algn="just"/>
            <a:r>
              <a:rPr lang="pl-PL" sz="2000" b="1" dirty="0"/>
              <a:t>Wydatki na drogi krajowe wyniosły w latach 2004-2016 prawie 177 mld złotych (średnio 13,6 mld rocznie w tym okresie).</a:t>
            </a:r>
          </a:p>
          <a:p>
            <a:pPr algn="just"/>
            <a:r>
              <a:rPr lang="pl-PL" sz="2000" b="1" dirty="0"/>
              <a:t>Kwotę około 160 mld złotych rząd planuje wydać w latach 2017-2025 (średnio 17,8 mld rocznie)</a:t>
            </a:r>
          </a:p>
          <a:p>
            <a:pPr algn="just"/>
            <a:endParaRPr lang="pl-PL" sz="2000" b="1" dirty="0"/>
          </a:p>
          <a:p>
            <a:pPr algn="just"/>
            <a:r>
              <a:rPr lang="pl-PL" sz="2000" b="1" dirty="0"/>
              <a:t>W zakresie inwestycji kolejowych obowiązuje Krajowy Program Kolejowy. Na wykonanie zadań programu do 2023 r. zostało przeznaczone 66,5 mld zł, a wartość projektów znajdujących się obecnie w realizacji wynosi około 32 mld zł.</a:t>
            </a:r>
          </a:p>
          <a:p>
            <a:pPr algn="just"/>
            <a:endParaRPr lang="pl-PL" sz="2000" b="1" dirty="0"/>
          </a:p>
          <a:p>
            <a:pPr algn="just"/>
            <a:endParaRPr lang="pl-PL" sz="2000" b="1" dirty="0"/>
          </a:p>
          <a:p>
            <a:pPr algn="just"/>
            <a:r>
              <a:rPr lang="pl-PL" sz="2000" b="1" dirty="0"/>
              <a:t>Takich kwot inwestorzy infrastrukturalni Generalna Dyrekcja Dróg Krajowych i Autostrad oraz PKP Polskie Linie Kolejowe nie wydawali nigdy wcześniej. Można stwierdzić że w chwili obecnej trend wzrostowy w produkcji budowlano-montażowej występuje we wszystkich obszarach budownictwa infrastrukturalnego.</a:t>
            </a:r>
          </a:p>
          <a:p>
            <a:pPr algn="just"/>
            <a:r>
              <a:rPr lang="pl-PL" sz="2000" b="1" dirty="0"/>
              <a:t>Nie tylko w oczywisty sposób rośnie więc presja popytowa na rynku budowlanym, prowadząca bezpośrednio do wzrostu cen, ale jednocześnie ograniczone zasoby dostępne na tym rynku istotnie zwiększają ryzyko, że ambitne plany inwestycyjne będzie coraz trudniej zrealizować.</a:t>
            </a:r>
          </a:p>
          <a:p>
            <a:pPr algn="just"/>
            <a:endParaRPr lang="pl-PL" sz="2000" b="1" dirty="0"/>
          </a:p>
          <a:p>
            <a:pPr algn="just"/>
            <a:endParaRPr lang="pl-PL" sz="2000" b="1" dirty="0"/>
          </a:p>
          <a:p>
            <a:pPr algn="just"/>
            <a:endParaRPr lang="pl-PL" sz="2000" b="1" dirty="0"/>
          </a:p>
          <a:p>
            <a:pPr algn="just"/>
            <a:endParaRPr lang="pl-PL" sz="2000" b="1" dirty="0"/>
          </a:p>
          <a:p>
            <a:pPr algn="just"/>
            <a:endParaRPr lang="pl-PL" sz="2000" b="1" dirty="0"/>
          </a:p>
          <a:p>
            <a:pPr algn="just"/>
            <a:endParaRPr lang="pl-PL" sz="2000" b="1" dirty="0"/>
          </a:p>
        </p:txBody>
      </p:sp>
    </p:spTree>
    <p:extLst>
      <p:ext uri="{BB962C8B-B14F-4D97-AF65-F5344CB8AC3E}">
        <p14:creationId xmlns:p14="http://schemas.microsoft.com/office/powerpoint/2010/main" val="4136369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2633" y="483017"/>
            <a:ext cx="23824276" cy="1608539"/>
            <a:chOff x="262046" y="483017"/>
            <a:chExt cx="23824276" cy="1608539"/>
          </a:xfrm>
        </p:grpSpPr>
        <p:sp>
          <p:nvSpPr>
            <p:cNvPr id="8" name="TextBox 7"/>
            <p:cNvSpPr txBox="1"/>
            <p:nvPr/>
          </p:nvSpPr>
          <p:spPr>
            <a:xfrm>
              <a:off x="262046"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Aktualne tendencje rynkowe – rynek pracy</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13" name="Grafika 12" descr="Lupa">
            <a:extLst>
              <a:ext uri="{FF2B5EF4-FFF2-40B4-BE49-F238E27FC236}">
                <a16:creationId xmlns:a16="http://schemas.microsoft.com/office/drawing/2014/main" id="{5AF4103E-CAD5-4015-90B9-F19FF3F3DF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744" y="664245"/>
            <a:ext cx="4024673" cy="4024673"/>
          </a:xfrm>
          <a:prstGeom prst="rect">
            <a:avLst/>
          </a:prstGeom>
        </p:spPr>
      </p:pic>
      <p:pic>
        <p:nvPicPr>
          <p:cNvPr id="16" name="Obraz 15">
            <a:extLst>
              <a:ext uri="{FF2B5EF4-FFF2-40B4-BE49-F238E27FC236}">
                <a16:creationId xmlns:a16="http://schemas.microsoft.com/office/drawing/2014/main" id="{E295B3F1-E996-4BFF-8273-D0BA4D44E85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939130" y="1671998"/>
            <a:ext cx="13716001" cy="6486215"/>
          </a:xfrm>
          <a:prstGeom prst="rect">
            <a:avLst/>
          </a:prstGeom>
          <a:noFill/>
        </p:spPr>
      </p:pic>
      <p:pic>
        <p:nvPicPr>
          <p:cNvPr id="17" name="Obraz 16">
            <a:extLst>
              <a:ext uri="{FF2B5EF4-FFF2-40B4-BE49-F238E27FC236}">
                <a16:creationId xmlns:a16="http://schemas.microsoft.com/office/drawing/2014/main" id="{5C138C0E-5F46-4175-A902-D50CF167986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62257" y="6257177"/>
            <a:ext cx="9197969" cy="6975806"/>
          </a:xfrm>
          <a:prstGeom prst="rect">
            <a:avLst/>
          </a:prstGeom>
          <a:noFill/>
        </p:spPr>
      </p:pic>
      <p:sp>
        <p:nvSpPr>
          <p:cNvPr id="9" name="Prostokąt 8">
            <a:extLst>
              <a:ext uri="{FF2B5EF4-FFF2-40B4-BE49-F238E27FC236}">
                <a16:creationId xmlns:a16="http://schemas.microsoft.com/office/drawing/2014/main" id="{68453002-8214-45A7-93A1-43438D9A2E13}"/>
              </a:ext>
            </a:extLst>
          </p:cNvPr>
          <p:cNvSpPr/>
          <p:nvPr/>
        </p:nvSpPr>
        <p:spPr>
          <a:xfrm>
            <a:off x="10454115" y="8158213"/>
            <a:ext cx="12898254" cy="6863417"/>
          </a:xfrm>
          <a:prstGeom prst="rect">
            <a:avLst/>
          </a:prstGeom>
          <a:noFill/>
        </p:spPr>
        <p:txBody>
          <a:bodyPr wrap="square" lIns="91440" tIns="45720" rIns="91440" bIns="45720">
            <a:spAutoFit/>
          </a:bodyPr>
          <a:lstStyle/>
          <a:p>
            <a:pPr algn="just"/>
            <a:r>
              <a:rPr lang="pl-PL" sz="2000" b="1" dirty="0"/>
              <a:t>W chwili obecnej firmy z branży budowlanej borykają się z dwoma podstawowymi problemami związanymi z robocizną. Pierwszym problemem jest wzrost kosztów robocizny, a drugim jej ograniczona dostępność.</a:t>
            </a:r>
          </a:p>
          <a:p>
            <a:pPr algn="just"/>
            <a:endParaRPr lang="pl-PL" sz="2000" b="1" dirty="0"/>
          </a:p>
          <a:p>
            <a:pPr algn="just"/>
            <a:r>
              <a:rPr lang="pl-PL" sz="2000" b="1" dirty="0"/>
              <a:t>Na wzrost kosztów pracy wskazuje również wskaźnik Eurostat Index. Według Eurostat koszt pracy w budownictwie wzrósł w Polsce w czwartym kwartale roku 2017 o 31% w stosunku do średniej z roku 2012, co plasuje nasz kraj znacznie powyżej średniej z Unii Europejskiej (14,4%) i wyżej od naszych sąsiadów z UE (Niemcy -19,9%, Czechy – 26,3%, Słowacja – 22,3%). Jedynie na Litwie koszt pracy w budownictwie wzrósł w tym samym okresie o 49,3%.  </a:t>
            </a:r>
          </a:p>
          <a:p>
            <a:pPr algn="just"/>
            <a:endParaRPr lang="pl-PL" sz="2000" b="1" dirty="0"/>
          </a:p>
          <a:p>
            <a:pPr algn="just"/>
            <a:r>
              <a:rPr lang="pl-PL" sz="2000" b="1" dirty="0"/>
              <a:t>Dane GUS  pokazują, że rosną także płace. Średnie wynagrodzenie w sektorze budownictwa w grudniu 2017 wyniosło o 28% więcej niż średnia z 12 miesięcy roku 2012.</a:t>
            </a:r>
          </a:p>
          <a:p>
            <a:pPr algn="just"/>
            <a:endParaRPr lang="pl-PL" sz="2000" b="1" dirty="0"/>
          </a:p>
          <a:p>
            <a:pPr algn="just"/>
            <a:r>
              <a:rPr lang="pl-PL" sz="2000" b="1" dirty="0"/>
              <a:t>Co ciekawe, stawka robocizny kosztorysowej w analogicznym okresie wykazuje w sumie niewielkie wzrosty, osiągając pod koniec roku 2017 poziom dopiero zbliżony do poziomu z 2013. </a:t>
            </a:r>
          </a:p>
          <a:p>
            <a:pPr algn="just"/>
            <a:endParaRPr lang="pl-PL" sz="2000" b="1" dirty="0"/>
          </a:p>
          <a:p>
            <a:pPr algn="just"/>
            <a:endParaRPr lang="pl-PL" sz="2000" b="1" dirty="0"/>
          </a:p>
          <a:p>
            <a:pPr algn="just"/>
            <a:endParaRPr lang="pl-PL" sz="2000" b="1" dirty="0"/>
          </a:p>
          <a:p>
            <a:pPr algn="just"/>
            <a:endParaRPr lang="pl-PL" sz="2000" b="1" dirty="0"/>
          </a:p>
          <a:p>
            <a:pPr algn="just"/>
            <a:endParaRPr lang="pl-PL" sz="2000" b="1" dirty="0"/>
          </a:p>
          <a:p>
            <a:pPr algn="just"/>
            <a:endParaRPr lang="pl-PL" sz="2000" b="1" dirty="0"/>
          </a:p>
          <a:p>
            <a:pPr algn="just"/>
            <a:endParaRPr lang="pl-PL" sz="2000" b="1" dirty="0"/>
          </a:p>
        </p:txBody>
      </p:sp>
    </p:spTree>
    <p:extLst>
      <p:ext uri="{BB962C8B-B14F-4D97-AF65-F5344CB8AC3E}">
        <p14:creationId xmlns:p14="http://schemas.microsoft.com/office/powerpoint/2010/main" val="3252161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2633" y="483017"/>
            <a:ext cx="23824276" cy="1608539"/>
            <a:chOff x="262046" y="483017"/>
            <a:chExt cx="23824276" cy="1608539"/>
          </a:xfrm>
        </p:grpSpPr>
        <p:sp>
          <p:nvSpPr>
            <p:cNvPr id="8" name="TextBox 7"/>
            <p:cNvSpPr txBox="1"/>
            <p:nvPr/>
          </p:nvSpPr>
          <p:spPr>
            <a:xfrm>
              <a:off x="262046"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Aktualne tendencje rynkowe – rynek pracy</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13" name="Grafika 12" descr="Lupa">
            <a:extLst>
              <a:ext uri="{FF2B5EF4-FFF2-40B4-BE49-F238E27FC236}">
                <a16:creationId xmlns:a16="http://schemas.microsoft.com/office/drawing/2014/main" id="{5AF4103E-CAD5-4015-90B9-F19FF3F3DF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744" y="664245"/>
            <a:ext cx="4024673" cy="4024673"/>
          </a:xfrm>
          <a:prstGeom prst="rect">
            <a:avLst/>
          </a:prstGeom>
        </p:spPr>
      </p:pic>
      <p:sp>
        <p:nvSpPr>
          <p:cNvPr id="9" name="Prostokąt 8">
            <a:extLst>
              <a:ext uri="{FF2B5EF4-FFF2-40B4-BE49-F238E27FC236}">
                <a16:creationId xmlns:a16="http://schemas.microsoft.com/office/drawing/2014/main" id="{68453002-8214-45A7-93A1-43438D9A2E13}"/>
              </a:ext>
            </a:extLst>
          </p:cNvPr>
          <p:cNvSpPr/>
          <p:nvPr/>
        </p:nvSpPr>
        <p:spPr>
          <a:xfrm>
            <a:off x="673744" y="8566960"/>
            <a:ext cx="22555533" cy="6863417"/>
          </a:xfrm>
          <a:prstGeom prst="rect">
            <a:avLst/>
          </a:prstGeom>
          <a:noFill/>
        </p:spPr>
        <p:txBody>
          <a:bodyPr wrap="square" lIns="91440" tIns="45720" rIns="91440" bIns="45720">
            <a:spAutoFit/>
          </a:bodyPr>
          <a:lstStyle/>
          <a:p>
            <a:pPr algn="just"/>
            <a:r>
              <a:rPr lang="pl-PL" sz="2000" b="1" dirty="0"/>
              <a:t>Od 1 stycznia 2018 roku płaca minimalna wynosi 2100 złotych. To o 5% i jednocześnie o 100 złotych więcej niż w roku ubiegłym. Z początkiem roku wzrosła również minimalna stawka godzinowa z 13,00 zł do 13,70 zł dla określonych umów cywilnoprawnych. Już dziś wiadomo, że w 2019 roku minimalne wynagrodzenie wzrośnie do 2250 złotych, zaś minimalna stawka godzinowa zostanie podniesiona do 14,70 zł. Mogło by się wydawać, że przedmiotowy wzrost nie dotyczy sektora budowalnego, gdzie płace pracowników fizycznych są zasadniczo wyższe lub dotyczą go w ograniczonym zakresie (np. usługi związane z ochroną placów budów) aczkolwiek wraz ze wzrostem płacy minimalnej bezpośrednio związany jest wzrost oczekiwań płacowych pracowników zarabiających więcej. Kolejnym czynnikiem determinującym koszt robocizny jest stale rosnące zapotrzebowanie na pracowników fizycznych zwłaszcza tych wykwalifikowanych. W związku z rynkiem „pracownika” stawki uległy znacznemu zwiększeniu na przestrzeni ostatniego roku. Ograniczona dostępności pracowników fizycznych na rynku polskim jest uzupełniana przez cudzoziemców. Niestety przepisy prawa nie sprzyjają w sprawnym i długoterminowym zatrudnieniu pracowników. W dużej mierze cudzoziemcy nie stanowią wykwalifikowanej siły roboczej a pracując w ograniczeniu czasowym na pobyt w Polsce nawet po przeszkoleniu i zdobyciu pewnej praktyki nie są w stanie je wykorzystać w dłuższej perspektywie realizacji projektów co bezpośrednio oddziałuje na wydajność robót i wzrost kosztów realizacji robót. </a:t>
            </a:r>
          </a:p>
          <a:p>
            <a:pPr algn="just"/>
            <a:endParaRPr lang="pl-PL" sz="2000" b="1" dirty="0"/>
          </a:p>
          <a:p>
            <a:pPr algn="just"/>
            <a:r>
              <a:rPr lang="pl-PL" sz="2000" b="1" dirty="0"/>
              <a:t>Wzrost wynagrodzeń wpływa więc na wzrost kosztów realizacji inwestycji, z drugiej strony jednak może stanowić czynnik przyciągający pracowników na rynek, co jest konieczne, żeby w ogóle umożliwić ich realizację.</a:t>
            </a:r>
          </a:p>
          <a:p>
            <a:pPr algn="just"/>
            <a:r>
              <a:rPr lang="pl-PL" sz="2000" b="1" dirty="0"/>
              <a:t>Nie zmienia to jednak faktu, że wzrost kosztów robocizny będącej jednym z podstawowych czynników produkcji odbija się na wzroście kosztu realizacji robót budowlanych przez Wykonawców.</a:t>
            </a:r>
          </a:p>
          <a:p>
            <a:pPr algn="just"/>
            <a:endParaRPr lang="pl-PL" sz="2000" b="1" dirty="0"/>
          </a:p>
          <a:p>
            <a:pPr algn="just"/>
            <a:endParaRPr lang="pl-PL" sz="2000" b="1" dirty="0"/>
          </a:p>
          <a:p>
            <a:pPr algn="just"/>
            <a:endParaRPr lang="pl-PL" sz="2000" b="1" dirty="0"/>
          </a:p>
          <a:p>
            <a:pPr algn="just"/>
            <a:endParaRPr lang="pl-PL" sz="2000" b="1" dirty="0"/>
          </a:p>
          <a:p>
            <a:pPr algn="just"/>
            <a:endParaRPr lang="pl-PL" sz="2000" b="1" dirty="0"/>
          </a:p>
          <a:p>
            <a:pPr algn="just"/>
            <a:endParaRPr lang="pl-PL" sz="2000" b="1" dirty="0"/>
          </a:p>
          <a:p>
            <a:pPr algn="just"/>
            <a:endParaRPr lang="pl-PL" sz="2000" b="1" dirty="0"/>
          </a:p>
          <a:p>
            <a:pPr algn="just"/>
            <a:endParaRPr lang="pl-PL" sz="2000" b="1" dirty="0"/>
          </a:p>
        </p:txBody>
      </p:sp>
      <p:pic>
        <p:nvPicPr>
          <p:cNvPr id="2" name="Obraz 1">
            <a:extLst>
              <a:ext uri="{FF2B5EF4-FFF2-40B4-BE49-F238E27FC236}">
                <a16:creationId xmlns:a16="http://schemas.microsoft.com/office/drawing/2014/main" id="{9CEEDC31-5FCC-4597-88C2-F9016F92BB25}"/>
              </a:ext>
            </a:extLst>
          </p:cNvPr>
          <p:cNvPicPr>
            <a:picLocks noChangeAspect="1"/>
          </p:cNvPicPr>
          <p:nvPr/>
        </p:nvPicPr>
        <p:blipFill>
          <a:blip r:embed="rId4"/>
          <a:stretch>
            <a:fillRect/>
          </a:stretch>
        </p:blipFill>
        <p:spPr>
          <a:xfrm>
            <a:off x="6535857" y="2468809"/>
            <a:ext cx="16969398" cy="5889864"/>
          </a:xfrm>
          <a:prstGeom prst="rect">
            <a:avLst/>
          </a:prstGeom>
        </p:spPr>
      </p:pic>
      <p:sp>
        <p:nvSpPr>
          <p:cNvPr id="11" name="Prostokąt 10">
            <a:extLst>
              <a:ext uri="{FF2B5EF4-FFF2-40B4-BE49-F238E27FC236}">
                <a16:creationId xmlns:a16="http://schemas.microsoft.com/office/drawing/2014/main" id="{49754E86-8945-4ACD-801E-2F7F09C90955}"/>
              </a:ext>
            </a:extLst>
          </p:cNvPr>
          <p:cNvSpPr/>
          <p:nvPr/>
        </p:nvSpPr>
        <p:spPr>
          <a:xfrm>
            <a:off x="673744" y="4405659"/>
            <a:ext cx="5709227" cy="4093428"/>
          </a:xfrm>
          <a:prstGeom prst="rect">
            <a:avLst/>
          </a:prstGeom>
          <a:noFill/>
        </p:spPr>
        <p:txBody>
          <a:bodyPr wrap="square" lIns="91440" tIns="45720" rIns="91440" bIns="45720">
            <a:spAutoFit/>
          </a:bodyPr>
          <a:lstStyle/>
          <a:p>
            <a:pPr algn="just"/>
            <a:r>
              <a:rPr lang="pl-PL" sz="2000" b="1" dirty="0"/>
              <a:t>Wzrost wartości robocizny znajduje także odzwierciedlenie w danych zbieranych przez CAS w bieżącej działalności. Na poniższym wykresie liniowym zaprezentowano, w jaki sposób przebiegał procentowy wzrost wartości w stosunku do pierwszego okresu dla którego rozpoczęto analizę tj. styczeń 2016 r. Wzrost wartości robocizny w rozpatrywanym okresie tj. od stycznia 2016 r. do czerwca 2018 r. przebiegał w sposób liniowy, z zauważalnym znacznym wzrostem na przełomie roku 2017 i 2018. Wartość robocizny w tym okresie wzrosła o około 39%. </a:t>
            </a:r>
          </a:p>
        </p:txBody>
      </p:sp>
    </p:spTree>
    <p:extLst>
      <p:ext uri="{BB962C8B-B14F-4D97-AF65-F5344CB8AC3E}">
        <p14:creationId xmlns:p14="http://schemas.microsoft.com/office/powerpoint/2010/main" val="2654093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2633" y="483017"/>
            <a:ext cx="23824276" cy="1608539"/>
            <a:chOff x="262046" y="483017"/>
            <a:chExt cx="23824276" cy="1608539"/>
          </a:xfrm>
        </p:grpSpPr>
        <p:sp>
          <p:nvSpPr>
            <p:cNvPr id="8" name="TextBox 7"/>
            <p:cNvSpPr txBox="1"/>
            <p:nvPr/>
          </p:nvSpPr>
          <p:spPr>
            <a:xfrm>
              <a:off x="262046"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Aktualne tendencje rynkowe – surowce i materiały</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13" name="Grafika 12" descr="Lupa">
            <a:extLst>
              <a:ext uri="{FF2B5EF4-FFF2-40B4-BE49-F238E27FC236}">
                <a16:creationId xmlns:a16="http://schemas.microsoft.com/office/drawing/2014/main" id="{5AF4103E-CAD5-4015-90B9-F19FF3F3DF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744" y="664245"/>
            <a:ext cx="4024673" cy="4024673"/>
          </a:xfrm>
          <a:prstGeom prst="rect">
            <a:avLst/>
          </a:prstGeom>
        </p:spPr>
      </p:pic>
      <p:pic>
        <p:nvPicPr>
          <p:cNvPr id="9" name="Obraz 8">
            <a:extLst>
              <a:ext uri="{FF2B5EF4-FFF2-40B4-BE49-F238E27FC236}">
                <a16:creationId xmlns:a16="http://schemas.microsoft.com/office/drawing/2014/main" id="{D4482F4A-9F33-4FDD-A294-5DC1F906E001}"/>
              </a:ext>
            </a:extLst>
          </p:cNvPr>
          <p:cNvPicPr>
            <a:picLocks noChangeAspect="1"/>
          </p:cNvPicPr>
          <p:nvPr/>
        </p:nvPicPr>
        <p:blipFill>
          <a:blip r:embed="rId4"/>
          <a:stretch>
            <a:fillRect/>
          </a:stretch>
        </p:blipFill>
        <p:spPr>
          <a:xfrm>
            <a:off x="1247418" y="4331274"/>
            <a:ext cx="10576878" cy="3852640"/>
          </a:xfrm>
          <a:prstGeom prst="rect">
            <a:avLst/>
          </a:prstGeom>
        </p:spPr>
      </p:pic>
      <p:pic>
        <p:nvPicPr>
          <p:cNvPr id="11" name="Obraz 10">
            <a:extLst>
              <a:ext uri="{FF2B5EF4-FFF2-40B4-BE49-F238E27FC236}">
                <a16:creationId xmlns:a16="http://schemas.microsoft.com/office/drawing/2014/main" id="{6131BD80-D02C-401E-B1D3-A2E50011BCBE}"/>
              </a:ext>
            </a:extLst>
          </p:cNvPr>
          <p:cNvPicPr>
            <a:picLocks noChangeAspect="1"/>
          </p:cNvPicPr>
          <p:nvPr/>
        </p:nvPicPr>
        <p:blipFill>
          <a:blip r:embed="rId5"/>
          <a:stretch>
            <a:fillRect/>
          </a:stretch>
        </p:blipFill>
        <p:spPr>
          <a:xfrm>
            <a:off x="1247418" y="9027083"/>
            <a:ext cx="10576878" cy="3852640"/>
          </a:xfrm>
          <a:prstGeom prst="rect">
            <a:avLst/>
          </a:prstGeom>
        </p:spPr>
      </p:pic>
      <p:pic>
        <p:nvPicPr>
          <p:cNvPr id="12" name="Obraz 11">
            <a:extLst>
              <a:ext uri="{FF2B5EF4-FFF2-40B4-BE49-F238E27FC236}">
                <a16:creationId xmlns:a16="http://schemas.microsoft.com/office/drawing/2014/main" id="{27F38848-8F51-49D4-9C37-23E1616564CF}"/>
              </a:ext>
            </a:extLst>
          </p:cNvPr>
          <p:cNvPicPr>
            <a:picLocks noChangeAspect="1"/>
          </p:cNvPicPr>
          <p:nvPr/>
        </p:nvPicPr>
        <p:blipFill>
          <a:blip r:embed="rId6"/>
          <a:stretch>
            <a:fillRect/>
          </a:stretch>
        </p:blipFill>
        <p:spPr>
          <a:xfrm>
            <a:off x="12553354" y="4331274"/>
            <a:ext cx="10576878" cy="3852640"/>
          </a:xfrm>
          <a:prstGeom prst="rect">
            <a:avLst/>
          </a:prstGeom>
        </p:spPr>
      </p:pic>
      <p:pic>
        <p:nvPicPr>
          <p:cNvPr id="14" name="Obraz 13">
            <a:extLst>
              <a:ext uri="{FF2B5EF4-FFF2-40B4-BE49-F238E27FC236}">
                <a16:creationId xmlns:a16="http://schemas.microsoft.com/office/drawing/2014/main" id="{5DF15C58-CC51-4516-9A7F-26BB9CF1AB46}"/>
              </a:ext>
            </a:extLst>
          </p:cNvPr>
          <p:cNvPicPr>
            <a:picLocks noChangeAspect="1"/>
          </p:cNvPicPr>
          <p:nvPr/>
        </p:nvPicPr>
        <p:blipFill>
          <a:blip r:embed="rId7"/>
          <a:stretch>
            <a:fillRect/>
          </a:stretch>
        </p:blipFill>
        <p:spPr>
          <a:xfrm>
            <a:off x="12553354" y="9027083"/>
            <a:ext cx="10576878" cy="3852640"/>
          </a:xfrm>
          <a:prstGeom prst="rect">
            <a:avLst/>
          </a:prstGeom>
        </p:spPr>
      </p:pic>
      <p:sp>
        <p:nvSpPr>
          <p:cNvPr id="15" name="Prostokąt 14">
            <a:extLst>
              <a:ext uri="{FF2B5EF4-FFF2-40B4-BE49-F238E27FC236}">
                <a16:creationId xmlns:a16="http://schemas.microsoft.com/office/drawing/2014/main" id="{B206E8A8-3C4B-442D-A3BB-5DA192926436}"/>
              </a:ext>
            </a:extLst>
          </p:cNvPr>
          <p:cNvSpPr/>
          <p:nvPr/>
        </p:nvSpPr>
        <p:spPr>
          <a:xfrm>
            <a:off x="4698417" y="1742081"/>
            <a:ext cx="18431815" cy="2862322"/>
          </a:xfrm>
          <a:prstGeom prst="rect">
            <a:avLst/>
          </a:prstGeom>
          <a:noFill/>
        </p:spPr>
        <p:txBody>
          <a:bodyPr wrap="square" lIns="91440" tIns="45720" rIns="91440" bIns="45720">
            <a:spAutoFit/>
          </a:bodyPr>
          <a:lstStyle/>
          <a:p>
            <a:pPr algn="just"/>
            <a:r>
              <a:rPr lang="pl-PL" sz="2000" b="1" dirty="0"/>
              <a:t>Wzrost cen materiałów jest z jednej zależny od tendencji cen surowców na rynkach globalnych, które nie są powiązane z realiami polskiej kolei czy polskiego rynku budowlanego. Z drugiej strony wykonawcy projektów kolejowych zwracają uwagę na znaczne ograniczenie konkurencji, na które ma wpływ zarówno rosnący lawinowo popyt, podsycany przez czynniki makroekonomiczne, ale i na przykład przez wcześniejsze zakupy materiałów dla inwestycji kolejowych, jak i ograniczenie dostępu do rynku kolejowego poprzez skomplikowane, kosztowne i długotrwałe procedury dopuszczające.</a:t>
            </a:r>
          </a:p>
          <a:p>
            <a:pPr algn="just"/>
            <a:endParaRPr lang="pl-PL" sz="2000" b="1" dirty="0"/>
          </a:p>
          <a:p>
            <a:pPr algn="just"/>
            <a:r>
              <a:rPr lang="pl-PL" sz="2000" b="1" dirty="0"/>
              <a:t>Dane o cenach transakcyjnych i ponoszonych kosztach, zebrane w ramach działalności CAS, oraz dane pozyskane w ramach niniejszego badania firm kolejowych, wskazują na wzrosty średnich cen materiałów o kilkadziesiąt procent w badanym okresie ostatnich dwóch latach. Są przypadki, w których te ceny wzrosły dwukrotnie (!) </a:t>
            </a:r>
          </a:p>
          <a:p>
            <a:pPr algn="just"/>
            <a:endParaRPr lang="pl-PL" sz="2000" b="1" dirty="0"/>
          </a:p>
        </p:txBody>
      </p:sp>
    </p:spTree>
    <p:extLst>
      <p:ext uri="{BB962C8B-B14F-4D97-AF65-F5344CB8AC3E}">
        <p14:creationId xmlns:p14="http://schemas.microsoft.com/office/powerpoint/2010/main" val="377194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2633" y="483017"/>
            <a:ext cx="23824276" cy="1608539"/>
            <a:chOff x="262046" y="483017"/>
            <a:chExt cx="23824276" cy="1608539"/>
          </a:xfrm>
        </p:grpSpPr>
        <p:sp>
          <p:nvSpPr>
            <p:cNvPr id="8" name="TextBox 7"/>
            <p:cNvSpPr txBox="1"/>
            <p:nvPr/>
          </p:nvSpPr>
          <p:spPr>
            <a:xfrm>
              <a:off x="262046"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Aktualne tendencje rynkowe – sprzęt i dalsze</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13" name="Grafika 12" descr="Lupa">
            <a:extLst>
              <a:ext uri="{FF2B5EF4-FFF2-40B4-BE49-F238E27FC236}">
                <a16:creationId xmlns:a16="http://schemas.microsoft.com/office/drawing/2014/main" id="{5AF4103E-CAD5-4015-90B9-F19FF3F3DF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744" y="664245"/>
            <a:ext cx="4024673" cy="4024673"/>
          </a:xfrm>
          <a:prstGeom prst="rect">
            <a:avLst/>
          </a:prstGeom>
        </p:spPr>
      </p:pic>
      <p:pic>
        <p:nvPicPr>
          <p:cNvPr id="15" name="Obraz 14">
            <a:extLst>
              <a:ext uri="{FF2B5EF4-FFF2-40B4-BE49-F238E27FC236}">
                <a16:creationId xmlns:a16="http://schemas.microsoft.com/office/drawing/2014/main" id="{6BFCFA18-ADE5-4ABE-9B51-3FE57F88D0B6}"/>
              </a:ext>
            </a:extLst>
          </p:cNvPr>
          <p:cNvPicPr>
            <a:picLocks noChangeAspect="1"/>
          </p:cNvPicPr>
          <p:nvPr/>
        </p:nvPicPr>
        <p:blipFill>
          <a:blip r:embed="rId4"/>
          <a:stretch>
            <a:fillRect/>
          </a:stretch>
        </p:blipFill>
        <p:spPr>
          <a:xfrm>
            <a:off x="972682" y="4656375"/>
            <a:ext cx="12169425" cy="4403250"/>
          </a:xfrm>
          <a:prstGeom prst="rect">
            <a:avLst/>
          </a:prstGeom>
        </p:spPr>
      </p:pic>
      <p:sp>
        <p:nvSpPr>
          <p:cNvPr id="16" name="Prostokąt 15">
            <a:extLst>
              <a:ext uri="{FF2B5EF4-FFF2-40B4-BE49-F238E27FC236}">
                <a16:creationId xmlns:a16="http://schemas.microsoft.com/office/drawing/2014/main" id="{C5ED7220-615D-4118-A869-CC3160666A63}"/>
              </a:ext>
            </a:extLst>
          </p:cNvPr>
          <p:cNvSpPr/>
          <p:nvPr/>
        </p:nvSpPr>
        <p:spPr>
          <a:xfrm>
            <a:off x="13914481" y="3630238"/>
            <a:ext cx="9344530" cy="5878532"/>
          </a:xfrm>
          <a:prstGeom prst="rect">
            <a:avLst/>
          </a:prstGeom>
          <a:noFill/>
        </p:spPr>
        <p:txBody>
          <a:bodyPr wrap="square" lIns="91440" tIns="45720" rIns="91440" bIns="45720">
            <a:spAutoFit/>
          </a:bodyPr>
          <a:lstStyle/>
          <a:p>
            <a:endParaRPr lang="pl-PL"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marL="571500" indent="-571500">
              <a:buFont typeface="Arial" panose="020B0604020202020204" pitchFamily="34" charset="0"/>
              <a:buChar char="•"/>
            </a:pPr>
            <a:r>
              <a:rPr lang="pl-PL" sz="3200" b="1" dirty="0">
                <a:solidFill>
                  <a:srgbClr val="002060"/>
                </a:solidFill>
                <a:latin typeface="Lato Regular"/>
                <a:cs typeface="Lato Regular"/>
              </a:rPr>
              <a:t>Transport</a:t>
            </a:r>
          </a:p>
          <a:p>
            <a:pPr marL="571500" indent="-571500">
              <a:buFont typeface="Arial" panose="020B0604020202020204" pitchFamily="34" charset="0"/>
              <a:buChar char="•"/>
            </a:pPr>
            <a:r>
              <a:rPr lang="pl-PL" sz="3200" b="1" dirty="0">
                <a:solidFill>
                  <a:srgbClr val="002060"/>
                </a:solidFill>
                <a:latin typeface="Lato Regular"/>
                <a:cs typeface="Lato Regular"/>
              </a:rPr>
              <a:t>Odwrócony VAT</a:t>
            </a:r>
          </a:p>
          <a:p>
            <a:pPr marL="571500" indent="-571500">
              <a:buFont typeface="Arial" panose="020B0604020202020204" pitchFamily="34" charset="0"/>
              <a:buChar char="•"/>
            </a:pPr>
            <a:r>
              <a:rPr lang="pl-PL" sz="3200" b="1" dirty="0">
                <a:solidFill>
                  <a:srgbClr val="002060"/>
                </a:solidFill>
                <a:latin typeface="Lato Regular"/>
                <a:cs typeface="Lato Regular"/>
              </a:rPr>
              <a:t>Podzielona płatność</a:t>
            </a:r>
          </a:p>
          <a:p>
            <a:pPr marL="571500" indent="-571500">
              <a:buFont typeface="Arial" panose="020B0604020202020204" pitchFamily="34" charset="0"/>
              <a:buChar char="•"/>
            </a:pPr>
            <a:r>
              <a:rPr lang="pl-PL" sz="3200" b="1" dirty="0">
                <a:solidFill>
                  <a:srgbClr val="002060"/>
                </a:solidFill>
                <a:latin typeface="Lato Regular"/>
                <a:cs typeface="Lato Regular"/>
              </a:rPr>
              <a:t>Koszty finansowania GWARANCJE</a:t>
            </a:r>
          </a:p>
          <a:p>
            <a:pPr marL="571500" indent="-571500">
              <a:buFont typeface="Arial" panose="020B0604020202020204" pitchFamily="34" charset="0"/>
              <a:buChar char="•"/>
            </a:pPr>
            <a:r>
              <a:rPr lang="pl-PL" sz="3200" b="1" dirty="0">
                <a:solidFill>
                  <a:srgbClr val="002060"/>
                </a:solidFill>
                <a:latin typeface="Lato Regular"/>
                <a:cs typeface="Lato Regular"/>
              </a:rPr>
              <a:t>Komercjalizacja stosunków społecznych</a:t>
            </a:r>
          </a:p>
          <a:p>
            <a:endParaRPr lang="pl-PL"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endParaRPr lang="pl-PL"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Prostokąt 8">
            <a:extLst>
              <a:ext uri="{FF2B5EF4-FFF2-40B4-BE49-F238E27FC236}">
                <a16:creationId xmlns:a16="http://schemas.microsoft.com/office/drawing/2014/main" id="{D70F8628-6A70-4E16-BFA7-74BBE647AEB9}"/>
              </a:ext>
            </a:extLst>
          </p:cNvPr>
          <p:cNvSpPr/>
          <p:nvPr/>
        </p:nvSpPr>
        <p:spPr>
          <a:xfrm>
            <a:off x="847387" y="9444142"/>
            <a:ext cx="21432321" cy="2554545"/>
          </a:xfrm>
          <a:prstGeom prst="rect">
            <a:avLst/>
          </a:prstGeom>
          <a:noFill/>
        </p:spPr>
        <p:txBody>
          <a:bodyPr wrap="square" lIns="91440" tIns="45720" rIns="91440" bIns="45720">
            <a:spAutoFit/>
          </a:bodyPr>
          <a:lstStyle/>
          <a:p>
            <a:pPr algn="just"/>
            <a:r>
              <a:rPr lang="pl-PL" sz="2000" b="1" dirty="0"/>
              <a:t>Znaczny wzrost cenowy obserwowany jest w zakresie pracy sprzętu. Dla tego czynnika produkcji sytuacja wygląda bardzo podobnie jak w przypadku robocizny. Dotyczy to zarówno kosztów najmu sprzętu budowlanego jak i kosztów zatrudnienia wykwalifikowanych operatorów, których to stawki ciągle rosną. Podwykonawcy świadczący usługi sprzętowe, pomimo podpisania umów sprzętowych, nie dostarczają wymaganej ilości sprzętu lub w ogóle nie pojawiają się na placu budowy przekierowując swój sprzęt na budowy, w których otrzymują większe ceny. </a:t>
            </a:r>
          </a:p>
          <a:p>
            <a:pPr algn="just"/>
            <a:endParaRPr lang="pl-PL" sz="2000" b="1" dirty="0"/>
          </a:p>
          <a:p>
            <a:pPr algn="just"/>
            <a:r>
              <a:rPr lang="pl-PL" sz="2000" b="1" dirty="0"/>
              <a:t>Według wewnętrznej bazy cenowej CAS w zakresie sprzętu w okresie od stycznia 2016 r. do około czerwca 2016 r., wzrost cen był nieznaczny tj. w granicach 3%, natomiast po czerwcu 2016 r. nastąpił znaczny wzrost cen pracy sprzętu aż do 51% w stosunku do czerwca 2016 r.</a:t>
            </a:r>
          </a:p>
          <a:p>
            <a:pPr algn="just"/>
            <a:endParaRPr lang="pl-PL" sz="2000" b="1" dirty="0"/>
          </a:p>
        </p:txBody>
      </p:sp>
    </p:spTree>
    <p:extLst>
      <p:ext uri="{BB962C8B-B14F-4D97-AF65-F5344CB8AC3E}">
        <p14:creationId xmlns:p14="http://schemas.microsoft.com/office/powerpoint/2010/main" val="207512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2633" y="483017"/>
            <a:ext cx="23824276" cy="1608539"/>
            <a:chOff x="262046" y="483017"/>
            <a:chExt cx="23824276" cy="1608539"/>
          </a:xfrm>
        </p:grpSpPr>
        <p:sp>
          <p:nvSpPr>
            <p:cNvPr id="8" name="TextBox 7"/>
            <p:cNvSpPr txBox="1"/>
            <p:nvPr/>
          </p:nvSpPr>
          <p:spPr>
            <a:xfrm>
              <a:off x="262046"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Modelowa Inwestycja</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9" name="Grafika 8" descr="Wykres słupkowy">
            <a:extLst>
              <a:ext uri="{FF2B5EF4-FFF2-40B4-BE49-F238E27FC236}">
                <a16:creationId xmlns:a16="http://schemas.microsoft.com/office/drawing/2014/main" id="{0B4E4126-5306-4ABE-AA4A-36D212C0B0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050" y="388349"/>
            <a:ext cx="4024673" cy="4024673"/>
          </a:xfrm>
          <a:prstGeom prst="rect">
            <a:avLst/>
          </a:prstGeom>
        </p:spPr>
      </p:pic>
      <p:pic>
        <p:nvPicPr>
          <p:cNvPr id="11" name="Obraz 10">
            <a:extLst>
              <a:ext uri="{FF2B5EF4-FFF2-40B4-BE49-F238E27FC236}">
                <a16:creationId xmlns:a16="http://schemas.microsoft.com/office/drawing/2014/main" id="{9D44A867-6251-45F9-8D75-43D0652D15E6}"/>
              </a:ext>
            </a:extLst>
          </p:cNvPr>
          <p:cNvPicPr>
            <a:picLocks noChangeAspect="1"/>
          </p:cNvPicPr>
          <p:nvPr/>
        </p:nvPicPr>
        <p:blipFill>
          <a:blip r:embed="rId4"/>
          <a:stretch>
            <a:fillRect/>
          </a:stretch>
        </p:blipFill>
        <p:spPr>
          <a:xfrm>
            <a:off x="6110192" y="4413022"/>
            <a:ext cx="19265337" cy="8318484"/>
          </a:xfrm>
          <a:prstGeom prst="rect">
            <a:avLst/>
          </a:prstGeom>
        </p:spPr>
      </p:pic>
      <p:sp>
        <p:nvSpPr>
          <p:cNvPr id="12" name="Prostokąt 11">
            <a:extLst>
              <a:ext uri="{FF2B5EF4-FFF2-40B4-BE49-F238E27FC236}">
                <a16:creationId xmlns:a16="http://schemas.microsoft.com/office/drawing/2014/main" id="{412EBB8C-0391-4CFD-A8FA-654999560CC2}"/>
              </a:ext>
            </a:extLst>
          </p:cNvPr>
          <p:cNvSpPr/>
          <p:nvPr/>
        </p:nvSpPr>
        <p:spPr>
          <a:xfrm>
            <a:off x="282634" y="4413022"/>
            <a:ext cx="7278752" cy="5016758"/>
          </a:xfrm>
          <a:prstGeom prst="rect">
            <a:avLst/>
          </a:prstGeom>
          <a:noFill/>
        </p:spPr>
        <p:txBody>
          <a:bodyPr wrap="square" lIns="91440" tIns="45720" rIns="91440" bIns="45720">
            <a:spAutoFit/>
          </a:bodyPr>
          <a:lstStyle/>
          <a:p>
            <a:pPr algn="just"/>
            <a:r>
              <a:rPr lang="pl-PL" sz="2000" b="1" dirty="0"/>
              <a:t>W celu określenia zmiany wartości realizowanych inwestycji pomiędzy I kwartałem 2016 a II kwartałem 2018 niezbędne było stworzenie modelowej inwestycji wskazującej na procentowy udział poszczególnych grup kosztowych (grupy 1-11) w wartości inwestycji oraz procentowego udziału poszczególnych asortymentów w danych grupach kosztowych (grupy 1-11). </a:t>
            </a:r>
          </a:p>
          <a:p>
            <a:pPr algn="just"/>
            <a:endParaRPr lang="pl-PL" sz="2000" b="1" dirty="0"/>
          </a:p>
          <a:p>
            <a:pPr algn="just"/>
            <a:endParaRPr lang="pl-PL" sz="2000" b="1" dirty="0"/>
          </a:p>
          <a:p>
            <a:pPr algn="just"/>
            <a:endParaRPr lang="pl-PL" sz="2000" b="1" dirty="0"/>
          </a:p>
          <a:p>
            <a:pPr algn="just"/>
            <a:r>
              <a:rPr lang="pl-PL" sz="2000" b="1" dirty="0"/>
              <a:t>Powyższa analiza wykazała iż najwyższy, bo aż ponad 50% udział kosztów w modelowej Inwestycji stanowią roboty torowe, następne dwa największe udziały to 16,01% oraz 12,56% odpowiednio dla Urządzeń Automatyki Kolejowej oraz Sieci Trakcyjnej. Przytoczone grupy stanowią łącznie aż 79,34% modelowej Inwestycji. </a:t>
            </a:r>
          </a:p>
        </p:txBody>
      </p:sp>
    </p:spTree>
    <p:extLst>
      <p:ext uri="{BB962C8B-B14F-4D97-AF65-F5344CB8AC3E}">
        <p14:creationId xmlns:p14="http://schemas.microsoft.com/office/powerpoint/2010/main" val="147572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2633" y="483017"/>
            <a:ext cx="23824276" cy="1608539"/>
            <a:chOff x="262046" y="483017"/>
            <a:chExt cx="23824276" cy="1608539"/>
          </a:xfrm>
        </p:grpSpPr>
        <p:sp>
          <p:nvSpPr>
            <p:cNvPr id="8" name="TextBox 7"/>
            <p:cNvSpPr txBox="1"/>
            <p:nvPr/>
          </p:nvSpPr>
          <p:spPr>
            <a:xfrm>
              <a:off x="262046"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Robocizna, Materiał, Sprzęt</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9" name="Grafika 8" descr="Wykres słupkowy">
            <a:extLst>
              <a:ext uri="{FF2B5EF4-FFF2-40B4-BE49-F238E27FC236}">
                <a16:creationId xmlns:a16="http://schemas.microsoft.com/office/drawing/2014/main" id="{0B4E4126-5306-4ABE-AA4A-36D212C0B0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050" y="388349"/>
            <a:ext cx="4024673" cy="4024673"/>
          </a:xfrm>
          <a:prstGeom prst="rect">
            <a:avLst/>
          </a:prstGeom>
        </p:spPr>
      </p:pic>
      <p:pic>
        <p:nvPicPr>
          <p:cNvPr id="12" name="Obraz 11">
            <a:extLst>
              <a:ext uri="{FF2B5EF4-FFF2-40B4-BE49-F238E27FC236}">
                <a16:creationId xmlns:a16="http://schemas.microsoft.com/office/drawing/2014/main" id="{E6656193-8D05-48A3-8173-95346034BFAF}"/>
              </a:ext>
            </a:extLst>
          </p:cNvPr>
          <p:cNvPicPr>
            <a:picLocks noChangeAspect="1"/>
          </p:cNvPicPr>
          <p:nvPr/>
        </p:nvPicPr>
        <p:blipFill>
          <a:blip r:embed="rId4"/>
          <a:stretch>
            <a:fillRect/>
          </a:stretch>
        </p:blipFill>
        <p:spPr>
          <a:xfrm>
            <a:off x="6208198" y="4178858"/>
            <a:ext cx="18169452" cy="8284702"/>
          </a:xfrm>
          <a:prstGeom prst="rect">
            <a:avLst/>
          </a:prstGeom>
        </p:spPr>
      </p:pic>
      <p:sp>
        <p:nvSpPr>
          <p:cNvPr id="11" name="Prostokąt 10">
            <a:extLst>
              <a:ext uri="{FF2B5EF4-FFF2-40B4-BE49-F238E27FC236}">
                <a16:creationId xmlns:a16="http://schemas.microsoft.com/office/drawing/2014/main" id="{8FE00E7A-7D08-4985-B7DD-C04EE59848B6}"/>
              </a:ext>
            </a:extLst>
          </p:cNvPr>
          <p:cNvSpPr/>
          <p:nvPr/>
        </p:nvSpPr>
        <p:spPr>
          <a:xfrm>
            <a:off x="282634" y="4413021"/>
            <a:ext cx="5520289" cy="4401205"/>
          </a:xfrm>
          <a:prstGeom prst="rect">
            <a:avLst/>
          </a:prstGeom>
          <a:noFill/>
        </p:spPr>
        <p:txBody>
          <a:bodyPr wrap="square" lIns="91440" tIns="45720" rIns="91440" bIns="45720">
            <a:spAutoFit/>
          </a:bodyPr>
          <a:lstStyle/>
          <a:p>
            <a:pPr algn="just"/>
            <a:r>
              <a:rPr lang="pl-PL" sz="2000" b="1" dirty="0"/>
              <a:t>Wykorzystując dane otrzymane w ramach ankiet od wykonawców oraz powszechnie dostępne publikacje, dokonaliśmy podziału na następujące składowe </a:t>
            </a:r>
            <a:r>
              <a:rPr lang="pl-PL" sz="2000" b="1" dirty="0" err="1"/>
              <a:t>kosztotwórcze</a:t>
            </a:r>
            <a:r>
              <a:rPr lang="pl-PL" sz="2000" b="1" dirty="0"/>
              <a:t>: - Robocizna, Materiał, Sprzęt, Koszty pośrednie, Zysk.</a:t>
            </a:r>
          </a:p>
          <a:p>
            <a:pPr algn="just"/>
            <a:endParaRPr lang="pl-PL" sz="2000" b="1" dirty="0"/>
          </a:p>
          <a:p>
            <a:pPr algn="just"/>
            <a:r>
              <a:rPr lang="pl-PL" sz="2000" b="1" dirty="0"/>
              <a:t>W powyższych grupach kosztowych największy udział procentowy występuje dla Materiału od 63,62% do aż 77,63% dla robót torowych. Procentowy udział materiałów również w pozostałych grupach kosztowych (z wyjątkiem grupy 11)  stanowi dominujący asortyment.</a:t>
            </a:r>
          </a:p>
        </p:txBody>
      </p:sp>
    </p:spTree>
    <p:extLst>
      <p:ext uri="{BB962C8B-B14F-4D97-AF65-F5344CB8AC3E}">
        <p14:creationId xmlns:p14="http://schemas.microsoft.com/office/powerpoint/2010/main" val="1093071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2633" y="483017"/>
            <a:ext cx="23824276" cy="1608539"/>
            <a:chOff x="262046" y="483017"/>
            <a:chExt cx="23824276" cy="1608539"/>
          </a:xfrm>
        </p:grpSpPr>
        <p:sp>
          <p:nvSpPr>
            <p:cNvPr id="8" name="TextBox 7"/>
            <p:cNvSpPr txBox="1"/>
            <p:nvPr/>
          </p:nvSpPr>
          <p:spPr>
            <a:xfrm>
              <a:off x="262046"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Zmiana cen Robocizny</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9" name="Grafika 8" descr="Wykres słupkowy">
            <a:extLst>
              <a:ext uri="{FF2B5EF4-FFF2-40B4-BE49-F238E27FC236}">
                <a16:creationId xmlns:a16="http://schemas.microsoft.com/office/drawing/2014/main" id="{0B4E4126-5306-4ABE-AA4A-36D212C0B0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050" y="388349"/>
            <a:ext cx="4024673" cy="4024673"/>
          </a:xfrm>
          <a:prstGeom prst="rect">
            <a:avLst/>
          </a:prstGeom>
        </p:spPr>
      </p:pic>
      <p:pic>
        <p:nvPicPr>
          <p:cNvPr id="11" name="Obraz 10">
            <a:extLst>
              <a:ext uri="{FF2B5EF4-FFF2-40B4-BE49-F238E27FC236}">
                <a16:creationId xmlns:a16="http://schemas.microsoft.com/office/drawing/2014/main" id="{28EA2F3F-0639-44BF-9CCC-21B2B9669015}"/>
              </a:ext>
            </a:extLst>
          </p:cNvPr>
          <p:cNvPicPr>
            <a:picLocks noChangeAspect="1"/>
          </p:cNvPicPr>
          <p:nvPr/>
        </p:nvPicPr>
        <p:blipFill>
          <a:blip r:embed="rId4"/>
          <a:stretch>
            <a:fillRect/>
          </a:stretch>
        </p:blipFill>
        <p:spPr>
          <a:xfrm>
            <a:off x="7813577" y="2723417"/>
            <a:ext cx="16270907" cy="5088643"/>
          </a:xfrm>
          <a:prstGeom prst="rect">
            <a:avLst/>
          </a:prstGeom>
        </p:spPr>
      </p:pic>
      <p:pic>
        <p:nvPicPr>
          <p:cNvPr id="13" name="Obraz 12">
            <a:extLst>
              <a:ext uri="{FF2B5EF4-FFF2-40B4-BE49-F238E27FC236}">
                <a16:creationId xmlns:a16="http://schemas.microsoft.com/office/drawing/2014/main" id="{203676AE-BB7E-4116-9E08-0600911CD40A}"/>
              </a:ext>
            </a:extLst>
          </p:cNvPr>
          <p:cNvPicPr>
            <a:picLocks noChangeAspect="1"/>
          </p:cNvPicPr>
          <p:nvPr/>
        </p:nvPicPr>
        <p:blipFill>
          <a:blip r:embed="rId5"/>
          <a:stretch>
            <a:fillRect/>
          </a:stretch>
        </p:blipFill>
        <p:spPr>
          <a:xfrm>
            <a:off x="562257" y="7593496"/>
            <a:ext cx="11667498" cy="5320829"/>
          </a:xfrm>
          <a:prstGeom prst="rect">
            <a:avLst/>
          </a:prstGeom>
        </p:spPr>
      </p:pic>
      <p:sp>
        <p:nvSpPr>
          <p:cNvPr id="12" name="Prostokąt 11">
            <a:extLst>
              <a:ext uri="{FF2B5EF4-FFF2-40B4-BE49-F238E27FC236}">
                <a16:creationId xmlns:a16="http://schemas.microsoft.com/office/drawing/2014/main" id="{77B75322-CC02-4BE8-AFE7-DCBBB4DC705F}"/>
              </a:ext>
            </a:extLst>
          </p:cNvPr>
          <p:cNvSpPr/>
          <p:nvPr/>
        </p:nvSpPr>
        <p:spPr>
          <a:xfrm>
            <a:off x="12785296" y="7557610"/>
            <a:ext cx="10795673" cy="2246769"/>
          </a:xfrm>
          <a:prstGeom prst="rect">
            <a:avLst/>
          </a:prstGeom>
          <a:noFill/>
        </p:spPr>
        <p:txBody>
          <a:bodyPr wrap="square" lIns="91440" tIns="45720" rIns="91440" bIns="45720">
            <a:spAutoFit/>
          </a:bodyPr>
          <a:lstStyle/>
          <a:p>
            <a:pPr algn="just"/>
            <a:r>
              <a:rPr lang="pl-PL" sz="2000" b="1" dirty="0"/>
              <a:t>Analiza danych wykazała największy wzrost wartości robocizny wystąpił w zakresie branży robót torowych tj. aż 47,27%.</a:t>
            </a:r>
          </a:p>
          <a:p>
            <a:pPr algn="just"/>
            <a:endParaRPr lang="pl-PL" sz="2000" b="1" dirty="0"/>
          </a:p>
          <a:p>
            <a:pPr algn="just"/>
            <a:r>
              <a:rPr lang="pl-PL" sz="2000" b="1" dirty="0"/>
              <a:t>Kwartalna analiza zmian cen wykazuje najwyższy wzrost wartości robocizny aż o 15,34% i został on odnotowany pomiędzy IV kwartałem 2017 a I kwartałem 2018, natomiast aż 13,81% pomiędzy IV kwartałem 2016 a 1 kwartałem 2017. Średni kwartalny wzrost dla wszystkich grup kosztowych wynosi około 3,45%.</a:t>
            </a:r>
          </a:p>
        </p:txBody>
      </p:sp>
    </p:spTree>
    <p:extLst>
      <p:ext uri="{BB962C8B-B14F-4D97-AF65-F5344CB8AC3E}">
        <p14:creationId xmlns:p14="http://schemas.microsoft.com/office/powerpoint/2010/main" val="4116629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2633" y="483017"/>
            <a:ext cx="23824276" cy="1608539"/>
            <a:chOff x="262046" y="483017"/>
            <a:chExt cx="23824276" cy="1608539"/>
          </a:xfrm>
        </p:grpSpPr>
        <p:sp>
          <p:nvSpPr>
            <p:cNvPr id="8" name="TextBox 7"/>
            <p:cNvSpPr txBox="1"/>
            <p:nvPr/>
          </p:nvSpPr>
          <p:spPr>
            <a:xfrm>
              <a:off x="262046"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Zmiana cen Materiałów</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9" name="Grafika 8" descr="Wykres słupkowy">
            <a:extLst>
              <a:ext uri="{FF2B5EF4-FFF2-40B4-BE49-F238E27FC236}">
                <a16:creationId xmlns:a16="http://schemas.microsoft.com/office/drawing/2014/main" id="{0B4E4126-5306-4ABE-AA4A-36D212C0B0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050" y="388349"/>
            <a:ext cx="4024673" cy="4024673"/>
          </a:xfrm>
          <a:prstGeom prst="rect">
            <a:avLst/>
          </a:prstGeom>
        </p:spPr>
      </p:pic>
      <p:pic>
        <p:nvPicPr>
          <p:cNvPr id="12" name="Obraz 11">
            <a:extLst>
              <a:ext uri="{FF2B5EF4-FFF2-40B4-BE49-F238E27FC236}">
                <a16:creationId xmlns:a16="http://schemas.microsoft.com/office/drawing/2014/main" id="{CC9D920F-E04D-4394-BAEF-4ECD5854D89B}"/>
              </a:ext>
            </a:extLst>
          </p:cNvPr>
          <p:cNvPicPr>
            <a:picLocks noChangeAspect="1"/>
          </p:cNvPicPr>
          <p:nvPr/>
        </p:nvPicPr>
        <p:blipFill>
          <a:blip r:embed="rId4"/>
          <a:stretch>
            <a:fillRect/>
          </a:stretch>
        </p:blipFill>
        <p:spPr>
          <a:xfrm>
            <a:off x="11878486" y="2415776"/>
            <a:ext cx="11936908" cy="6496676"/>
          </a:xfrm>
          <a:prstGeom prst="rect">
            <a:avLst/>
          </a:prstGeom>
        </p:spPr>
      </p:pic>
      <p:pic>
        <p:nvPicPr>
          <p:cNvPr id="14" name="Obraz 13">
            <a:extLst>
              <a:ext uri="{FF2B5EF4-FFF2-40B4-BE49-F238E27FC236}">
                <a16:creationId xmlns:a16="http://schemas.microsoft.com/office/drawing/2014/main" id="{C36EAFEF-27A8-4B28-8A1F-3EF8F164C1B2}"/>
              </a:ext>
            </a:extLst>
          </p:cNvPr>
          <p:cNvPicPr>
            <a:picLocks noChangeAspect="1"/>
          </p:cNvPicPr>
          <p:nvPr/>
        </p:nvPicPr>
        <p:blipFill>
          <a:blip r:embed="rId5"/>
          <a:stretch>
            <a:fillRect/>
          </a:stretch>
        </p:blipFill>
        <p:spPr>
          <a:xfrm>
            <a:off x="779183" y="4661241"/>
            <a:ext cx="10808108" cy="6902569"/>
          </a:xfrm>
          <a:prstGeom prst="rect">
            <a:avLst/>
          </a:prstGeom>
        </p:spPr>
      </p:pic>
      <p:sp>
        <p:nvSpPr>
          <p:cNvPr id="11" name="Prostokąt 10">
            <a:extLst>
              <a:ext uri="{FF2B5EF4-FFF2-40B4-BE49-F238E27FC236}">
                <a16:creationId xmlns:a16="http://schemas.microsoft.com/office/drawing/2014/main" id="{F4DB51F5-540C-4DE1-8FEE-9432E8C8917E}"/>
              </a:ext>
            </a:extLst>
          </p:cNvPr>
          <p:cNvSpPr/>
          <p:nvPr/>
        </p:nvSpPr>
        <p:spPr>
          <a:xfrm>
            <a:off x="11878486" y="9236672"/>
            <a:ext cx="10795673" cy="1938992"/>
          </a:xfrm>
          <a:prstGeom prst="rect">
            <a:avLst/>
          </a:prstGeom>
          <a:noFill/>
        </p:spPr>
        <p:txBody>
          <a:bodyPr wrap="square" lIns="91440" tIns="45720" rIns="91440" bIns="45720">
            <a:spAutoFit/>
          </a:bodyPr>
          <a:lstStyle/>
          <a:p>
            <a:pPr algn="just"/>
            <a:r>
              <a:rPr lang="pl-PL" sz="2000" b="1" dirty="0"/>
              <a:t>Otrzymane dane oraz ich analiza wskazują, że najwyższy wzrost cen Materiałów wystąpił w grupie dotyczącej Elektroenergetyki nietrakcyjnej (</a:t>
            </a:r>
            <a:r>
              <a:rPr lang="pl-PL" sz="2000" b="1" dirty="0" err="1"/>
              <a:t>nN</a:t>
            </a:r>
            <a:r>
              <a:rPr lang="pl-PL" sz="2000" b="1" dirty="0"/>
              <a:t> + SN) 54,93%, następnie w grupie robót drogowych 49,62% oraz robót odwodnieniowych 47,26%.</a:t>
            </a:r>
          </a:p>
          <a:p>
            <a:pPr algn="just"/>
            <a:endParaRPr lang="pl-PL" sz="2000" b="1" dirty="0"/>
          </a:p>
          <a:p>
            <a:pPr algn="just"/>
            <a:r>
              <a:rPr lang="pl-PL" sz="2000" b="1" dirty="0"/>
              <a:t>Kwartalna analiza zmian cen wykazuje, że średni kwartalny wskaźnik waloryzacyjny w zakresie wszystkich grup kosztowych wynosi około 3,59%.</a:t>
            </a:r>
          </a:p>
        </p:txBody>
      </p:sp>
    </p:spTree>
    <p:extLst>
      <p:ext uri="{BB962C8B-B14F-4D97-AF65-F5344CB8AC3E}">
        <p14:creationId xmlns:p14="http://schemas.microsoft.com/office/powerpoint/2010/main" val="4141092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2633" y="483017"/>
            <a:ext cx="23824276" cy="1608539"/>
            <a:chOff x="262046" y="483017"/>
            <a:chExt cx="23824276" cy="1608539"/>
          </a:xfrm>
        </p:grpSpPr>
        <p:sp>
          <p:nvSpPr>
            <p:cNvPr id="8" name="TextBox 7"/>
            <p:cNvSpPr txBox="1"/>
            <p:nvPr/>
          </p:nvSpPr>
          <p:spPr>
            <a:xfrm>
              <a:off x="262046"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Zmiana cen Sprzętu</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9" name="Grafika 8" descr="Wykres słupkowy">
            <a:extLst>
              <a:ext uri="{FF2B5EF4-FFF2-40B4-BE49-F238E27FC236}">
                <a16:creationId xmlns:a16="http://schemas.microsoft.com/office/drawing/2014/main" id="{0B4E4126-5306-4ABE-AA4A-36D212C0B0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050" y="388349"/>
            <a:ext cx="4024673" cy="4024673"/>
          </a:xfrm>
          <a:prstGeom prst="rect">
            <a:avLst/>
          </a:prstGeom>
        </p:spPr>
      </p:pic>
      <p:pic>
        <p:nvPicPr>
          <p:cNvPr id="11" name="Obraz 10">
            <a:extLst>
              <a:ext uri="{FF2B5EF4-FFF2-40B4-BE49-F238E27FC236}">
                <a16:creationId xmlns:a16="http://schemas.microsoft.com/office/drawing/2014/main" id="{9332226F-0404-46E1-8C13-76F3A19846F9}"/>
              </a:ext>
            </a:extLst>
          </p:cNvPr>
          <p:cNvPicPr>
            <a:picLocks noChangeAspect="1"/>
          </p:cNvPicPr>
          <p:nvPr/>
        </p:nvPicPr>
        <p:blipFill>
          <a:blip r:embed="rId4"/>
          <a:stretch>
            <a:fillRect/>
          </a:stretch>
        </p:blipFill>
        <p:spPr>
          <a:xfrm>
            <a:off x="11878486" y="2396746"/>
            <a:ext cx="11851310" cy="8158611"/>
          </a:xfrm>
          <a:prstGeom prst="rect">
            <a:avLst/>
          </a:prstGeom>
        </p:spPr>
      </p:pic>
      <p:pic>
        <p:nvPicPr>
          <p:cNvPr id="13" name="Obraz 12">
            <a:extLst>
              <a:ext uri="{FF2B5EF4-FFF2-40B4-BE49-F238E27FC236}">
                <a16:creationId xmlns:a16="http://schemas.microsoft.com/office/drawing/2014/main" id="{4BF3B814-9CAE-46B7-ABD9-415241096022}"/>
              </a:ext>
            </a:extLst>
          </p:cNvPr>
          <p:cNvPicPr>
            <a:picLocks noChangeAspect="1"/>
          </p:cNvPicPr>
          <p:nvPr/>
        </p:nvPicPr>
        <p:blipFill>
          <a:blip r:embed="rId5"/>
          <a:stretch>
            <a:fillRect/>
          </a:stretch>
        </p:blipFill>
        <p:spPr>
          <a:xfrm>
            <a:off x="684255" y="3976008"/>
            <a:ext cx="10527084" cy="9082788"/>
          </a:xfrm>
          <a:prstGeom prst="rect">
            <a:avLst/>
          </a:prstGeom>
        </p:spPr>
      </p:pic>
      <p:sp>
        <p:nvSpPr>
          <p:cNvPr id="12" name="Prostokąt 11">
            <a:extLst>
              <a:ext uri="{FF2B5EF4-FFF2-40B4-BE49-F238E27FC236}">
                <a16:creationId xmlns:a16="http://schemas.microsoft.com/office/drawing/2014/main" id="{C3773439-BC43-4CFE-A5AD-C8EAAAFBF584}"/>
              </a:ext>
            </a:extLst>
          </p:cNvPr>
          <p:cNvSpPr/>
          <p:nvPr/>
        </p:nvSpPr>
        <p:spPr>
          <a:xfrm>
            <a:off x="11878486" y="10349758"/>
            <a:ext cx="10795673" cy="1938992"/>
          </a:xfrm>
          <a:prstGeom prst="rect">
            <a:avLst/>
          </a:prstGeom>
          <a:noFill/>
        </p:spPr>
        <p:txBody>
          <a:bodyPr wrap="square" lIns="91440" tIns="45720" rIns="91440" bIns="45720">
            <a:spAutoFit/>
          </a:bodyPr>
          <a:lstStyle/>
          <a:p>
            <a:pPr algn="just"/>
            <a:r>
              <a:rPr lang="pl-PL" sz="2000" b="1" dirty="0"/>
              <a:t>Otrzymane dane oraz ich analiza wskazują, że najwyższy wzrost wartości Sprzętu wystąpił a grupie dotyczącej Sieci Trakcyjnej i Zasilania Trakcji tj. aż o 97,36%. Wzrosty dla pozostałych grup kosztowych wynosiły od 10,77% do 30,61%.</a:t>
            </a:r>
          </a:p>
          <a:p>
            <a:pPr algn="just"/>
            <a:endParaRPr lang="pl-PL" sz="2000" b="1" dirty="0"/>
          </a:p>
          <a:p>
            <a:pPr algn="just"/>
            <a:r>
              <a:rPr lang="pl-PL" sz="2000" b="1" dirty="0"/>
              <a:t>Kwartalna analiza zmian cen wykazuje iż średni kwartalny wskaźnik waloryzacyjny w zakresie wszystkich grup kosztowych wynosi około 2,59%.</a:t>
            </a:r>
          </a:p>
        </p:txBody>
      </p:sp>
    </p:spTree>
    <p:extLst>
      <p:ext uri="{BB962C8B-B14F-4D97-AF65-F5344CB8AC3E}">
        <p14:creationId xmlns:p14="http://schemas.microsoft.com/office/powerpoint/2010/main" val="333425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03BEB766-0731-47A2-9D70-11310A1031BA}"/>
              </a:ext>
            </a:extLst>
          </p:cNvPr>
          <p:cNvSpPr/>
          <p:nvPr/>
        </p:nvSpPr>
        <p:spPr>
          <a:xfrm>
            <a:off x="16621016" y="5643138"/>
            <a:ext cx="12188825" cy="1754326"/>
          </a:xfrm>
          <a:prstGeom prst="rect">
            <a:avLst/>
          </a:prstGeom>
        </p:spPr>
        <p:txBody>
          <a:bodyPr>
            <a:spAutoFit/>
          </a:bodyPr>
          <a:lstStyle/>
          <a:p>
            <a:pPr algn="ctr"/>
            <a:br>
              <a:rPr lang="pl-PL" sz="5400" dirty="0">
                <a:solidFill>
                  <a:schemeClr val="tx1">
                    <a:lumMod val="50000"/>
                  </a:schemeClr>
                </a:solidFill>
                <a:latin typeface="Lato Light" panose="020F0402020204030203" pitchFamily="34" charset="0"/>
                <a:cs typeface="Lato Light" panose="020F0402020204030203" pitchFamily="34" charset="0"/>
              </a:rPr>
            </a:br>
            <a:endParaRPr lang="pl-PL" sz="5400" dirty="0">
              <a:solidFill>
                <a:schemeClr val="tx1">
                  <a:lumMod val="50000"/>
                </a:schemeClr>
              </a:solidFill>
              <a:latin typeface="Lato Light" panose="020F0402020204030203" pitchFamily="34" charset="0"/>
              <a:cs typeface="Lato Light" panose="020F0402020204030203" pitchFamily="34" charset="0"/>
            </a:endParaRPr>
          </a:p>
        </p:txBody>
      </p:sp>
      <p:pic>
        <p:nvPicPr>
          <p:cNvPr id="4" name="Obraz 3">
            <a:extLst>
              <a:ext uri="{FF2B5EF4-FFF2-40B4-BE49-F238E27FC236}">
                <a16:creationId xmlns:a16="http://schemas.microsoft.com/office/drawing/2014/main" id="{0E936791-7D30-459E-9CC1-7D12D61DF166}"/>
              </a:ext>
            </a:extLst>
          </p:cNvPr>
          <p:cNvPicPr>
            <a:picLocks noChangeAspect="1"/>
          </p:cNvPicPr>
          <p:nvPr/>
        </p:nvPicPr>
        <p:blipFill>
          <a:blip r:embed="rId3"/>
          <a:stretch>
            <a:fillRect/>
          </a:stretch>
        </p:blipFill>
        <p:spPr>
          <a:xfrm>
            <a:off x="12672776" y="624659"/>
            <a:ext cx="9831624" cy="12607059"/>
          </a:xfrm>
          <a:prstGeom prst="rect">
            <a:avLst/>
          </a:prstGeom>
        </p:spPr>
      </p:pic>
      <p:pic>
        <p:nvPicPr>
          <p:cNvPr id="2" name="Obraz 1">
            <a:extLst>
              <a:ext uri="{FF2B5EF4-FFF2-40B4-BE49-F238E27FC236}">
                <a16:creationId xmlns:a16="http://schemas.microsoft.com/office/drawing/2014/main" id="{2F686136-82EA-44F4-9916-93853D0D58DA}"/>
              </a:ext>
            </a:extLst>
          </p:cNvPr>
          <p:cNvPicPr>
            <a:picLocks noChangeAspect="1"/>
          </p:cNvPicPr>
          <p:nvPr/>
        </p:nvPicPr>
        <p:blipFill>
          <a:blip r:embed="rId4"/>
          <a:stretch>
            <a:fillRect/>
          </a:stretch>
        </p:blipFill>
        <p:spPr>
          <a:xfrm>
            <a:off x="2232635" y="624659"/>
            <a:ext cx="9127027" cy="12603990"/>
          </a:xfrm>
          <a:prstGeom prst="rect">
            <a:avLst/>
          </a:prstGeom>
        </p:spPr>
      </p:pic>
    </p:spTree>
    <p:extLst>
      <p:ext uri="{BB962C8B-B14F-4D97-AF65-F5344CB8AC3E}">
        <p14:creationId xmlns:p14="http://schemas.microsoft.com/office/powerpoint/2010/main" val="951416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2633" y="483017"/>
            <a:ext cx="23824276" cy="1608539"/>
            <a:chOff x="262046" y="483017"/>
            <a:chExt cx="23824276" cy="1608539"/>
          </a:xfrm>
        </p:grpSpPr>
        <p:sp>
          <p:nvSpPr>
            <p:cNvPr id="8" name="TextBox 7"/>
            <p:cNvSpPr txBox="1"/>
            <p:nvPr/>
          </p:nvSpPr>
          <p:spPr>
            <a:xfrm>
              <a:off x="262046"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Zmiana Kosztów pośrednich i Podwykonawstwa</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9" name="Grafika 8" descr="Wykres słupkowy">
            <a:extLst>
              <a:ext uri="{FF2B5EF4-FFF2-40B4-BE49-F238E27FC236}">
                <a16:creationId xmlns:a16="http://schemas.microsoft.com/office/drawing/2014/main" id="{0B4E4126-5306-4ABE-AA4A-36D212C0B0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050" y="388349"/>
            <a:ext cx="4024673" cy="4024673"/>
          </a:xfrm>
          <a:prstGeom prst="rect">
            <a:avLst/>
          </a:prstGeom>
        </p:spPr>
      </p:pic>
      <p:pic>
        <p:nvPicPr>
          <p:cNvPr id="12" name="Obraz 11">
            <a:extLst>
              <a:ext uri="{FF2B5EF4-FFF2-40B4-BE49-F238E27FC236}">
                <a16:creationId xmlns:a16="http://schemas.microsoft.com/office/drawing/2014/main" id="{52FE2069-4194-4782-8EA6-747C63633741}"/>
              </a:ext>
            </a:extLst>
          </p:cNvPr>
          <p:cNvPicPr>
            <a:picLocks noChangeAspect="1"/>
          </p:cNvPicPr>
          <p:nvPr/>
        </p:nvPicPr>
        <p:blipFill>
          <a:blip r:embed="rId4"/>
          <a:stretch>
            <a:fillRect/>
          </a:stretch>
        </p:blipFill>
        <p:spPr>
          <a:xfrm>
            <a:off x="903663" y="7449805"/>
            <a:ext cx="10631846" cy="5475144"/>
          </a:xfrm>
          <a:prstGeom prst="rect">
            <a:avLst/>
          </a:prstGeom>
        </p:spPr>
      </p:pic>
      <p:pic>
        <p:nvPicPr>
          <p:cNvPr id="14" name="Obraz 13">
            <a:extLst>
              <a:ext uri="{FF2B5EF4-FFF2-40B4-BE49-F238E27FC236}">
                <a16:creationId xmlns:a16="http://schemas.microsoft.com/office/drawing/2014/main" id="{6B2BB408-DC0E-46D1-92E6-DF0E5FF08D83}"/>
              </a:ext>
            </a:extLst>
          </p:cNvPr>
          <p:cNvPicPr>
            <a:picLocks noChangeAspect="1"/>
          </p:cNvPicPr>
          <p:nvPr/>
        </p:nvPicPr>
        <p:blipFill>
          <a:blip r:embed="rId5"/>
          <a:stretch>
            <a:fillRect/>
          </a:stretch>
        </p:blipFill>
        <p:spPr>
          <a:xfrm>
            <a:off x="12631003" y="7449805"/>
            <a:ext cx="10283771" cy="5176661"/>
          </a:xfrm>
          <a:prstGeom prst="rect">
            <a:avLst/>
          </a:prstGeom>
        </p:spPr>
      </p:pic>
      <p:sp>
        <p:nvSpPr>
          <p:cNvPr id="11" name="Prostokąt 10">
            <a:extLst>
              <a:ext uri="{FF2B5EF4-FFF2-40B4-BE49-F238E27FC236}">
                <a16:creationId xmlns:a16="http://schemas.microsoft.com/office/drawing/2014/main" id="{F5C6E36E-7A9A-40D1-9438-C9AA30C8B70B}"/>
              </a:ext>
            </a:extLst>
          </p:cNvPr>
          <p:cNvSpPr/>
          <p:nvPr/>
        </p:nvSpPr>
        <p:spPr>
          <a:xfrm>
            <a:off x="903662" y="3994667"/>
            <a:ext cx="10631846" cy="1631216"/>
          </a:xfrm>
          <a:prstGeom prst="rect">
            <a:avLst/>
          </a:prstGeom>
          <a:noFill/>
        </p:spPr>
        <p:txBody>
          <a:bodyPr wrap="square" lIns="91440" tIns="45720" rIns="91440" bIns="45720">
            <a:spAutoFit/>
          </a:bodyPr>
          <a:lstStyle/>
          <a:p>
            <a:pPr algn="just"/>
            <a:r>
              <a:rPr lang="pl-PL" sz="2000" b="1" dirty="0"/>
              <a:t>Otrzymane dane oraz ich analiza wskazują na wzrost wartości Kosztów pośrednich w okresie pomiędzy I kw.2016 r. a II kw. 2018 r. aż o 63,47%.</a:t>
            </a:r>
          </a:p>
          <a:p>
            <a:pPr algn="just"/>
            <a:endParaRPr lang="pl-PL" sz="2000" b="1" dirty="0"/>
          </a:p>
          <a:p>
            <a:pPr algn="just"/>
            <a:r>
              <a:rPr lang="pl-PL" sz="2000" b="1" dirty="0"/>
              <a:t>Kwartalna analiza zmian cen wykazuje iż średni kwartalny wskaźnik waloryzacyjny w zakresie Kosztów pośrednich wynosi około 5,61%.</a:t>
            </a:r>
          </a:p>
        </p:txBody>
      </p:sp>
      <p:pic>
        <p:nvPicPr>
          <p:cNvPr id="2" name="Obraz 1">
            <a:extLst>
              <a:ext uri="{FF2B5EF4-FFF2-40B4-BE49-F238E27FC236}">
                <a16:creationId xmlns:a16="http://schemas.microsoft.com/office/drawing/2014/main" id="{ED27DA9F-4D74-4DE4-A6B2-B6BE3280DDF6}"/>
              </a:ext>
            </a:extLst>
          </p:cNvPr>
          <p:cNvPicPr>
            <a:picLocks noChangeAspect="1"/>
          </p:cNvPicPr>
          <p:nvPr/>
        </p:nvPicPr>
        <p:blipFill>
          <a:blip r:embed="rId6"/>
          <a:stretch>
            <a:fillRect/>
          </a:stretch>
        </p:blipFill>
        <p:spPr>
          <a:xfrm>
            <a:off x="903663" y="5599641"/>
            <a:ext cx="10631847" cy="1529855"/>
          </a:xfrm>
          <a:prstGeom prst="rect">
            <a:avLst/>
          </a:prstGeom>
        </p:spPr>
      </p:pic>
      <p:pic>
        <p:nvPicPr>
          <p:cNvPr id="3" name="Obraz 2">
            <a:extLst>
              <a:ext uri="{FF2B5EF4-FFF2-40B4-BE49-F238E27FC236}">
                <a16:creationId xmlns:a16="http://schemas.microsoft.com/office/drawing/2014/main" id="{C64EE27D-2D9F-465E-A0AE-34F73779873B}"/>
              </a:ext>
            </a:extLst>
          </p:cNvPr>
          <p:cNvPicPr>
            <a:picLocks noChangeAspect="1"/>
          </p:cNvPicPr>
          <p:nvPr/>
        </p:nvPicPr>
        <p:blipFill>
          <a:blip r:embed="rId7"/>
          <a:stretch>
            <a:fillRect/>
          </a:stretch>
        </p:blipFill>
        <p:spPr>
          <a:xfrm>
            <a:off x="12449908" y="5686954"/>
            <a:ext cx="10464866" cy="1510152"/>
          </a:xfrm>
          <a:prstGeom prst="rect">
            <a:avLst/>
          </a:prstGeom>
        </p:spPr>
      </p:pic>
      <p:sp>
        <p:nvSpPr>
          <p:cNvPr id="13" name="Prostokąt 12">
            <a:extLst>
              <a:ext uri="{FF2B5EF4-FFF2-40B4-BE49-F238E27FC236}">
                <a16:creationId xmlns:a16="http://schemas.microsoft.com/office/drawing/2014/main" id="{7D2B7175-ACD3-4AEE-AD18-1C6F577B0877}"/>
              </a:ext>
            </a:extLst>
          </p:cNvPr>
          <p:cNvSpPr/>
          <p:nvPr/>
        </p:nvSpPr>
        <p:spPr>
          <a:xfrm>
            <a:off x="12282928" y="3929389"/>
            <a:ext cx="10631846" cy="1631216"/>
          </a:xfrm>
          <a:prstGeom prst="rect">
            <a:avLst/>
          </a:prstGeom>
          <a:noFill/>
        </p:spPr>
        <p:txBody>
          <a:bodyPr wrap="square" lIns="91440" tIns="45720" rIns="91440" bIns="45720">
            <a:spAutoFit/>
          </a:bodyPr>
          <a:lstStyle/>
          <a:p>
            <a:pPr algn="just"/>
            <a:r>
              <a:rPr lang="pl-PL" sz="2000" b="1" dirty="0"/>
              <a:t>Otrzymane dane oraz ich analiza wskazują na wzrost wartości robót podstawowych w okresie pomiędzy I kwartałem 2016 r. a II kwartałem 2018 r. aż o 66,66%.</a:t>
            </a:r>
          </a:p>
          <a:p>
            <a:pPr algn="just"/>
            <a:endParaRPr lang="pl-PL" sz="2000" b="1" dirty="0"/>
          </a:p>
          <a:p>
            <a:pPr algn="just"/>
            <a:r>
              <a:rPr lang="pl-PL" sz="2000" b="1" dirty="0"/>
              <a:t>Kwartalna analiza zmian cen wykazuje iż średni kwartalny wskaźnik waloryzacyjny w zakresie robót podstawowych wynosi około 5,84%.</a:t>
            </a:r>
          </a:p>
        </p:txBody>
      </p:sp>
    </p:spTree>
    <p:extLst>
      <p:ext uri="{BB962C8B-B14F-4D97-AF65-F5344CB8AC3E}">
        <p14:creationId xmlns:p14="http://schemas.microsoft.com/office/powerpoint/2010/main" val="1516800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6687" y="483017"/>
            <a:ext cx="23824276" cy="1608539"/>
            <a:chOff x="256100" y="483017"/>
            <a:chExt cx="23824276" cy="1608539"/>
          </a:xfrm>
        </p:grpSpPr>
        <p:sp>
          <p:nvSpPr>
            <p:cNvPr id="8" name="TextBox 7"/>
            <p:cNvSpPr txBox="1"/>
            <p:nvPr/>
          </p:nvSpPr>
          <p:spPr>
            <a:xfrm>
              <a:off x="256100"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Obliczenia dla Modelowej Inwestycji </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graphicFrame>
        <p:nvGraphicFramePr>
          <p:cNvPr id="11" name="Tabela 10">
            <a:extLst>
              <a:ext uri="{FF2B5EF4-FFF2-40B4-BE49-F238E27FC236}">
                <a16:creationId xmlns:a16="http://schemas.microsoft.com/office/drawing/2014/main" id="{06E3CA9F-4387-451E-8196-1EA5BD1B6EF1}"/>
              </a:ext>
            </a:extLst>
          </p:cNvPr>
          <p:cNvGraphicFramePr>
            <a:graphicFrameLocks noGrp="1"/>
          </p:cNvGraphicFramePr>
          <p:nvPr>
            <p:extLst>
              <p:ext uri="{D42A27DB-BD31-4B8C-83A1-F6EECF244321}">
                <p14:modId xmlns:p14="http://schemas.microsoft.com/office/powerpoint/2010/main" val="4027392569"/>
              </p:ext>
            </p:extLst>
          </p:nvPr>
        </p:nvGraphicFramePr>
        <p:xfrm>
          <a:off x="4123113" y="1805002"/>
          <a:ext cx="17734071" cy="11162956"/>
        </p:xfrm>
        <a:graphic>
          <a:graphicData uri="http://schemas.openxmlformats.org/drawingml/2006/table">
            <a:tbl>
              <a:tblPr firstRow="1" firstCol="1" bandRow="1"/>
              <a:tblGrid>
                <a:gridCol w="539223">
                  <a:extLst>
                    <a:ext uri="{9D8B030D-6E8A-4147-A177-3AD203B41FA5}">
                      <a16:colId xmlns:a16="http://schemas.microsoft.com/office/drawing/2014/main" val="703026666"/>
                    </a:ext>
                  </a:extLst>
                </a:gridCol>
                <a:gridCol w="3856159">
                  <a:extLst>
                    <a:ext uri="{9D8B030D-6E8A-4147-A177-3AD203B41FA5}">
                      <a16:colId xmlns:a16="http://schemas.microsoft.com/office/drawing/2014/main" val="1582215777"/>
                    </a:ext>
                  </a:extLst>
                </a:gridCol>
                <a:gridCol w="1229809">
                  <a:extLst>
                    <a:ext uri="{9D8B030D-6E8A-4147-A177-3AD203B41FA5}">
                      <a16:colId xmlns:a16="http://schemas.microsoft.com/office/drawing/2014/main" val="2735435645"/>
                    </a:ext>
                  </a:extLst>
                </a:gridCol>
                <a:gridCol w="130075">
                  <a:extLst>
                    <a:ext uri="{9D8B030D-6E8A-4147-A177-3AD203B41FA5}">
                      <a16:colId xmlns:a16="http://schemas.microsoft.com/office/drawing/2014/main" val="3110354529"/>
                    </a:ext>
                  </a:extLst>
                </a:gridCol>
                <a:gridCol w="1097368">
                  <a:extLst>
                    <a:ext uri="{9D8B030D-6E8A-4147-A177-3AD203B41FA5}">
                      <a16:colId xmlns:a16="http://schemas.microsoft.com/office/drawing/2014/main" val="1667850815"/>
                    </a:ext>
                  </a:extLst>
                </a:gridCol>
                <a:gridCol w="1008680">
                  <a:extLst>
                    <a:ext uri="{9D8B030D-6E8A-4147-A177-3AD203B41FA5}">
                      <a16:colId xmlns:a16="http://schemas.microsoft.com/office/drawing/2014/main" val="396638116"/>
                    </a:ext>
                  </a:extLst>
                </a:gridCol>
                <a:gridCol w="1002767">
                  <a:extLst>
                    <a:ext uri="{9D8B030D-6E8A-4147-A177-3AD203B41FA5}">
                      <a16:colId xmlns:a16="http://schemas.microsoft.com/office/drawing/2014/main" val="3076841854"/>
                    </a:ext>
                  </a:extLst>
                </a:gridCol>
                <a:gridCol w="1006314">
                  <a:extLst>
                    <a:ext uri="{9D8B030D-6E8A-4147-A177-3AD203B41FA5}">
                      <a16:colId xmlns:a16="http://schemas.microsoft.com/office/drawing/2014/main" val="534301618"/>
                    </a:ext>
                  </a:extLst>
                </a:gridCol>
                <a:gridCol w="1173047">
                  <a:extLst>
                    <a:ext uri="{9D8B030D-6E8A-4147-A177-3AD203B41FA5}">
                      <a16:colId xmlns:a16="http://schemas.microsoft.com/office/drawing/2014/main" val="3882554042"/>
                    </a:ext>
                  </a:extLst>
                </a:gridCol>
                <a:gridCol w="1173047">
                  <a:extLst>
                    <a:ext uri="{9D8B030D-6E8A-4147-A177-3AD203B41FA5}">
                      <a16:colId xmlns:a16="http://schemas.microsoft.com/office/drawing/2014/main" val="1979520202"/>
                    </a:ext>
                  </a:extLst>
                </a:gridCol>
                <a:gridCol w="354753">
                  <a:extLst>
                    <a:ext uri="{9D8B030D-6E8A-4147-A177-3AD203B41FA5}">
                      <a16:colId xmlns:a16="http://schemas.microsoft.com/office/drawing/2014/main" val="2655882444"/>
                    </a:ext>
                  </a:extLst>
                </a:gridCol>
                <a:gridCol w="1008680">
                  <a:extLst>
                    <a:ext uri="{9D8B030D-6E8A-4147-A177-3AD203B41FA5}">
                      <a16:colId xmlns:a16="http://schemas.microsoft.com/office/drawing/2014/main" val="1294838756"/>
                    </a:ext>
                  </a:extLst>
                </a:gridCol>
                <a:gridCol w="1005132">
                  <a:extLst>
                    <a:ext uri="{9D8B030D-6E8A-4147-A177-3AD203B41FA5}">
                      <a16:colId xmlns:a16="http://schemas.microsoft.com/office/drawing/2014/main" val="3067570890"/>
                    </a:ext>
                  </a:extLst>
                </a:gridCol>
                <a:gridCol w="983846">
                  <a:extLst>
                    <a:ext uri="{9D8B030D-6E8A-4147-A177-3AD203B41FA5}">
                      <a16:colId xmlns:a16="http://schemas.microsoft.com/office/drawing/2014/main" val="2188583259"/>
                    </a:ext>
                  </a:extLst>
                </a:gridCol>
                <a:gridCol w="1006314">
                  <a:extLst>
                    <a:ext uri="{9D8B030D-6E8A-4147-A177-3AD203B41FA5}">
                      <a16:colId xmlns:a16="http://schemas.microsoft.com/office/drawing/2014/main" val="1583712878"/>
                    </a:ext>
                  </a:extLst>
                </a:gridCol>
                <a:gridCol w="1158857">
                  <a:extLst>
                    <a:ext uri="{9D8B030D-6E8A-4147-A177-3AD203B41FA5}">
                      <a16:colId xmlns:a16="http://schemas.microsoft.com/office/drawing/2014/main" val="3037681043"/>
                    </a:ext>
                  </a:extLst>
                </a:gridCol>
              </a:tblGrid>
              <a:tr h="790387">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pl-PL" sz="2800" dirty="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a:lnSpc>
                          <a:spcPct val="107000"/>
                        </a:lnSpc>
                        <a:spcAft>
                          <a:spcPts val="0"/>
                        </a:spcAft>
                      </a:pPr>
                      <a:r>
                        <a:rPr lang="pl-PL" sz="1400" dirty="0">
                          <a:solidFill>
                            <a:srgbClr val="000000"/>
                          </a:solidFill>
                          <a:effectLst/>
                          <a:latin typeface="Open Sans"/>
                          <a:ea typeface="Times New Roman" panose="02020603050405020304" pitchFamily="18" charset="0"/>
                          <a:cs typeface="Arial" panose="020B0604020202020204" pitchFamily="34" charset="0"/>
                        </a:rPr>
                        <a:t>Udział procentowy wg modelowej Inwestycji</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Wartość</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pl-PL"/>
                    </a:p>
                  </a:txBody>
                  <a:tcPr/>
                </a:tc>
                <a:tc gridSpan="5">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Rozbicie procentowe danej grupy kosztowej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5">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Rozbicie danej grupy kosztowej [jednostka]</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517839881"/>
                  </a:ext>
                </a:extLst>
              </a:tr>
              <a:tr h="916130">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pl-PL"/>
                    </a:p>
                  </a:txBody>
                  <a:tcPr/>
                </a:tc>
                <a:tc gridSpan="2" vMerge="1">
                  <a:txBody>
                    <a:bodyPr/>
                    <a:lstStyle/>
                    <a:p>
                      <a:endParaRPr lang="pl-PL"/>
                    </a:p>
                  </a:txBody>
                  <a:tcPr/>
                </a:tc>
                <a:tc hMerge="1" vMerge="1">
                  <a:txBody>
                    <a:bodyPr/>
                    <a:lstStyle/>
                    <a:p>
                      <a:endParaRPr lang="pl-PL"/>
                    </a:p>
                  </a:txBody>
                  <a:tcPr/>
                </a:tc>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Robocizna "R"</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Materiał "M"</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Sprzęt "S"</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Koszty Pośrednie "Kp"</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Zysk "Z" / Marża</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Robocizna "R"</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Materiał "M"</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Sprzęt "S"</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Koszty Pośrednie "Kp"</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Zysk "Z" / Marża</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79638"/>
                  </a:ext>
                </a:extLst>
              </a:tr>
              <a:tr h="425629">
                <a:tc>
                  <a:txBody>
                    <a:bodyPr/>
                    <a:lstStyle/>
                    <a:p>
                      <a:pPr algn="ct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b="1">
                          <a:effectLst/>
                          <a:latin typeface="Open Sans"/>
                          <a:ea typeface="Times New Roman" panose="02020603050405020304" pitchFamily="18" charset="0"/>
                          <a:cs typeface="Arial" panose="020B0604020202020204" pitchFamily="34" charset="0"/>
                        </a:rPr>
                        <a:t>Całkowita Wartość Kontraktu</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b="1">
                          <a:effectLst/>
                          <a:latin typeface="Open Sans"/>
                          <a:ea typeface="Times New Roman" panose="02020603050405020304" pitchFamily="18" charset="0"/>
                          <a:cs typeface="Arial" panose="020B0604020202020204" pitchFamily="34" charset="0"/>
                        </a:rPr>
                        <a:t>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100,00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a:txBody>
                    <a:bodyPr/>
                    <a:lstStyle/>
                    <a:p>
                      <a:pP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4634961"/>
                  </a:ext>
                </a:extLst>
              </a:tr>
              <a:tr h="660154">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Roboty Torowe</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50,77%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50,77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3,69%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77,63%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12,05%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6,30%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0,33%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1,87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39,41</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6,12</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3,20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0,17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5538259"/>
                  </a:ext>
                </a:extLst>
              </a:tr>
              <a:tr h="660154">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2</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Roboty Odwodnieniowe</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1,49%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1,49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33,60%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35,40%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2,20%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22,80%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6,00%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0,50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0,53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0,03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0,34</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0,09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3717775"/>
                  </a:ext>
                </a:extLst>
              </a:tr>
              <a:tr h="660154">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Urządzenia Automatyki Kolejowej </a:t>
                      </a:r>
                      <a:br>
                        <a:rPr lang="pl-PL" sz="1400">
                          <a:effectLst/>
                          <a:latin typeface="Open Sans"/>
                          <a:ea typeface="Times New Roman" panose="02020603050405020304" pitchFamily="18" charset="0"/>
                          <a:cs typeface="Arial" panose="020B0604020202020204" pitchFamily="34" charset="0"/>
                        </a:rPr>
                      </a:br>
                      <a:r>
                        <a:rPr lang="pl-PL" sz="1400">
                          <a:effectLst/>
                          <a:latin typeface="Open Sans"/>
                          <a:ea typeface="Times New Roman" panose="02020603050405020304" pitchFamily="18" charset="0"/>
                          <a:cs typeface="Arial" panose="020B0604020202020204" pitchFamily="34" charset="0"/>
                        </a:rPr>
                        <a:t>(Roboty SRK = urządzenia + linie)</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16,01%</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16,01</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7,77%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63,62%</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18,99%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9,14%</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0,47%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1,24</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10,19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3,04</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1,46</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0,08</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0560663"/>
                  </a:ext>
                </a:extLst>
              </a:tr>
              <a:tr h="660154">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4</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dirty="0">
                          <a:effectLst/>
                          <a:latin typeface="Open Sans"/>
                          <a:ea typeface="Times New Roman" panose="02020603050405020304" pitchFamily="18" charset="0"/>
                          <a:cs typeface="Arial" panose="020B0604020202020204" pitchFamily="34" charset="0"/>
                        </a:rPr>
                        <a:t>Urządzenia Telekomunikacyjne </a:t>
                      </a:r>
                      <a:br>
                        <a:rPr lang="pl-PL" sz="1400" dirty="0">
                          <a:effectLst/>
                          <a:latin typeface="Open Sans"/>
                          <a:ea typeface="Times New Roman" panose="02020603050405020304" pitchFamily="18" charset="0"/>
                          <a:cs typeface="Arial" panose="020B0604020202020204" pitchFamily="34" charset="0"/>
                        </a:rPr>
                      </a:br>
                      <a:r>
                        <a:rPr lang="pl-PL" sz="1400" dirty="0">
                          <a:effectLst/>
                          <a:latin typeface="Open Sans"/>
                          <a:ea typeface="Times New Roman" panose="02020603050405020304" pitchFamily="18" charset="0"/>
                          <a:cs typeface="Arial" panose="020B0604020202020204" pitchFamily="34" charset="0"/>
                        </a:rPr>
                        <a:t>(Roboty telekomunikacyjne = urządzenia + linie)</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4,95%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4,95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7,77%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63,62%</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18,99%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dirty="0">
                          <a:solidFill>
                            <a:srgbClr val="000000"/>
                          </a:solidFill>
                          <a:effectLst/>
                          <a:latin typeface="Open Sans"/>
                          <a:ea typeface="Times New Roman" panose="02020603050405020304" pitchFamily="18" charset="0"/>
                          <a:cs typeface="Arial" panose="020B0604020202020204" pitchFamily="34" charset="0"/>
                        </a:rPr>
                        <a:t>9,14%</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0,47%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0,38</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3,15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0,94</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0,45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0,02</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3232600"/>
                  </a:ext>
                </a:extLst>
              </a:tr>
              <a:tr h="660154">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Sieć Trakcyjna i Zasilanie Trakcji </a:t>
                      </a:r>
                      <a:br>
                        <a:rPr lang="pl-PL" sz="1400">
                          <a:effectLst/>
                          <a:latin typeface="Open Sans"/>
                          <a:ea typeface="Times New Roman" panose="02020603050405020304" pitchFamily="18" charset="0"/>
                          <a:cs typeface="Arial" panose="020B0604020202020204" pitchFamily="34" charset="0"/>
                        </a:rPr>
                      </a:br>
                      <a:r>
                        <a:rPr lang="pl-PL" sz="1400">
                          <a:effectLst/>
                          <a:latin typeface="Open Sans"/>
                          <a:ea typeface="Times New Roman" panose="02020603050405020304" pitchFamily="18" charset="0"/>
                          <a:cs typeface="Arial" panose="020B0604020202020204" pitchFamily="34" charset="0"/>
                        </a:rPr>
                        <a:t>(+ sterowanie odłącznikami)</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12,56%</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12,56</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7,77%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63,62%</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18,99%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9,14%</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0,47%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0,98</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7,99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2,39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1,15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0,06</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0247498"/>
                  </a:ext>
                </a:extLst>
              </a:tr>
              <a:tr h="660154">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6</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Elektroenergetyka Nietrakcyjna </a:t>
                      </a:r>
                      <a:br>
                        <a:rPr lang="pl-PL" sz="1400">
                          <a:effectLst/>
                          <a:latin typeface="Open Sans"/>
                          <a:ea typeface="Times New Roman" panose="02020603050405020304" pitchFamily="18" charset="0"/>
                          <a:cs typeface="Arial" panose="020B0604020202020204" pitchFamily="34" charset="0"/>
                        </a:rPr>
                      </a:br>
                      <a:r>
                        <a:rPr lang="pl-PL" sz="1400">
                          <a:effectLst/>
                          <a:latin typeface="Open Sans"/>
                          <a:ea typeface="Times New Roman" panose="02020603050405020304" pitchFamily="18" charset="0"/>
                          <a:cs typeface="Arial" panose="020B0604020202020204" pitchFamily="34" charset="0"/>
                        </a:rPr>
                        <a:t>(nN + SN)</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2,29%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2,29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7,77%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63,62%</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18,99%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9,14%</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0,47%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0,18</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1,46</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0,43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0,21</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0,01</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5426787"/>
                  </a:ext>
                </a:extLst>
              </a:tr>
              <a:tr h="660154">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Roboty Drogowe</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1,55%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1,55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13,40%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44,80%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17,20%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19,40%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5,20%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0,21</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0,69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0,27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0,30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0,08</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2402197"/>
                  </a:ext>
                </a:extLst>
              </a:tr>
              <a:tr h="660154">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8</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dirty="0">
                          <a:effectLst/>
                          <a:latin typeface="Open Sans"/>
                          <a:ea typeface="Times New Roman" panose="02020603050405020304" pitchFamily="18" charset="0"/>
                          <a:cs typeface="Arial" panose="020B0604020202020204" pitchFamily="34" charset="0"/>
                        </a:rPr>
                        <a:t>Obiekty Inżynieryjne</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7,15%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7,15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12,30%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41,30%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20,20%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20,70%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5,50%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0,88</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2,95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1,44</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1,48</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0,39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187776"/>
                  </a:ext>
                </a:extLst>
              </a:tr>
              <a:tr h="660154">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Perony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1,86%</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1,86</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16,20%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67,70%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1,70%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11,40%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3,00%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0,30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1,26</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0,03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0,21</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0,06</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5613135"/>
                  </a:ext>
                </a:extLst>
              </a:tr>
              <a:tr h="660154">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Obiekty Budowlane</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0,85%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0,85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16,20%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63,30%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3,90%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13,10%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3,50%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0,14</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0,54</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0,03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0,11</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0,03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2645308"/>
                  </a:ext>
                </a:extLst>
              </a:tr>
              <a:tr h="660154">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11</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Zagospodarowanie Terenu, Zieleń, Ochrona Akustyczna, Ochrona Środowiska</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0,53%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0,53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36,30%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33,70%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0,40%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23,40%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6,20%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0,19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0,18</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0,00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0,12</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0,03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2778843"/>
                  </a:ext>
                </a:extLst>
              </a:tr>
              <a:tr h="425629">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337802"/>
                  </a:ext>
                </a:extLst>
              </a:tr>
              <a:tr h="425629">
                <a:tc>
                  <a:txBody>
                    <a:bodyPr/>
                    <a:lstStyle/>
                    <a:p>
                      <a:pPr algn="ct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I</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a:lnSpc>
                          <a:spcPct val="107000"/>
                        </a:lnSpc>
                        <a:spcAft>
                          <a:spcPts val="0"/>
                        </a:spcAft>
                      </a:pPr>
                      <a:r>
                        <a:rPr lang="pl-PL" sz="1400" b="1">
                          <a:effectLst/>
                          <a:latin typeface="Open Sans"/>
                          <a:ea typeface="Times New Roman" panose="02020603050405020304" pitchFamily="18" charset="0"/>
                          <a:cs typeface="Arial" panose="020B0604020202020204" pitchFamily="34" charset="0"/>
                        </a:rPr>
                        <a:t>SUMA</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l-PL"/>
                    </a:p>
                  </a:txBody>
                  <a:tcPr/>
                </a:tc>
                <a:tc hMerge="1">
                  <a:txBody>
                    <a:bodyPr/>
                    <a:lstStyle/>
                    <a:p>
                      <a:endParaRPr lang="pl-PL"/>
                    </a:p>
                  </a:txBody>
                  <a:tcPr/>
                </a:tc>
                <a:tc>
                  <a:txBody>
                    <a:bodyPr/>
                    <a:lstStyle/>
                    <a:p>
                      <a:pPr algn="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100,00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6,87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68,34</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14,73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9,04</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b="1" dirty="0">
                          <a:solidFill>
                            <a:srgbClr val="000000"/>
                          </a:solidFill>
                          <a:effectLst/>
                          <a:latin typeface="Open Sans"/>
                          <a:ea typeface="Times New Roman" panose="02020603050405020304" pitchFamily="18" charset="0"/>
                          <a:cs typeface="Arial" panose="020B0604020202020204" pitchFamily="34" charset="0"/>
                        </a:rPr>
                        <a:t>1,02</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83823330"/>
                  </a:ext>
                </a:extLst>
              </a:tr>
              <a:tr h="425629">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99727203"/>
                  </a:ext>
                </a:extLst>
              </a:tr>
              <a:tr h="425629">
                <a:tc>
                  <a:txBody>
                    <a:bodyPr/>
                    <a:lstStyle/>
                    <a:p>
                      <a:pPr algn="ct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II</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a:lnSpc>
                          <a:spcPct val="107000"/>
                        </a:lnSpc>
                        <a:spcAft>
                          <a:spcPts val="0"/>
                        </a:spcAft>
                      </a:pPr>
                      <a:r>
                        <a:rPr lang="pl-PL" sz="1400" b="1" dirty="0">
                          <a:solidFill>
                            <a:srgbClr val="000000"/>
                          </a:solidFill>
                          <a:effectLst/>
                          <a:latin typeface="Open Sans"/>
                          <a:ea typeface="Times New Roman" panose="02020603050405020304" pitchFamily="18" charset="0"/>
                          <a:cs typeface="Arial" panose="020B0604020202020204" pitchFamily="34" charset="0"/>
                        </a:rPr>
                        <a:t>UDZIAŁ PROCENTOWY ASORTYMENTU W WARTOŚCI CAŁKOWITEJ</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6,87%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b="1" dirty="0">
                          <a:solidFill>
                            <a:srgbClr val="000000"/>
                          </a:solidFill>
                          <a:effectLst/>
                          <a:latin typeface="Open Sans"/>
                          <a:ea typeface="Times New Roman" panose="02020603050405020304" pitchFamily="18" charset="0"/>
                          <a:cs typeface="Arial" panose="020B0604020202020204" pitchFamily="34" charset="0"/>
                        </a:rPr>
                        <a:t>68,34%</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14,73%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9,04%</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1,02%</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pl-PL" sz="28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391812666"/>
                  </a:ext>
                </a:extLst>
              </a:tr>
            </a:tbl>
          </a:graphicData>
        </a:graphic>
      </p:graphicFrame>
      <p:pic>
        <p:nvPicPr>
          <p:cNvPr id="13" name="Grafika 12" descr="Tendencja wzrostowa">
            <a:extLst>
              <a:ext uri="{FF2B5EF4-FFF2-40B4-BE49-F238E27FC236}">
                <a16:creationId xmlns:a16="http://schemas.microsoft.com/office/drawing/2014/main" id="{2C2A758A-98CB-498C-B3A9-4F6AEFE96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687" y="241563"/>
            <a:ext cx="4024673" cy="4024673"/>
          </a:xfrm>
          <a:prstGeom prst="rect">
            <a:avLst/>
          </a:prstGeom>
        </p:spPr>
      </p:pic>
      <p:sp>
        <p:nvSpPr>
          <p:cNvPr id="9" name="Prostokąt 8">
            <a:extLst>
              <a:ext uri="{FF2B5EF4-FFF2-40B4-BE49-F238E27FC236}">
                <a16:creationId xmlns:a16="http://schemas.microsoft.com/office/drawing/2014/main" id="{832A45D2-CEC8-4DAB-8A03-78F3E7DC6104}"/>
              </a:ext>
            </a:extLst>
          </p:cNvPr>
          <p:cNvSpPr/>
          <p:nvPr/>
        </p:nvSpPr>
        <p:spPr>
          <a:xfrm>
            <a:off x="903662" y="3994666"/>
            <a:ext cx="2877030" cy="2554545"/>
          </a:xfrm>
          <a:prstGeom prst="rect">
            <a:avLst/>
          </a:prstGeom>
          <a:noFill/>
        </p:spPr>
        <p:txBody>
          <a:bodyPr wrap="square" lIns="91440" tIns="45720" rIns="91440" bIns="45720">
            <a:spAutoFit/>
          </a:bodyPr>
          <a:lstStyle/>
          <a:p>
            <a:pPr algn="just"/>
            <a:r>
              <a:rPr lang="pl-PL" sz="2000" b="1" dirty="0"/>
              <a:t>Rozkład kosztów modelowej Inwestycji uwzględniający podział na 11 głównych grup kosztowych oraz czynniki produkcji oraz narzuty i zysk. </a:t>
            </a:r>
          </a:p>
        </p:txBody>
      </p:sp>
    </p:spTree>
    <p:extLst>
      <p:ext uri="{BB962C8B-B14F-4D97-AF65-F5344CB8AC3E}">
        <p14:creationId xmlns:p14="http://schemas.microsoft.com/office/powerpoint/2010/main" val="3320266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6687" y="483017"/>
            <a:ext cx="23824276" cy="1608539"/>
            <a:chOff x="256100" y="483017"/>
            <a:chExt cx="23824276" cy="1608539"/>
          </a:xfrm>
        </p:grpSpPr>
        <p:sp>
          <p:nvSpPr>
            <p:cNvPr id="8" name="TextBox 7"/>
            <p:cNvSpPr txBox="1"/>
            <p:nvPr/>
          </p:nvSpPr>
          <p:spPr>
            <a:xfrm>
              <a:off x="256100"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Zmiana kosztów Modelowej Inwestycji</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13" name="Grafika 12" descr="Tendencja wzrostowa">
            <a:extLst>
              <a:ext uri="{FF2B5EF4-FFF2-40B4-BE49-F238E27FC236}">
                <a16:creationId xmlns:a16="http://schemas.microsoft.com/office/drawing/2014/main" id="{2C2A758A-98CB-498C-B3A9-4F6AEFE96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687" y="241563"/>
            <a:ext cx="4024673" cy="4024673"/>
          </a:xfrm>
          <a:prstGeom prst="rect">
            <a:avLst/>
          </a:prstGeom>
        </p:spPr>
      </p:pic>
      <p:graphicFrame>
        <p:nvGraphicFramePr>
          <p:cNvPr id="9" name="Tabela 8">
            <a:extLst>
              <a:ext uri="{FF2B5EF4-FFF2-40B4-BE49-F238E27FC236}">
                <a16:creationId xmlns:a16="http://schemas.microsoft.com/office/drawing/2014/main" id="{16082341-5F8C-49E7-88E0-228267CF7DB1}"/>
              </a:ext>
            </a:extLst>
          </p:cNvPr>
          <p:cNvGraphicFramePr>
            <a:graphicFrameLocks noGrp="1"/>
          </p:cNvGraphicFramePr>
          <p:nvPr>
            <p:extLst>
              <p:ext uri="{D42A27DB-BD31-4B8C-83A1-F6EECF244321}">
                <p14:modId xmlns:p14="http://schemas.microsoft.com/office/powerpoint/2010/main" val="2957986948"/>
              </p:ext>
            </p:extLst>
          </p:nvPr>
        </p:nvGraphicFramePr>
        <p:xfrm>
          <a:off x="1709531" y="1895301"/>
          <a:ext cx="21399860" cy="11717090"/>
        </p:xfrm>
        <a:graphic>
          <a:graphicData uri="http://schemas.openxmlformats.org/drawingml/2006/table">
            <a:tbl>
              <a:tblPr firstRow="1" firstCol="1" bandRow="1"/>
              <a:tblGrid>
                <a:gridCol w="1221623">
                  <a:extLst>
                    <a:ext uri="{9D8B030D-6E8A-4147-A177-3AD203B41FA5}">
                      <a16:colId xmlns:a16="http://schemas.microsoft.com/office/drawing/2014/main" val="778235984"/>
                    </a:ext>
                  </a:extLst>
                </a:gridCol>
                <a:gridCol w="6075975">
                  <a:extLst>
                    <a:ext uri="{9D8B030D-6E8A-4147-A177-3AD203B41FA5}">
                      <a16:colId xmlns:a16="http://schemas.microsoft.com/office/drawing/2014/main" val="1972096946"/>
                    </a:ext>
                  </a:extLst>
                </a:gridCol>
                <a:gridCol w="2799558">
                  <a:extLst>
                    <a:ext uri="{9D8B030D-6E8A-4147-A177-3AD203B41FA5}">
                      <a16:colId xmlns:a16="http://schemas.microsoft.com/office/drawing/2014/main" val="313151318"/>
                    </a:ext>
                  </a:extLst>
                </a:gridCol>
                <a:gridCol w="294690">
                  <a:extLst>
                    <a:ext uri="{9D8B030D-6E8A-4147-A177-3AD203B41FA5}">
                      <a16:colId xmlns:a16="http://schemas.microsoft.com/office/drawing/2014/main" val="1335817271"/>
                    </a:ext>
                  </a:extLst>
                </a:gridCol>
                <a:gridCol w="294690">
                  <a:extLst>
                    <a:ext uri="{9D8B030D-6E8A-4147-A177-3AD203B41FA5}">
                      <a16:colId xmlns:a16="http://schemas.microsoft.com/office/drawing/2014/main" val="1060370943"/>
                    </a:ext>
                  </a:extLst>
                </a:gridCol>
                <a:gridCol w="294690">
                  <a:extLst>
                    <a:ext uri="{9D8B030D-6E8A-4147-A177-3AD203B41FA5}">
                      <a16:colId xmlns:a16="http://schemas.microsoft.com/office/drawing/2014/main" val="788675598"/>
                    </a:ext>
                  </a:extLst>
                </a:gridCol>
                <a:gridCol w="294690">
                  <a:extLst>
                    <a:ext uri="{9D8B030D-6E8A-4147-A177-3AD203B41FA5}">
                      <a16:colId xmlns:a16="http://schemas.microsoft.com/office/drawing/2014/main" val="3061307681"/>
                    </a:ext>
                  </a:extLst>
                </a:gridCol>
                <a:gridCol w="294690">
                  <a:extLst>
                    <a:ext uri="{9D8B030D-6E8A-4147-A177-3AD203B41FA5}">
                      <a16:colId xmlns:a16="http://schemas.microsoft.com/office/drawing/2014/main" val="1170402845"/>
                    </a:ext>
                  </a:extLst>
                </a:gridCol>
                <a:gridCol w="294690">
                  <a:extLst>
                    <a:ext uri="{9D8B030D-6E8A-4147-A177-3AD203B41FA5}">
                      <a16:colId xmlns:a16="http://schemas.microsoft.com/office/drawing/2014/main" val="1944097861"/>
                    </a:ext>
                  </a:extLst>
                </a:gridCol>
                <a:gridCol w="294690">
                  <a:extLst>
                    <a:ext uri="{9D8B030D-6E8A-4147-A177-3AD203B41FA5}">
                      <a16:colId xmlns:a16="http://schemas.microsoft.com/office/drawing/2014/main" val="2243729552"/>
                    </a:ext>
                  </a:extLst>
                </a:gridCol>
                <a:gridCol w="294690">
                  <a:extLst>
                    <a:ext uri="{9D8B030D-6E8A-4147-A177-3AD203B41FA5}">
                      <a16:colId xmlns:a16="http://schemas.microsoft.com/office/drawing/2014/main" val="114864836"/>
                    </a:ext>
                  </a:extLst>
                </a:gridCol>
                <a:gridCol w="294690">
                  <a:extLst>
                    <a:ext uri="{9D8B030D-6E8A-4147-A177-3AD203B41FA5}">
                      <a16:colId xmlns:a16="http://schemas.microsoft.com/office/drawing/2014/main" val="2741310212"/>
                    </a:ext>
                  </a:extLst>
                </a:gridCol>
                <a:gridCol w="294690">
                  <a:extLst>
                    <a:ext uri="{9D8B030D-6E8A-4147-A177-3AD203B41FA5}">
                      <a16:colId xmlns:a16="http://schemas.microsoft.com/office/drawing/2014/main" val="1687233311"/>
                    </a:ext>
                  </a:extLst>
                </a:gridCol>
                <a:gridCol w="294690">
                  <a:extLst>
                    <a:ext uri="{9D8B030D-6E8A-4147-A177-3AD203B41FA5}">
                      <a16:colId xmlns:a16="http://schemas.microsoft.com/office/drawing/2014/main" val="3547066196"/>
                    </a:ext>
                  </a:extLst>
                </a:gridCol>
                <a:gridCol w="294690">
                  <a:extLst>
                    <a:ext uri="{9D8B030D-6E8A-4147-A177-3AD203B41FA5}">
                      <a16:colId xmlns:a16="http://schemas.microsoft.com/office/drawing/2014/main" val="1092378508"/>
                    </a:ext>
                  </a:extLst>
                </a:gridCol>
                <a:gridCol w="294690">
                  <a:extLst>
                    <a:ext uri="{9D8B030D-6E8A-4147-A177-3AD203B41FA5}">
                      <a16:colId xmlns:a16="http://schemas.microsoft.com/office/drawing/2014/main" val="2083437235"/>
                    </a:ext>
                  </a:extLst>
                </a:gridCol>
                <a:gridCol w="294690">
                  <a:extLst>
                    <a:ext uri="{9D8B030D-6E8A-4147-A177-3AD203B41FA5}">
                      <a16:colId xmlns:a16="http://schemas.microsoft.com/office/drawing/2014/main" val="537748397"/>
                    </a:ext>
                  </a:extLst>
                </a:gridCol>
                <a:gridCol w="294690">
                  <a:extLst>
                    <a:ext uri="{9D8B030D-6E8A-4147-A177-3AD203B41FA5}">
                      <a16:colId xmlns:a16="http://schemas.microsoft.com/office/drawing/2014/main" val="423755977"/>
                    </a:ext>
                  </a:extLst>
                </a:gridCol>
                <a:gridCol w="294690">
                  <a:extLst>
                    <a:ext uri="{9D8B030D-6E8A-4147-A177-3AD203B41FA5}">
                      <a16:colId xmlns:a16="http://schemas.microsoft.com/office/drawing/2014/main" val="23711226"/>
                    </a:ext>
                  </a:extLst>
                </a:gridCol>
                <a:gridCol w="294690">
                  <a:extLst>
                    <a:ext uri="{9D8B030D-6E8A-4147-A177-3AD203B41FA5}">
                      <a16:colId xmlns:a16="http://schemas.microsoft.com/office/drawing/2014/main" val="831420805"/>
                    </a:ext>
                  </a:extLst>
                </a:gridCol>
                <a:gridCol w="294690">
                  <a:extLst>
                    <a:ext uri="{9D8B030D-6E8A-4147-A177-3AD203B41FA5}">
                      <a16:colId xmlns:a16="http://schemas.microsoft.com/office/drawing/2014/main" val="2904233840"/>
                    </a:ext>
                  </a:extLst>
                </a:gridCol>
                <a:gridCol w="294690">
                  <a:extLst>
                    <a:ext uri="{9D8B030D-6E8A-4147-A177-3AD203B41FA5}">
                      <a16:colId xmlns:a16="http://schemas.microsoft.com/office/drawing/2014/main" val="3405390248"/>
                    </a:ext>
                  </a:extLst>
                </a:gridCol>
                <a:gridCol w="294690">
                  <a:extLst>
                    <a:ext uri="{9D8B030D-6E8A-4147-A177-3AD203B41FA5}">
                      <a16:colId xmlns:a16="http://schemas.microsoft.com/office/drawing/2014/main" val="291342670"/>
                    </a:ext>
                  </a:extLst>
                </a:gridCol>
                <a:gridCol w="294690">
                  <a:extLst>
                    <a:ext uri="{9D8B030D-6E8A-4147-A177-3AD203B41FA5}">
                      <a16:colId xmlns:a16="http://schemas.microsoft.com/office/drawing/2014/main" val="311579472"/>
                    </a:ext>
                  </a:extLst>
                </a:gridCol>
                <a:gridCol w="294690">
                  <a:extLst>
                    <a:ext uri="{9D8B030D-6E8A-4147-A177-3AD203B41FA5}">
                      <a16:colId xmlns:a16="http://schemas.microsoft.com/office/drawing/2014/main" val="4095376761"/>
                    </a:ext>
                  </a:extLst>
                </a:gridCol>
                <a:gridCol w="294690">
                  <a:extLst>
                    <a:ext uri="{9D8B030D-6E8A-4147-A177-3AD203B41FA5}">
                      <a16:colId xmlns:a16="http://schemas.microsoft.com/office/drawing/2014/main" val="543240782"/>
                    </a:ext>
                  </a:extLst>
                </a:gridCol>
                <a:gridCol w="294690">
                  <a:extLst>
                    <a:ext uri="{9D8B030D-6E8A-4147-A177-3AD203B41FA5}">
                      <a16:colId xmlns:a16="http://schemas.microsoft.com/office/drawing/2014/main" val="331568496"/>
                    </a:ext>
                  </a:extLst>
                </a:gridCol>
                <a:gridCol w="294690">
                  <a:extLst>
                    <a:ext uri="{9D8B030D-6E8A-4147-A177-3AD203B41FA5}">
                      <a16:colId xmlns:a16="http://schemas.microsoft.com/office/drawing/2014/main" val="3701953845"/>
                    </a:ext>
                  </a:extLst>
                </a:gridCol>
                <a:gridCol w="294690">
                  <a:extLst>
                    <a:ext uri="{9D8B030D-6E8A-4147-A177-3AD203B41FA5}">
                      <a16:colId xmlns:a16="http://schemas.microsoft.com/office/drawing/2014/main" val="1700418899"/>
                    </a:ext>
                  </a:extLst>
                </a:gridCol>
                <a:gridCol w="294690">
                  <a:extLst>
                    <a:ext uri="{9D8B030D-6E8A-4147-A177-3AD203B41FA5}">
                      <a16:colId xmlns:a16="http://schemas.microsoft.com/office/drawing/2014/main" val="2990992370"/>
                    </a:ext>
                  </a:extLst>
                </a:gridCol>
                <a:gridCol w="3346074">
                  <a:extLst>
                    <a:ext uri="{9D8B030D-6E8A-4147-A177-3AD203B41FA5}">
                      <a16:colId xmlns:a16="http://schemas.microsoft.com/office/drawing/2014/main" val="2719103169"/>
                    </a:ext>
                  </a:extLst>
                </a:gridCol>
              </a:tblGrid>
              <a:tr h="992106">
                <a:tc>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a:lnSpc>
                          <a:spcPct val="107000"/>
                        </a:lnSpc>
                        <a:spcAft>
                          <a:spcPts val="0"/>
                        </a:spcAft>
                      </a:pPr>
                      <a:r>
                        <a:rPr lang="pl-PL" sz="1100" dirty="0">
                          <a:solidFill>
                            <a:srgbClr val="000000"/>
                          </a:solidFill>
                          <a:effectLst/>
                          <a:latin typeface="Open Sans"/>
                          <a:ea typeface="Times New Roman" panose="02020603050405020304" pitchFamily="18" charset="0"/>
                          <a:cs typeface="Arial" panose="020B0604020202020204" pitchFamily="34" charset="0"/>
                        </a:rPr>
                        <a:t>Udział procentowy wg modelowej Inwestycji</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a:lnSpc>
                          <a:spcPct val="107000"/>
                        </a:lnSpc>
                        <a:spcAft>
                          <a:spcPts val="0"/>
                        </a:spcAft>
                      </a:pPr>
                      <a:r>
                        <a:rPr lang="pl-PL" sz="1100" dirty="0">
                          <a:solidFill>
                            <a:srgbClr val="000000"/>
                          </a:solidFill>
                          <a:effectLst/>
                          <a:latin typeface="Open Sans"/>
                          <a:ea typeface="Times New Roman" panose="02020603050405020304" pitchFamily="18" charset="0"/>
                          <a:cs typeface="Arial" panose="020B0604020202020204" pitchFamily="34" charset="0"/>
                        </a:rPr>
                        <a:t>Wartość</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pl-PL"/>
                    </a:p>
                  </a:txBody>
                  <a:tcPr/>
                </a:tc>
                <a:tc rowSpan="2" hMerge="1">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pl-PL"/>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8">
                  <a:txBody>
                    <a:bodyPr/>
                    <a:lstStyle/>
                    <a:p>
                      <a:pPr algn="ctr">
                        <a:lnSpc>
                          <a:spcPct val="107000"/>
                        </a:lnSpc>
                        <a:spcAft>
                          <a:spcPts val="0"/>
                        </a:spcAft>
                      </a:pPr>
                      <a:r>
                        <a:rPr lang="pl-PL" sz="1100">
                          <a:solidFill>
                            <a:srgbClr val="000000"/>
                          </a:solidFill>
                          <a:effectLst/>
                          <a:latin typeface="Open Sans"/>
                          <a:ea typeface="Times New Roman" panose="02020603050405020304" pitchFamily="18" charset="0"/>
                          <a:cs typeface="Arial" panose="020B0604020202020204" pitchFamily="34" charset="0"/>
                        </a:rPr>
                        <a:t>Wskaźnik waloryzacyjny określony kwartalnie narastająco pomiędzy I kw. 2016 i II kw. 2018</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10">
                  <a:txBody>
                    <a:bodyPr/>
                    <a:lstStyle/>
                    <a:p>
                      <a:pPr algn="ctr">
                        <a:lnSpc>
                          <a:spcPct val="107000"/>
                        </a:lnSpc>
                        <a:spcAft>
                          <a:spcPts val="0"/>
                        </a:spcAft>
                      </a:pPr>
                      <a:r>
                        <a:rPr lang="pl-PL" sz="1100">
                          <a:solidFill>
                            <a:srgbClr val="000000"/>
                          </a:solidFill>
                          <a:effectLst/>
                          <a:latin typeface="Open Sans"/>
                          <a:ea typeface="Times New Roman" panose="02020603050405020304" pitchFamily="18" charset="0"/>
                          <a:cs typeface="Arial" panose="020B0604020202020204" pitchFamily="34" charset="0"/>
                        </a:rPr>
                        <a:t>Wartość po waloryzacji [jednostka]</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l-PL"/>
                    </a:p>
                  </a:txBody>
                  <a:tcPr/>
                </a:tc>
                <a:extLst>
                  <a:ext uri="{0D108BD9-81ED-4DB2-BD59-A6C34878D82A}">
                    <a16:rowId xmlns:a16="http://schemas.microsoft.com/office/drawing/2014/main" val="3301059243"/>
                  </a:ext>
                </a:extLst>
              </a:tr>
              <a:tr h="1494446">
                <a:tc>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000" dirty="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pl-PL"/>
                    </a:p>
                  </a:txBody>
                  <a:tcPr/>
                </a:tc>
                <a:tc gridSpan="3" vMerge="1">
                  <a:txBody>
                    <a:bodyPr/>
                    <a:lstStyle/>
                    <a:p>
                      <a:endParaRPr lang="pl-PL"/>
                    </a:p>
                  </a:txBody>
                  <a:tcPr/>
                </a:tc>
                <a:tc hMerge="1" vMerge="1">
                  <a:txBody>
                    <a:bodyPr/>
                    <a:lstStyle/>
                    <a:p>
                      <a:endParaRPr lang="pl-PL"/>
                    </a:p>
                  </a:txBody>
                  <a:tcPr/>
                </a:tc>
                <a:tc hMerge="1" vMerge="1">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pl-PL"/>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7000"/>
                        </a:lnSpc>
                        <a:spcAft>
                          <a:spcPts val="0"/>
                        </a:spcAft>
                      </a:pPr>
                      <a:r>
                        <a:rPr lang="pl-PL" sz="1100">
                          <a:solidFill>
                            <a:srgbClr val="000000"/>
                          </a:solidFill>
                          <a:effectLst/>
                          <a:latin typeface="Open Sans"/>
                          <a:ea typeface="Times New Roman" panose="02020603050405020304" pitchFamily="18" charset="0"/>
                          <a:cs typeface="Arial" panose="020B0604020202020204" pitchFamily="34" charset="0"/>
                        </a:rPr>
                        <a:t>Robocizna "R"</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a:lnSpc>
                          <a:spcPct val="107000"/>
                        </a:lnSpc>
                        <a:spcAft>
                          <a:spcPts val="0"/>
                        </a:spcAft>
                      </a:pPr>
                      <a:r>
                        <a:rPr lang="pl-PL" sz="1100">
                          <a:solidFill>
                            <a:srgbClr val="000000"/>
                          </a:solidFill>
                          <a:effectLst/>
                          <a:latin typeface="Open Sans"/>
                          <a:ea typeface="Times New Roman" panose="02020603050405020304" pitchFamily="18" charset="0"/>
                          <a:cs typeface="Arial" panose="020B0604020202020204" pitchFamily="34" charset="0"/>
                        </a:rPr>
                        <a:t>Materiał "M"</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a:lnSpc>
                          <a:spcPct val="107000"/>
                        </a:lnSpc>
                        <a:spcAft>
                          <a:spcPts val="0"/>
                        </a:spcAft>
                      </a:pPr>
                      <a:r>
                        <a:rPr lang="pl-PL" sz="1100">
                          <a:solidFill>
                            <a:srgbClr val="000000"/>
                          </a:solidFill>
                          <a:effectLst/>
                          <a:latin typeface="Open Sans"/>
                          <a:ea typeface="Times New Roman" panose="02020603050405020304" pitchFamily="18" charset="0"/>
                          <a:cs typeface="Arial" panose="020B0604020202020204" pitchFamily="34" charset="0"/>
                        </a:rPr>
                        <a:t>Sprzęt "S"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a:lnSpc>
                          <a:spcPct val="107000"/>
                        </a:lnSpc>
                        <a:spcAft>
                          <a:spcPts val="0"/>
                        </a:spcAft>
                      </a:pPr>
                      <a:r>
                        <a:rPr lang="pl-PL" sz="1100">
                          <a:solidFill>
                            <a:srgbClr val="000000"/>
                          </a:solidFill>
                          <a:effectLst/>
                          <a:latin typeface="Open Sans"/>
                          <a:ea typeface="Times New Roman" panose="02020603050405020304" pitchFamily="18" charset="0"/>
                          <a:cs typeface="Arial" panose="020B0604020202020204" pitchFamily="34" charset="0"/>
                        </a:rPr>
                        <a:t>Koszty Pośrednie "Kp"</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100">
                          <a:solidFill>
                            <a:srgbClr val="000000"/>
                          </a:solidFill>
                          <a:effectLst/>
                          <a:latin typeface="Open Sans"/>
                          <a:ea typeface="Times New Roman" panose="02020603050405020304" pitchFamily="18" charset="0"/>
                          <a:cs typeface="Arial" panose="020B0604020202020204" pitchFamily="34" charset="0"/>
                        </a:rPr>
                        <a:t>Robocizna "R"</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a:lnSpc>
                          <a:spcPct val="107000"/>
                        </a:lnSpc>
                        <a:spcAft>
                          <a:spcPts val="0"/>
                        </a:spcAft>
                      </a:pPr>
                      <a:r>
                        <a:rPr lang="pl-PL" sz="1100">
                          <a:solidFill>
                            <a:srgbClr val="000000"/>
                          </a:solidFill>
                          <a:effectLst/>
                          <a:latin typeface="Open Sans"/>
                          <a:ea typeface="Times New Roman" panose="02020603050405020304" pitchFamily="18" charset="0"/>
                          <a:cs typeface="Arial" panose="020B0604020202020204" pitchFamily="34" charset="0"/>
                        </a:rPr>
                        <a:t>Materiał "M"</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a:lnSpc>
                          <a:spcPct val="107000"/>
                        </a:lnSpc>
                        <a:spcAft>
                          <a:spcPts val="0"/>
                        </a:spcAft>
                      </a:pPr>
                      <a:r>
                        <a:rPr lang="pl-PL" sz="1100">
                          <a:solidFill>
                            <a:srgbClr val="000000"/>
                          </a:solidFill>
                          <a:effectLst/>
                          <a:latin typeface="Open Sans"/>
                          <a:ea typeface="Times New Roman" panose="02020603050405020304" pitchFamily="18" charset="0"/>
                          <a:cs typeface="Arial" panose="020B0604020202020204" pitchFamily="34" charset="0"/>
                        </a:rPr>
                        <a:t>Sprzęt "S"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a:lnSpc>
                          <a:spcPct val="107000"/>
                        </a:lnSpc>
                        <a:spcAft>
                          <a:spcPts val="0"/>
                        </a:spcAft>
                      </a:pPr>
                      <a:r>
                        <a:rPr lang="pl-PL" sz="1100">
                          <a:solidFill>
                            <a:srgbClr val="000000"/>
                          </a:solidFill>
                          <a:effectLst/>
                          <a:latin typeface="Open Sans"/>
                          <a:ea typeface="Times New Roman" panose="02020603050405020304" pitchFamily="18" charset="0"/>
                          <a:cs typeface="Arial" panose="020B0604020202020204" pitchFamily="34" charset="0"/>
                        </a:rPr>
                        <a:t>Koszty Pośrednie "Kp"</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a:lnSpc>
                          <a:spcPct val="107000"/>
                        </a:lnSpc>
                        <a:spcAft>
                          <a:spcPts val="0"/>
                        </a:spcAft>
                      </a:pPr>
                      <a:r>
                        <a:rPr lang="pl-PL" sz="1100">
                          <a:solidFill>
                            <a:srgbClr val="000000"/>
                          </a:solidFill>
                          <a:effectLst/>
                          <a:latin typeface="Open Sans"/>
                          <a:ea typeface="Times New Roman" panose="02020603050405020304" pitchFamily="18" charset="0"/>
                          <a:cs typeface="Arial" panose="020B0604020202020204" pitchFamily="34" charset="0"/>
                        </a:rPr>
                        <a:t>Zysk "Z" / Marża</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100" b="1">
                          <a:solidFill>
                            <a:srgbClr val="000000"/>
                          </a:solidFill>
                          <a:effectLst/>
                          <a:latin typeface="Open Sans"/>
                          <a:ea typeface="Times New Roman" panose="02020603050405020304" pitchFamily="18" charset="0"/>
                          <a:cs typeface="Arial" panose="020B0604020202020204" pitchFamily="34" charset="0"/>
                        </a:rPr>
                        <a:t>Wartość całkowita po waloryzacji</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extLst>
                  <a:ext uri="{0D108BD9-81ED-4DB2-BD59-A6C34878D82A}">
                    <a16:rowId xmlns:a16="http://schemas.microsoft.com/office/drawing/2014/main" val="2394936286"/>
                  </a:ext>
                </a:extLst>
              </a:tr>
              <a:tr h="489767">
                <a:tc>
                  <a:txBody>
                    <a:bodyPr/>
                    <a:lstStyle/>
                    <a:p>
                      <a:pPr algn="ct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b="1">
                          <a:effectLst/>
                          <a:latin typeface="Open Sans"/>
                          <a:ea typeface="Times New Roman" panose="02020603050405020304" pitchFamily="18" charset="0"/>
                          <a:cs typeface="Arial" panose="020B0604020202020204" pitchFamily="34" charset="0"/>
                        </a:rPr>
                        <a:t>Całkowita Wartość Kontraktu</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r">
                        <a:lnSpc>
                          <a:spcPct val="107000"/>
                        </a:lnSpc>
                        <a:spcAft>
                          <a:spcPts val="0"/>
                        </a:spcAft>
                      </a:pPr>
                      <a:r>
                        <a:rPr lang="pl-PL" sz="1400" b="1">
                          <a:solidFill>
                            <a:srgbClr val="000000"/>
                          </a:solidFill>
                          <a:effectLst/>
                          <a:latin typeface="Open Sans"/>
                          <a:ea typeface="Times New Roman" panose="02020603050405020304" pitchFamily="18" charset="0"/>
                          <a:cs typeface="Arial" panose="020B0604020202020204" pitchFamily="34" charset="0"/>
                        </a:rPr>
                        <a:t>100,00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hMerge="1">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pl-PL"/>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extLst>
                  <a:ext uri="{0D108BD9-81ED-4DB2-BD59-A6C34878D82A}">
                    <a16:rowId xmlns:a16="http://schemas.microsoft.com/office/drawing/2014/main" val="2494602905"/>
                  </a:ext>
                </a:extLst>
              </a:tr>
              <a:tr h="616050">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Roboty Torowe</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50,77%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50,77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hMerge="1">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pl-PL"/>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47,27%</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32,53%</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30,61%</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63,47%</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2,76</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52,24</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7,99</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5,23</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0,17</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400" b="1" dirty="0">
                          <a:solidFill>
                            <a:srgbClr val="000000"/>
                          </a:solidFill>
                          <a:effectLst/>
                          <a:latin typeface="Open Sans"/>
                          <a:ea typeface="Calibri" panose="020F0502020204030204" pitchFamily="34" charset="0"/>
                          <a:cs typeface="Open Sans"/>
                        </a:rPr>
                        <a:t>68,39</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extLst>
                  <a:ext uri="{0D108BD9-81ED-4DB2-BD59-A6C34878D82A}">
                    <a16:rowId xmlns:a16="http://schemas.microsoft.com/office/drawing/2014/main" val="543344440"/>
                  </a:ext>
                </a:extLst>
              </a:tr>
              <a:tr h="616050">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2</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Roboty Odwodnieniowe</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1,49%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1,49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hMerge="1">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pl-PL"/>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27,71%</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47,26%</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18,79%</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63,47%</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0,64</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0,77</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0,04</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0,55</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0,09</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400" b="1" dirty="0">
                          <a:solidFill>
                            <a:srgbClr val="000000"/>
                          </a:solidFill>
                          <a:effectLst/>
                          <a:latin typeface="Open Sans"/>
                          <a:ea typeface="Calibri" panose="020F0502020204030204" pitchFamily="34" charset="0"/>
                          <a:cs typeface="Open Sans"/>
                        </a:rPr>
                        <a:t>2,09</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extLst>
                  <a:ext uri="{0D108BD9-81ED-4DB2-BD59-A6C34878D82A}">
                    <a16:rowId xmlns:a16="http://schemas.microsoft.com/office/drawing/2014/main" val="296267172"/>
                  </a:ext>
                </a:extLst>
              </a:tr>
              <a:tr h="616050">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Urządzenia Automatyki Kolejowej </a:t>
                      </a:r>
                      <a:br>
                        <a:rPr lang="pl-PL" sz="1400">
                          <a:effectLst/>
                          <a:latin typeface="Open Sans"/>
                          <a:ea typeface="Times New Roman" panose="02020603050405020304" pitchFamily="18" charset="0"/>
                          <a:cs typeface="Arial" panose="020B0604020202020204" pitchFamily="34" charset="0"/>
                        </a:rPr>
                      </a:br>
                      <a:r>
                        <a:rPr lang="pl-PL" sz="1400">
                          <a:effectLst/>
                          <a:latin typeface="Open Sans"/>
                          <a:ea typeface="Times New Roman" panose="02020603050405020304" pitchFamily="18" charset="0"/>
                          <a:cs typeface="Arial" panose="020B0604020202020204" pitchFamily="34" charset="0"/>
                        </a:rPr>
                        <a:t>(Roboty SRK = urządzenia + linie)</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16,01%</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16,01</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hMerge="1">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pl-PL"/>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37,89%</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34,38%</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15,34%</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63,47%</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1,71</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13,69</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3,51</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2,39</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0,08</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400" b="1" dirty="0">
                          <a:solidFill>
                            <a:srgbClr val="000000"/>
                          </a:solidFill>
                          <a:effectLst/>
                          <a:latin typeface="Open Sans"/>
                          <a:ea typeface="Calibri" panose="020F0502020204030204" pitchFamily="34" charset="0"/>
                          <a:cs typeface="Open Sans"/>
                        </a:rPr>
                        <a:t>21,38</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extLst>
                  <a:ext uri="{0D108BD9-81ED-4DB2-BD59-A6C34878D82A}">
                    <a16:rowId xmlns:a16="http://schemas.microsoft.com/office/drawing/2014/main" val="2552136564"/>
                  </a:ext>
                </a:extLst>
              </a:tr>
              <a:tr h="616050">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4</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Urządzenia Telekomunikacyjne </a:t>
                      </a:r>
                      <a:br>
                        <a:rPr lang="pl-PL" sz="1400">
                          <a:effectLst/>
                          <a:latin typeface="Open Sans"/>
                          <a:ea typeface="Times New Roman" panose="02020603050405020304" pitchFamily="18" charset="0"/>
                          <a:cs typeface="Arial" panose="020B0604020202020204" pitchFamily="34" charset="0"/>
                        </a:rPr>
                      </a:br>
                      <a:r>
                        <a:rPr lang="pl-PL" sz="1400">
                          <a:effectLst/>
                          <a:latin typeface="Open Sans"/>
                          <a:ea typeface="Times New Roman" panose="02020603050405020304" pitchFamily="18" charset="0"/>
                          <a:cs typeface="Arial" panose="020B0604020202020204" pitchFamily="34" charset="0"/>
                        </a:rPr>
                        <a:t>(Roboty telekomunikacyjne = urządzenia + linie)</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4,95%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4,95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hMerge="1">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pl-PL"/>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37,89%</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34,38%</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15,34%</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63,47%</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0,53</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4,23</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1,08</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0,74</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0,02</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400" b="1" dirty="0">
                          <a:solidFill>
                            <a:srgbClr val="000000"/>
                          </a:solidFill>
                          <a:effectLst/>
                          <a:latin typeface="Open Sans"/>
                          <a:ea typeface="Calibri" panose="020F0502020204030204" pitchFamily="34" charset="0"/>
                          <a:cs typeface="Open Sans"/>
                        </a:rPr>
                        <a:t>6,61</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extLst>
                  <a:ext uri="{0D108BD9-81ED-4DB2-BD59-A6C34878D82A}">
                    <a16:rowId xmlns:a16="http://schemas.microsoft.com/office/drawing/2014/main" val="2573718925"/>
                  </a:ext>
                </a:extLst>
              </a:tr>
              <a:tr h="616050">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Sieć Trakcyjna i Zasilanie Trakcji </a:t>
                      </a:r>
                      <a:br>
                        <a:rPr lang="pl-PL" sz="1400">
                          <a:effectLst/>
                          <a:latin typeface="Open Sans"/>
                          <a:ea typeface="Times New Roman" panose="02020603050405020304" pitchFamily="18" charset="0"/>
                          <a:cs typeface="Arial" panose="020B0604020202020204" pitchFamily="34" charset="0"/>
                        </a:rPr>
                      </a:br>
                      <a:r>
                        <a:rPr lang="pl-PL" sz="1400">
                          <a:effectLst/>
                          <a:latin typeface="Open Sans"/>
                          <a:ea typeface="Times New Roman" panose="02020603050405020304" pitchFamily="18" charset="0"/>
                          <a:cs typeface="Arial" panose="020B0604020202020204" pitchFamily="34" charset="0"/>
                        </a:rPr>
                        <a:t>(+ sterowanie odłącznikami)</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12,56%</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12,56</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hMerge="1">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pl-PL"/>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37,89%</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34,38%</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97,36%</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63,47%</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1,35</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10,74</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4,71</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1,88</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0,06</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28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400" b="1" dirty="0">
                          <a:solidFill>
                            <a:srgbClr val="000000"/>
                          </a:solidFill>
                          <a:effectLst/>
                          <a:latin typeface="Open Sans"/>
                          <a:ea typeface="Calibri" panose="020F0502020204030204" pitchFamily="34" charset="0"/>
                          <a:cs typeface="Open Sans"/>
                        </a:rPr>
                        <a:t>18,73</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extLst>
                  <a:ext uri="{0D108BD9-81ED-4DB2-BD59-A6C34878D82A}">
                    <a16:rowId xmlns:a16="http://schemas.microsoft.com/office/drawing/2014/main" val="2198050675"/>
                  </a:ext>
                </a:extLst>
              </a:tr>
              <a:tr h="616050">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6</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Elektroenergetyka Nietrakcyjna </a:t>
                      </a:r>
                      <a:br>
                        <a:rPr lang="pl-PL" sz="1400">
                          <a:effectLst/>
                          <a:latin typeface="Open Sans"/>
                          <a:ea typeface="Times New Roman" panose="02020603050405020304" pitchFamily="18" charset="0"/>
                          <a:cs typeface="Arial" panose="020B0604020202020204" pitchFamily="34" charset="0"/>
                        </a:rPr>
                      </a:br>
                      <a:r>
                        <a:rPr lang="pl-PL" sz="1400">
                          <a:effectLst/>
                          <a:latin typeface="Open Sans"/>
                          <a:ea typeface="Times New Roman" panose="02020603050405020304" pitchFamily="18" charset="0"/>
                          <a:cs typeface="Arial" panose="020B0604020202020204" pitchFamily="34" charset="0"/>
                        </a:rPr>
                        <a:t>(nN + SN)</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2,29%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2,29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hMerge="1">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pl-PL"/>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37,89%</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54,93%</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21,46%</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63,47%</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0,25</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2,26</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dirty="0">
                          <a:solidFill>
                            <a:srgbClr val="000000"/>
                          </a:solidFill>
                          <a:effectLst/>
                          <a:latin typeface="Open Sans"/>
                          <a:ea typeface="Calibri" panose="020F0502020204030204" pitchFamily="34" charset="0"/>
                          <a:cs typeface="Open Sans"/>
                        </a:rPr>
                        <a:t>0,53</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0,34</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0,01</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400" b="1" dirty="0">
                          <a:solidFill>
                            <a:srgbClr val="000000"/>
                          </a:solidFill>
                          <a:effectLst/>
                          <a:latin typeface="Open Sans"/>
                          <a:ea typeface="Calibri" panose="020F0502020204030204" pitchFamily="34" charset="0"/>
                          <a:cs typeface="Open Sans"/>
                        </a:rPr>
                        <a:t>3,38</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extLst>
                  <a:ext uri="{0D108BD9-81ED-4DB2-BD59-A6C34878D82A}">
                    <a16:rowId xmlns:a16="http://schemas.microsoft.com/office/drawing/2014/main" val="1732998845"/>
                  </a:ext>
                </a:extLst>
              </a:tr>
              <a:tr h="616050">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7</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Roboty Drogowe</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1,55%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1,55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hMerge="1">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pl-PL"/>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29,93%</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49,62%</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28,51%</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63,47%</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0,27</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1,04</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0,34</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0,49</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0,08</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400" b="1" dirty="0">
                          <a:solidFill>
                            <a:srgbClr val="000000"/>
                          </a:solidFill>
                          <a:effectLst/>
                          <a:latin typeface="Open Sans"/>
                          <a:ea typeface="Calibri" panose="020F0502020204030204" pitchFamily="34" charset="0"/>
                          <a:cs typeface="Open Sans"/>
                        </a:rPr>
                        <a:t>2,22</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extLst>
                  <a:ext uri="{0D108BD9-81ED-4DB2-BD59-A6C34878D82A}">
                    <a16:rowId xmlns:a16="http://schemas.microsoft.com/office/drawing/2014/main" val="2689367955"/>
                  </a:ext>
                </a:extLst>
              </a:tr>
              <a:tr h="616050">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8</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Obiekty Inżynieryjne</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7,15%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7,15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hMerge="1">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pl-PL"/>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29,93%</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40,54%</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10,77%</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63,47%</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1,14</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4,15</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1,60</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2,42</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0,39</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400" b="1" dirty="0">
                          <a:solidFill>
                            <a:srgbClr val="000000"/>
                          </a:solidFill>
                          <a:effectLst/>
                          <a:latin typeface="Open Sans"/>
                          <a:ea typeface="Calibri" panose="020F0502020204030204" pitchFamily="34" charset="0"/>
                          <a:cs typeface="Open Sans"/>
                        </a:rPr>
                        <a:t>9,70</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extLst>
                  <a:ext uri="{0D108BD9-81ED-4DB2-BD59-A6C34878D82A}">
                    <a16:rowId xmlns:a16="http://schemas.microsoft.com/office/drawing/2014/main" val="4293099211"/>
                  </a:ext>
                </a:extLst>
              </a:tr>
              <a:tr h="616050">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9</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Perony </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1,86%</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1,86</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hMerge="1">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pl-PL"/>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29,93%</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18,22%</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15,05%</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63,47%</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0,39</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1,49</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0,04</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0,35</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0,06</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400" b="1" dirty="0">
                          <a:solidFill>
                            <a:srgbClr val="000000"/>
                          </a:solidFill>
                          <a:effectLst/>
                          <a:latin typeface="Open Sans"/>
                          <a:ea typeface="Calibri" panose="020F0502020204030204" pitchFamily="34" charset="0"/>
                          <a:cs typeface="Open Sans"/>
                        </a:rPr>
                        <a:t>2,31</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extLst>
                  <a:ext uri="{0D108BD9-81ED-4DB2-BD59-A6C34878D82A}">
                    <a16:rowId xmlns:a16="http://schemas.microsoft.com/office/drawing/2014/main" val="4044678664"/>
                  </a:ext>
                </a:extLst>
              </a:tr>
              <a:tr h="616050">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Obiekty Budowlane</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dirty="0">
                          <a:effectLst/>
                          <a:latin typeface="Open Sans"/>
                          <a:ea typeface="Times New Roman" panose="02020603050405020304" pitchFamily="18" charset="0"/>
                          <a:cs typeface="Arial" panose="020B0604020202020204" pitchFamily="34" charset="0"/>
                        </a:rPr>
                        <a:t>0,85%</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0,85</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hMerge="1">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pl-PL"/>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29,93%</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33,89%</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15,81%</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a:solidFill>
                            <a:srgbClr val="000000"/>
                          </a:solidFill>
                          <a:effectLst/>
                          <a:latin typeface="Open Sans"/>
                          <a:ea typeface="Calibri" panose="020F0502020204030204" pitchFamily="34" charset="0"/>
                          <a:cs typeface="Open Sans"/>
                        </a:rPr>
                        <a:t>63,47%</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0,18</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0,72</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0,04</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0,18</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0,03</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400" b="1" dirty="0">
                          <a:solidFill>
                            <a:srgbClr val="000000"/>
                          </a:solidFill>
                          <a:effectLst/>
                          <a:latin typeface="Open Sans"/>
                          <a:ea typeface="Calibri" panose="020F0502020204030204" pitchFamily="34" charset="0"/>
                          <a:cs typeface="Open Sans"/>
                        </a:rPr>
                        <a:t>1,15</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extLst>
                  <a:ext uri="{0D108BD9-81ED-4DB2-BD59-A6C34878D82A}">
                    <a16:rowId xmlns:a16="http://schemas.microsoft.com/office/drawing/2014/main" val="3654764234"/>
                  </a:ext>
                </a:extLst>
              </a:tr>
              <a:tr h="616050">
                <a:tc>
                  <a:txBody>
                    <a:bodyPr/>
                    <a:lstStyle/>
                    <a:p>
                      <a:pPr algn="ct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11</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Zagospodarowanie Terenu, Zieleń, Ochrona Akustyczna, Ochrona Środowiska</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pl-PL" sz="1400">
                          <a:effectLst/>
                          <a:latin typeface="Open Sans"/>
                          <a:ea typeface="Times New Roman" panose="02020603050405020304" pitchFamily="18" charset="0"/>
                          <a:cs typeface="Arial" panose="020B0604020202020204" pitchFamily="34" charset="0"/>
                        </a:rPr>
                        <a:t>0,53%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r">
                        <a:lnSpc>
                          <a:spcPct val="107000"/>
                        </a:lnSpc>
                        <a:spcAft>
                          <a:spcPts val="0"/>
                        </a:spcAft>
                      </a:pPr>
                      <a:r>
                        <a:rPr lang="pl-PL" sz="1400">
                          <a:solidFill>
                            <a:srgbClr val="000000"/>
                          </a:solidFill>
                          <a:effectLst/>
                          <a:latin typeface="Open Sans"/>
                          <a:ea typeface="Times New Roman" panose="02020603050405020304" pitchFamily="18" charset="0"/>
                          <a:cs typeface="Arial" panose="020B0604020202020204" pitchFamily="34" charset="0"/>
                        </a:rPr>
                        <a:t>0,53</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hMerge="1">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pl-PL"/>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lnSpc>
                          <a:spcPct val="107000"/>
                        </a:lnSpc>
                        <a:spcAft>
                          <a:spcPts val="0"/>
                        </a:spcAft>
                      </a:pPr>
                      <a:r>
                        <a:rPr lang="pl-PL" sz="1200" dirty="0">
                          <a:solidFill>
                            <a:srgbClr val="000000"/>
                          </a:solidFill>
                          <a:effectLst/>
                          <a:latin typeface="Open Sans"/>
                          <a:ea typeface="Calibri" panose="020F0502020204030204" pitchFamily="34" charset="0"/>
                          <a:cs typeface="Open Sans"/>
                        </a:rPr>
                        <a:t>29,93%</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dirty="0">
                          <a:solidFill>
                            <a:srgbClr val="000000"/>
                          </a:solidFill>
                          <a:effectLst/>
                          <a:latin typeface="Open Sans"/>
                          <a:ea typeface="Calibri" panose="020F0502020204030204" pitchFamily="34" charset="0"/>
                          <a:cs typeface="Open Sans"/>
                        </a:rPr>
                        <a:t>30,78%</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dirty="0">
                          <a:solidFill>
                            <a:srgbClr val="000000"/>
                          </a:solidFill>
                          <a:effectLst/>
                          <a:latin typeface="Open Sans"/>
                          <a:ea typeface="Calibri" panose="020F0502020204030204" pitchFamily="34" charset="0"/>
                          <a:cs typeface="Open Sans"/>
                        </a:rPr>
                        <a:t>15,34%</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r">
                        <a:lnSpc>
                          <a:spcPct val="107000"/>
                        </a:lnSpc>
                        <a:spcAft>
                          <a:spcPts val="0"/>
                        </a:spcAft>
                      </a:pPr>
                      <a:r>
                        <a:rPr lang="pl-PL" sz="1200" dirty="0">
                          <a:solidFill>
                            <a:srgbClr val="000000"/>
                          </a:solidFill>
                          <a:effectLst/>
                          <a:latin typeface="Open Sans"/>
                          <a:ea typeface="Calibri" panose="020F0502020204030204" pitchFamily="34" charset="0"/>
                          <a:cs typeface="Open Sans"/>
                        </a:rPr>
                        <a:t>63,47%</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0,25</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0,23</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0,00</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a:solidFill>
                            <a:srgbClr val="000000"/>
                          </a:solidFill>
                          <a:effectLst/>
                          <a:latin typeface="Open Sans"/>
                          <a:ea typeface="Calibri" panose="020F0502020204030204" pitchFamily="34" charset="0"/>
                          <a:cs typeface="Open Sans"/>
                        </a:rPr>
                        <a:t>0,20</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gn="ctr">
                        <a:lnSpc>
                          <a:spcPct val="107000"/>
                        </a:lnSpc>
                        <a:spcAft>
                          <a:spcPts val="0"/>
                        </a:spcAft>
                      </a:pPr>
                      <a:r>
                        <a:rPr lang="pl-PL" sz="1600" dirty="0">
                          <a:solidFill>
                            <a:srgbClr val="000000"/>
                          </a:solidFill>
                          <a:effectLst/>
                          <a:latin typeface="Open Sans"/>
                          <a:ea typeface="Calibri" panose="020F0502020204030204" pitchFamily="34" charset="0"/>
                          <a:cs typeface="Open Sans"/>
                        </a:rPr>
                        <a:t>0,03</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gridSpan="2">
                  <a:txBody>
                    <a:bodyPr/>
                    <a:lstStyle/>
                    <a:p>
                      <a:pPr>
                        <a:lnSpc>
                          <a:spcPct val="107000"/>
                        </a:lnSpc>
                      </a:pPr>
                      <a:endParaRPr lang="pl-PL" sz="28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400" b="1" dirty="0">
                          <a:solidFill>
                            <a:srgbClr val="000000"/>
                          </a:solidFill>
                          <a:effectLst/>
                          <a:latin typeface="Open Sans"/>
                          <a:ea typeface="Calibri" panose="020F0502020204030204" pitchFamily="34" charset="0"/>
                          <a:cs typeface="Open Sans"/>
                        </a:rPr>
                        <a:t>0,72</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extLst>
                  <a:ext uri="{0D108BD9-81ED-4DB2-BD59-A6C34878D82A}">
                    <a16:rowId xmlns:a16="http://schemas.microsoft.com/office/drawing/2014/main" val="1202889267"/>
                  </a:ext>
                </a:extLst>
              </a:tr>
              <a:tr h="377174">
                <a:tc>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pl-PL" dirty="0"/>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l-PL"/>
                    </a:p>
                  </a:txBody>
                  <a:tcPr/>
                </a:tc>
                <a:extLst>
                  <a:ext uri="{0D108BD9-81ED-4DB2-BD59-A6C34878D82A}">
                    <a16:rowId xmlns:a16="http://schemas.microsoft.com/office/drawing/2014/main" val="2131908177"/>
                  </a:ext>
                </a:extLst>
              </a:tr>
              <a:tr h="489767">
                <a:tc>
                  <a:txBody>
                    <a:bodyPr/>
                    <a:lstStyle/>
                    <a:p>
                      <a:pPr algn="ctr">
                        <a:lnSpc>
                          <a:spcPct val="107000"/>
                        </a:lnSpc>
                        <a:spcAft>
                          <a:spcPts val="0"/>
                        </a:spcAft>
                      </a:pPr>
                      <a:r>
                        <a:rPr lang="pl-PL" sz="1200" b="1" dirty="0">
                          <a:solidFill>
                            <a:srgbClr val="000000"/>
                          </a:solidFill>
                          <a:effectLst/>
                          <a:latin typeface="Open Sans"/>
                          <a:ea typeface="Times New Roman" panose="02020603050405020304" pitchFamily="18" charset="0"/>
                          <a:cs typeface="Arial" panose="020B0604020202020204" pitchFamily="34" charset="0"/>
                        </a:rPr>
                        <a:t>I</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a:lnSpc>
                          <a:spcPct val="107000"/>
                        </a:lnSpc>
                        <a:spcAft>
                          <a:spcPts val="0"/>
                        </a:spcAft>
                      </a:pPr>
                      <a:r>
                        <a:rPr lang="pl-PL" sz="1200" b="1" dirty="0">
                          <a:effectLst/>
                          <a:latin typeface="Open Sans"/>
                          <a:ea typeface="Times New Roman" panose="02020603050405020304" pitchFamily="18" charset="0"/>
                          <a:cs typeface="Arial" panose="020B0604020202020204" pitchFamily="34" charset="0"/>
                        </a:rPr>
                        <a:t>SUMA</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l-PL"/>
                    </a:p>
                  </a:txBody>
                  <a:tcPr/>
                </a:tc>
                <a:tc hMerge="1">
                  <a:txBody>
                    <a:bodyPr/>
                    <a:lstStyle/>
                    <a:p>
                      <a:endParaRPr lang="pl-PL"/>
                    </a:p>
                  </a:txBody>
                  <a:tcPr/>
                </a:tc>
                <a:tc gridSpan="2">
                  <a:txBody>
                    <a:bodyPr/>
                    <a:lstStyle/>
                    <a:p>
                      <a:pPr algn="ctr">
                        <a:lnSpc>
                          <a:spcPct val="107000"/>
                        </a:lnSpc>
                        <a:spcAft>
                          <a:spcPts val="0"/>
                        </a:spcAft>
                      </a:pPr>
                      <a:r>
                        <a:rPr lang="pl-PL" sz="1200" b="1">
                          <a:solidFill>
                            <a:srgbClr val="000000"/>
                          </a:solidFill>
                          <a:effectLst/>
                          <a:latin typeface="Open Sans"/>
                          <a:ea typeface="Times New Roman" panose="02020603050405020304" pitchFamily="18" charset="0"/>
                          <a:cs typeface="Arial" panose="020B0604020202020204" pitchFamily="34" charset="0"/>
                        </a:rPr>
                        <a:t>100,00</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l-PL"/>
                    </a:p>
                  </a:txBody>
                  <a:tcPr/>
                </a:tc>
                <a:tc gridSpan="2">
                  <a:txBody>
                    <a:bodyPr/>
                    <a:lstStyle/>
                    <a:p>
                      <a:pPr>
                        <a:lnSpc>
                          <a:spcPct val="107000"/>
                        </a:lnSpc>
                      </a:pPr>
                      <a:endParaRPr lang="pl-PL" sz="24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pl-PL"/>
                    </a:p>
                  </a:txBody>
                  <a:tcPr/>
                </a:tc>
                <a:tc gridSpan="2">
                  <a:txBody>
                    <a:bodyPr/>
                    <a:lstStyle/>
                    <a:p>
                      <a:pPr>
                        <a:lnSpc>
                          <a:spcPct val="107000"/>
                        </a:lnSpc>
                      </a:pPr>
                      <a:endParaRPr lang="pl-PL" sz="2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tc gridSpan="2">
                  <a:txBody>
                    <a:bodyPr/>
                    <a:lstStyle/>
                    <a:p>
                      <a:pPr>
                        <a:lnSpc>
                          <a:spcPct val="107000"/>
                        </a:lnSpc>
                      </a:pPr>
                      <a:endParaRPr lang="pl-PL" sz="2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tc gridSpan="2">
                  <a:txBody>
                    <a:bodyPr/>
                    <a:lstStyle/>
                    <a:p>
                      <a:pPr>
                        <a:lnSpc>
                          <a:spcPct val="107000"/>
                        </a:lnSpc>
                      </a:pPr>
                      <a:endParaRPr lang="pl-PL" sz="24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tc gridSpan="2">
                  <a:txBody>
                    <a:bodyPr/>
                    <a:lstStyle/>
                    <a:p>
                      <a:pPr>
                        <a:lnSpc>
                          <a:spcPct val="107000"/>
                        </a:lnSpc>
                      </a:pPr>
                      <a:endParaRPr lang="pl-PL" sz="2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tc gridSpan="2">
                  <a:txBody>
                    <a:bodyPr/>
                    <a:lstStyle/>
                    <a:p>
                      <a:pPr>
                        <a:lnSpc>
                          <a:spcPct val="107000"/>
                        </a:lnSpc>
                      </a:pPr>
                      <a:endParaRPr lang="pl-PL" sz="24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200" b="1" dirty="0">
                          <a:solidFill>
                            <a:srgbClr val="000000"/>
                          </a:solidFill>
                          <a:effectLst/>
                          <a:latin typeface="Open Sans"/>
                          <a:ea typeface="Calibri" panose="020F0502020204030204" pitchFamily="34" charset="0"/>
                          <a:cs typeface="Open Sans"/>
                        </a:rPr>
                        <a:t>9,46</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l-PL"/>
                    </a:p>
                  </a:txBody>
                  <a:tcPr/>
                </a:tc>
                <a:tc gridSpan="2">
                  <a:txBody>
                    <a:bodyPr/>
                    <a:lstStyle/>
                    <a:p>
                      <a:pPr algn="ctr">
                        <a:lnSpc>
                          <a:spcPct val="107000"/>
                        </a:lnSpc>
                        <a:spcAft>
                          <a:spcPts val="0"/>
                        </a:spcAft>
                      </a:pPr>
                      <a:r>
                        <a:rPr lang="pl-PL" sz="1200" b="1">
                          <a:solidFill>
                            <a:srgbClr val="000000"/>
                          </a:solidFill>
                          <a:effectLst/>
                          <a:latin typeface="Open Sans"/>
                          <a:ea typeface="Calibri" panose="020F0502020204030204" pitchFamily="34" charset="0"/>
                          <a:cs typeface="Open Sans"/>
                        </a:rPr>
                        <a:t>91,55</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l-PL"/>
                    </a:p>
                  </a:txBody>
                  <a:tcPr/>
                </a:tc>
                <a:tc gridSpan="2">
                  <a:txBody>
                    <a:bodyPr/>
                    <a:lstStyle/>
                    <a:p>
                      <a:pPr algn="ctr">
                        <a:lnSpc>
                          <a:spcPct val="107000"/>
                        </a:lnSpc>
                        <a:spcAft>
                          <a:spcPts val="0"/>
                        </a:spcAft>
                      </a:pPr>
                      <a:r>
                        <a:rPr lang="pl-PL" sz="1200" b="1" dirty="0">
                          <a:solidFill>
                            <a:srgbClr val="000000"/>
                          </a:solidFill>
                          <a:effectLst/>
                          <a:latin typeface="Open Sans"/>
                          <a:ea typeface="Calibri" panose="020F0502020204030204" pitchFamily="34" charset="0"/>
                          <a:cs typeface="Open Sans"/>
                        </a:rPr>
                        <a:t>19,88</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l-PL"/>
                    </a:p>
                  </a:txBody>
                  <a:tcPr/>
                </a:tc>
                <a:tc gridSpan="2">
                  <a:txBody>
                    <a:bodyPr/>
                    <a:lstStyle/>
                    <a:p>
                      <a:pPr algn="ctr">
                        <a:lnSpc>
                          <a:spcPct val="107000"/>
                        </a:lnSpc>
                        <a:spcAft>
                          <a:spcPts val="0"/>
                        </a:spcAft>
                      </a:pPr>
                      <a:r>
                        <a:rPr lang="pl-PL" sz="1200" b="1" dirty="0">
                          <a:solidFill>
                            <a:srgbClr val="000000"/>
                          </a:solidFill>
                          <a:effectLst/>
                          <a:latin typeface="Open Sans"/>
                          <a:ea typeface="Calibri" panose="020F0502020204030204" pitchFamily="34" charset="0"/>
                          <a:cs typeface="Open Sans"/>
                        </a:rPr>
                        <a:t>14,78</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l-PL"/>
                    </a:p>
                  </a:txBody>
                  <a:tcPr/>
                </a:tc>
                <a:tc gridSpan="2">
                  <a:txBody>
                    <a:bodyPr/>
                    <a:lstStyle/>
                    <a:p>
                      <a:pPr algn="ctr">
                        <a:lnSpc>
                          <a:spcPct val="107000"/>
                        </a:lnSpc>
                        <a:spcAft>
                          <a:spcPts val="0"/>
                        </a:spcAft>
                      </a:pPr>
                      <a:r>
                        <a:rPr lang="pl-PL" sz="1200" b="1">
                          <a:solidFill>
                            <a:srgbClr val="000000"/>
                          </a:solidFill>
                          <a:effectLst/>
                          <a:latin typeface="Open Sans"/>
                          <a:ea typeface="Calibri" panose="020F0502020204030204" pitchFamily="34" charset="0"/>
                          <a:cs typeface="Open Sans"/>
                        </a:rPr>
                        <a:t>1,02</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l-PL"/>
                    </a:p>
                  </a:txBody>
                  <a:tcPr/>
                </a:tc>
                <a:tc gridSpan="2">
                  <a:txBody>
                    <a:bodyPr/>
                    <a:lstStyle/>
                    <a:p>
                      <a:pPr>
                        <a:lnSpc>
                          <a:spcPct val="107000"/>
                        </a:lnSpc>
                      </a:pPr>
                      <a:endParaRPr lang="pl-PL" sz="24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a:txBody>
                    <a:bodyPr/>
                    <a:lstStyle/>
                    <a:p>
                      <a:pPr algn="ctr">
                        <a:lnSpc>
                          <a:spcPct val="107000"/>
                        </a:lnSpc>
                        <a:spcAft>
                          <a:spcPts val="0"/>
                        </a:spcAft>
                      </a:pPr>
                      <a:r>
                        <a:rPr lang="pl-PL" sz="1200" b="1" dirty="0">
                          <a:solidFill>
                            <a:srgbClr val="000000"/>
                          </a:solidFill>
                          <a:effectLst/>
                          <a:latin typeface="Open Sans"/>
                          <a:ea typeface="Calibri" panose="020F0502020204030204" pitchFamily="34" charset="0"/>
                          <a:cs typeface="Open Sans"/>
                        </a:rPr>
                        <a:t>136,69</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39002181"/>
                  </a:ext>
                </a:extLst>
              </a:tr>
              <a:tr h="377174">
                <a:tc>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extLst>
                  <a:ext uri="{0D108BD9-81ED-4DB2-BD59-A6C34878D82A}">
                    <a16:rowId xmlns:a16="http://schemas.microsoft.com/office/drawing/2014/main" val="468002969"/>
                  </a:ext>
                </a:extLst>
              </a:tr>
              <a:tr h="489767">
                <a:tc>
                  <a:txBody>
                    <a:bodyPr/>
                    <a:lstStyle/>
                    <a:p>
                      <a:pPr algn="ctr">
                        <a:lnSpc>
                          <a:spcPct val="107000"/>
                        </a:lnSpc>
                        <a:spcAft>
                          <a:spcPts val="0"/>
                        </a:spcAft>
                      </a:pPr>
                      <a:r>
                        <a:rPr lang="pl-PL" sz="1100" b="1">
                          <a:solidFill>
                            <a:srgbClr val="000000"/>
                          </a:solidFill>
                          <a:effectLst/>
                          <a:latin typeface="Open Sans"/>
                          <a:ea typeface="Times New Roman" panose="02020603050405020304" pitchFamily="18" charset="0"/>
                          <a:cs typeface="Arial" panose="020B0604020202020204" pitchFamily="34" charset="0"/>
                        </a:rPr>
                        <a:t>II</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5">
                  <a:txBody>
                    <a:bodyPr/>
                    <a:lstStyle/>
                    <a:p>
                      <a:pPr algn="ctr">
                        <a:lnSpc>
                          <a:spcPct val="107000"/>
                        </a:lnSpc>
                        <a:spcAft>
                          <a:spcPts val="0"/>
                        </a:spcAft>
                      </a:pPr>
                      <a:r>
                        <a:rPr lang="pl-PL" sz="1100" b="1">
                          <a:solidFill>
                            <a:srgbClr val="000000"/>
                          </a:solidFill>
                          <a:effectLst/>
                          <a:latin typeface="Open Sans"/>
                          <a:ea typeface="Times New Roman" panose="02020603050405020304" pitchFamily="18" charset="0"/>
                          <a:cs typeface="Arial" panose="020B0604020202020204" pitchFamily="34" charset="0"/>
                        </a:rPr>
                        <a:t>PROCENTOWYA ZMIANA DANEGO ASORTYMENTU</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gridSpan="2">
                  <a:txBody>
                    <a:bodyPr/>
                    <a:lstStyle/>
                    <a:p>
                      <a:pPr algn="ctr">
                        <a:lnSpc>
                          <a:spcPct val="107000"/>
                        </a:lnSpc>
                        <a:spcAft>
                          <a:spcPts val="0"/>
                        </a:spcAft>
                      </a:pPr>
                      <a:r>
                        <a:rPr lang="pl-PL" sz="1100" b="1">
                          <a:solidFill>
                            <a:srgbClr val="000000"/>
                          </a:solidFill>
                          <a:effectLst/>
                          <a:latin typeface="Open Sans"/>
                          <a:ea typeface="Calibri" panose="020F0502020204030204" pitchFamily="34" charset="0"/>
                          <a:cs typeface="Open Sans"/>
                        </a:rPr>
                        <a:t>37,72%</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l-PL"/>
                    </a:p>
                  </a:txBody>
                  <a:tcPr/>
                </a:tc>
                <a:tc gridSpan="2">
                  <a:txBody>
                    <a:bodyPr/>
                    <a:lstStyle/>
                    <a:p>
                      <a:pPr algn="ctr">
                        <a:lnSpc>
                          <a:spcPct val="107000"/>
                        </a:lnSpc>
                        <a:spcAft>
                          <a:spcPts val="0"/>
                        </a:spcAft>
                      </a:pPr>
                      <a:r>
                        <a:rPr lang="pl-PL" sz="1100" b="1">
                          <a:solidFill>
                            <a:srgbClr val="000000"/>
                          </a:solidFill>
                          <a:effectLst/>
                          <a:latin typeface="Open Sans"/>
                          <a:ea typeface="Calibri" panose="020F0502020204030204" pitchFamily="34" charset="0"/>
                          <a:cs typeface="Open Sans"/>
                        </a:rPr>
                        <a:t>33,96%</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l-PL"/>
                    </a:p>
                  </a:txBody>
                  <a:tcPr/>
                </a:tc>
                <a:tc gridSpan="2">
                  <a:txBody>
                    <a:bodyPr/>
                    <a:lstStyle/>
                    <a:p>
                      <a:pPr algn="ctr">
                        <a:lnSpc>
                          <a:spcPct val="107000"/>
                        </a:lnSpc>
                        <a:spcAft>
                          <a:spcPts val="0"/>
                        </a:spcAft>
                      </a:pPr>
                      <a:r>
                        <a:rPr lang="pl-PL" sz="1100" b="1">
                          <a:solidFill>
                            <a:srgbClr val="000000"/>
                          </a:solidFill>
                          <a:effectLst/>
                          <a:latin typeface="Open Sans"/>
                          <a:ea typeface="Calibri" panose="020F0502020204030204" pitchFamily="34" charset="0"/>
                          <a:cs typeface="Open Sans"/>
                        </a:rPr>
                        <a:t>34,95%</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l-PL"/>
                    </a:p>
                  </a:txBody>
                  <a:tcPr/>
                </a:tc>
                <a:tc gridSpan="2">
                  <a:txBody>
                    <a:bodyPr/>
                    <a:lstStyle/>
                    <a:p>
                      <a:pPr algn="ctr">
                        <a:lnSpc>
                          <a:spcPct val="107000"/>
                        </a:lnSpc>
                        <a:spcAft>
                          <a:spcPts val="0"/>
                        </a:spcAft>
                      </a:pPr>
                      <a:r>
                        <a:rPr lang="pl-PL" sz="1100" b="1">
                          <a:solidFill>
                            <a:srgbClr val="000000"/>
                          </a:solidFill>
                          <a:effectLst/>
                          <a:latin typeface="Open Sans"/>
                          <a:ea typeface="Calibri" panose="020F0502020204030204" pitchFamily="34" charset="0"/>
                          <a:cs typeface="Open Sans"/>
                        </a:rPr>
                        <a:t>63,47%</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l-PL"/>
                    </a:p>
                  </a:txBody>
                  <a:tcPr/>
                </a:tc>
                <a:tc gridSpan="2">
                  <a:txBody>
                    <a:bodyPr/>
                    <a:lstStyle/>
                    <a:p>
                      <a:pPr algn="ctr">
                        <a:lnSpc>
                          <a:spcPct val="107000"/>
                        </a:lnSpc>
                        <a:spcAft>
                          <a:spcPts val="0"/>
                        </a:spcAft>
                      </a:pPr>
                      <a:r>
                        <a:rPr lang="pl-PL" sz="1100" b="1">
                          <a:solidFill>
                            <a:srgbClr val="000000"/>
                          </a:solidFill>
                          <a:effectLst/>
                          <a:latin typeface="Open Sans"/>
                          <a:ea typeface="Calibri" panose="020F0502020204030204" pitchFamily="34" charset="0"/>
                          <a:cs typeface="Open Sans"/>
                        </a:rPr>
                        <a:t>0,00%</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l-PL"/>
                    </a:p>
                  </a:txBody>
                  <a:tcPr/>
                </a:tc>
                <a:tc gridSpan="2">
                  <a:txBody>
                    <a:bodyPr/>
                    <a:lstStyle/>
                    <a:p>
                      <a:pPr>
                        <a:lnSpc>
                          <a:spcPct val="107000"/>
                        </a:lnSpc>
                      </a:pPr>
                      <a:endParaRPr lang="pl-PL" sz="20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a:txBody>
                    <a:bodyPr/>
                    <a:lstStyle/>
                    <a:p>
                      <a:pPr algn="ctr">
                        <a:lnSpc>
                          <a:spcPct val="107000"/>
                        </a:lnSpc>
                        <a:spcAft>
                          <a:spcPts val="0"/>
                        </a:spcAft>
                      </a:pPr>
                      <a:r>
                        <a:rPr lang="pl-PL" sz="1100" b="1" dirty="0">
                          <a:solidFill>
                            <a:srgbClr val="000000"/>
                          </a:solidFill>
                          <a:effectLst/>
                          <a:latin typeface="Open Sans"/>
                          <a:ea typeface="Times New Roman" panose="02020603050405020304" pitchFamily="18" charset="0"/>
                          <a:cs typeface="Open Sans"/>
                        </a:rPr>
                        <a:t>36,69%</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92384904"/>
                  </a:ext>
                </a:extLst>
              </a:tr>
            </a:tbl>
          </a:graphicData>
        </a:graphic>
      </p:graphicFrame>
    </p:spTree>
    <p:extLst>
      <p:ext uri="{BB962C8B-B14F-4D97-AF65-F5344CB8AC3E}">
        <p14:creationId xmlns:p14="http://schemas.microsoft.com/office/powerpoint/2010/main" val="1645483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6687" y="483017"/>
            <a:ext cx="23824276" cy="1608539"/>
            <a:chOff x="256100" y="483017"/>
            <a:chExt cx="23824276" cy="1608539"/>
          </a:xfrm>
        </p:grpSpPr>
        <p:sp>
          <p:nvSpPr>
            <p:cNvPr id="8" name="TextBox 7"/>
            <p:cNvSpPr txBox="1"/>
            <p:nvPr/>
          </p:nvSpPr>
          <p:spPr>
            <a:xfrm>
              <a:off x="256100"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Zmiana kosztów Modelowej Inwestycji</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13" name="Grafika 12" descr="Tendencja wzrostowa">
            <a:extLst>
              <a:ext uri="{FF2B5EF4-FFF2-40B4-BE49-F238E27FC236}">
                <a16:creationId xmlns:a16="http://schemas.microsoft.com/office/drawing/2014/main" id="{2C2A758A-98CB-498C-B3A9-4F6AEFE96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687" y="241563"/>
            <a:ext cx="4024673" cy="4024673"/>
          </a:xfrm>
          <a:prstGeom prst="rect">
            <a:avLst/>
          </a:prstGeom>
        </p:spPr>
      </p:pic>
      <p:graphicFrame>
        <p:nvGraphicFramePr>
          <p:cNvPr id="11" name="Tabela 10">
            <a:extLst>
              <a:ext uri="{FF2B5EF4-FFF2-40B4-BE49-F238E27FC236}">
                <a16:creationId xmlns:a16="http://schemas.microsoft.com/office/drawing/2014/main" id="{6FF9CF0E-85D2-4C30-A483-59FB4C9EA325}"/>
              </a:ext>
            </a:extLst>
          </p:cNvPr>
          <p:cNvGraphicFramePr>
            <a:graphicFrameLocks noGrp="1"/>
          </p:cNvGraphicFramePr>
          <p:nvPr>
            <p:extLst>
              <p:ext uri="{D42A27DB-BD31-4B8C-83A1-F6EECF244321}">
                <p14:modId xmlns:p14="http://schemas.microsoft.com/office/powerpoint/2010/main" val="2909924777"/>
              </p:ext>
            </p:extLst>
          </p:nvPr>
        </p:nvGraphicFramePr>
        <p:xfrm>
          <a:off x="10685621" y="2058304"/>
          <a:ext cx="13129772" cy="10702396"/>
        </p:xfrm>
        <a:graphic>
          <a:graphicData uri="http://schemas.openxmlformats.org/drawingml/2006/table">
            <a:tbl>
              <a:tblPr firstRow="1" firstCol="1" bandRow="1"/>
              <a:tblGrid>
                <a:gridCol w="641379">
                  <a:extLst>
                    <a:ext uri="{9D8B030D-6E8A-4147-A177-3AD203B41FA5}">
                      <a16:colId xmlns:a16="http://schemas.microsoft.com/office/drawing/2014/main" val="3744197988"/>
                    </a:ext>
                  </a:extLst>
                </a:gridCol>
                <a:gridCol w="3846220">
                  <a:extLst>
                    <a:ext uri="{9D8B030D-6E8A-4147-A177-3AD203B41FA5}">
                      <a16:colId xmlns:a16="http://schemas.microsoft.com/office/drawing/2014/main" val="3287470385"/>
                    </a:ext>
                  </a:extLst>
                </a:gridCol>
                <a:gridCol w="2039256">
                  <a:extLst>
                    <a:ext uri="{9D8B030D-6E8A-4147-A177-3AD203B41FA5}">
                      <a16:colId xmlns:a16="http://schemas.microsoft.com/office/drawing/2014/main" val="1413268378"/>
                    </a:ext>
                  </a:extLst>
                </a:gridCol>
                <a:gridCol w="2039256">
                  <a:extLst>
                    <a:ext uri="{9D8B030D-6E8A-4147-A177-3AD203B41FA5}">
                      <a16:colId xmlns:a16="http://schemas.microsoft.com/office/drawing/2014/main" val="3779378096"/>
                    </a:ext>
                  </a:extLst>
                </a:gridCol>
                <a:gridCol w="290882">
                  <a:extLst>
                    <a:ext uri="{9D8B030D-6E8A-4147-A177-3AD203B41FA5}">
                      <a16:colId xmlns:a16="http://schemas.microsoft.com/office/drawing/2014/main" val="80255827"/>
                    </a:ext>
                  </a:extLst>
                </a:gridCol>
                <a:gridCol w="1862467">
                  <a:extLst>
                    <a:ext uri="{9D8B030D-6E8A-4147-A177-3AD203B41FA5}">
                      <a16:colId xmlns:a16="http://schemas.microsoft.com/office/drawing/2014/main" val="3288606285"/>
                    </a:ext>
                  </a:extLst>
                </a:gridCol>
                <a:gridCol w="290882">
                  <a:extLst>
                    <a:ext uri="{9D8B030D-6E8A-4147-A177-3AD203B41FA5}">
                      <a16:colId xmlns:a16="http://schemas.microsoft.com/office/drawing/2014/main" val="1721736555"/>
                    </a:ext>
                  </a:extLst>
                </a:gridCol>
                <a:gridCol w="1862467">
                  <a:extLst>
                    <a:ext uri="{9D8B030D-6E8A-4147-A177-3AD203B41FA5}">
                      <a16:colId xmlns:a16="http://schemas.microsoft.com/office/drawing/2014/main" val="282859567"/>
                    </a:ext>
                  </a:extLst>
                </a:gridCol>
                <a:gridCol w="256963">
                  <a:extLst>
                    <a:ext uri="{9D8B030D-6E8A-4147-A177-3AD203B41FA5}">
                      <a16:colId xmlns:a16="http://schemas.microsoft.com/office/drawing/2014/main" val="2580700053"/>
                    </a:ext>
                  </a:extLst>
                </a:gridCol>
              </a:tblGrid>
              <a:tr h="669602">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Udział procentowy wg modelowej Inwestycji</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Wartość</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Wartość całkowita po waloryzacji z wykorzystaniem wskaźnika waloryzacji pomiędzy 1 kw 2016 a 2 kw 2018</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 </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a:lnSpc>
                          <a:spcPct val="107000"/>
                        </a:lnSpc>
                        <a:spcAft>
                          <a:spcPts val="0"/>
                        </a:spcAft>
                      </a:pPr>
                      <a:r>
                        <a:rPr lang="pl-PL" sz="1600" b="1" dirty="0">
                          <a:solidFill>
                            <a:srgbClr val="000000"/>
                          </a:solidFill>
                          <a:effectLst/>
                          <a:latin typeface="Open Sans"/>
                          <a:ea typeface="Times New Roman" panose="02020603050405020304" pitchFamily="18" charset="0"/>
                          <a:cs typeface="Open Sans"/>
                        </a:rPr>
                        <a:t>Procentowa zmiana wartości danych grup kosztowych</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3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09106571"/>
                  </a:ext>
                </a:extLst>
              </a:tr>
              <a:tr h="902634">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pl-PL"/>
                    </a:p>
                  </a:txBody>
                  <a:tcPr/>
                </a:tc>
                <a:tc vMerge="1">
                  <a:txBody>
                    <a:bodyPr/>
                    <a:lstStyle/>
                    <a:p>
                      <a:endParaRPr lang="pl-PL"/>
                    </a:p>
                  </a:txBody>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pl-PL"/>
                    </a:p>
                  </a:txBody>
                  <a:tcPr/>
                </a:tc>
                <a:tc>
                  <a:txBody>
                    <a:bodyPr/>
                    <a:lstStyle/>
                    <a:p>
                      <a:pPr algn="ctr">
                        <a:lnSpc>
                          <a:spcPct val="107000"/>
                        </a:lnSpc>
                        <a:spcAft>
                          <a:spcPts val="0"/>
                        </a:spcAft>
                      </a:pPr>
                      <a:r>
                        <a:rPr lang="pl-PL" sz="1600">
                          <a:effectLst/>
                          <a:latin typeface="Open Sans"/>
                          <a:ea typeface="Times New Roman" panose="02020603050405020304" pitchFamily="18" charset="0"/>
                          <a:cs typeface="Open Sans"/>
                        </a:rPr>
                        <a:t> </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pl-PL"/>
                    </a:p>
                  </a:txBody>
                  <a:tcPr/>
                </a:tc>
                <a:tc>
                  <a:txBody>
                    <a:bodyPr/>
                    <a:lstStyle/>
                    <a:p>
                      <a:pPr>
                        <a:lnSpc>
                          <a:spcPct val="107000"/>
                        </a:lnSpc>
                        <a:spcAft>
                          <a:spcPts val="800"/>
                        </a:spcAft>
                      </a:pPr>
                      <a:r>
                        <a:rPr lang="pl-PL" sz="3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33283378"/>
                  </a:ext>
                </a:extLst>
              </a:tr>
              <a:tr h="464608">
                <a:tc>
                  <a:txBody>
                    <a:bodyPr/>
                    <a:lstStyle/>
                    <a:p>
                      <a:pPr algn="ctr">
                        <a:lnSpc>
                          <a:spcPct val="107000"/>
                        </a:lnSpc>
                        <a:spcAft>
                          <a:spcPts val="0"/>
                        </a:spcAft>
                      </a:pPr>
                      <a:r>
                        <a:rPr lang="pl-PL" sz="1600" b="1">
                          <a:solidFill>
                            <a:srgbClr val="000000"/>
                          </a:solidFill>
                          <a:effectLst/>
                          <a:latin typeface="Open Sans"/>
                          <a:ea typeface="Times New Roman" panose="02020603050405020304" pitchFamily="18" charset="0"/>
                          <a:cs typeface="Open Sans"/>
                        </a:rPr>
                        <a:t> </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600" b="1">
                          <a:effectLst/>
                          <a:latin typeface="Open Sans"/>
                          <a:ea typeface="Times New Roman" panose="02020603050405020304" pitchFamily="18" charset="0"/>
                          <a:cs typeface="Open Sans"/>
                        </a:rPr>
                        <a:t>Całkowita Wartość Kontraktu</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600" b="1" dirty="0">
                          <a:effectLst/>
                          <a:latin typeface="Open Sans"/>
                          <a:ea typeface="Times New Roman" panose="02020603050405020304" pitchFamily="18" charset="0"/>
                          <a:cs typeface="Open Sans"/>
                        </a:rPr>
                        <a:t> </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b="1" dirty="0">
                          <a:solidFill>
                            <a:srgbClr val="000000"/>
                          </a:solidFill>
                          <a:effectLst/>
                          <a:latin typeface="Open Sans"/>
                          <a:ea typeface="Times New Roman" panose="02020603050405020304" pitchFamily="18" charset="0"/>
                          <a:cs typeface="Open Sans"/>
                        </a:rPr>
                        <a:t>100,00</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pl-PL" sz="32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 </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3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4472834"/>
                  </a:ext>
                </a:extLst>
              </a:tr>
              <a:tr h="650428">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1</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600">
                          <a:effectLst/>
                          <a:latin typeface="Open Sans"/>
                          <a:ea typeface="Times New Roman" panose="02020603050405020304" pitchFamily="18" charset="0"/>
                          <a:cs typeface="Open Sans"/>
                        </a:rPr>
                        <a:t>Roboty Torowe</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a:effectLst/>
                          <a:latin typeface="Open Sans"/>
                          <a:ea typeface="Times New Roman" panose="02020603050405020304" pitchFamily="18" charset="0"/>
                          <a:cs typeface="Open Sans"/>
                        </a:rPr>
                        <a:t>50,77%</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dirty="0">
                          <a:solidFill>
                            <a:srgbClr val="000000"/>
                          </a:solidFill>
                          <a:effectLst/>
                          <a:latin typeface="Open Sans"/>
                          <a:ea typeface="Times New Roman" panose="02020603050405020304" pitchFamily="18" charset="0"/>
                          <a:cs typeface="Open Sans"/>
                        </a:rPr>
                        <a:t>50,77</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pl-PL" sz="32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kern="1200" dirty="0">
                          <a:solidFill>
                            <a:srgbClr val="000000"/>
                          </a:solidFill>
                          <a:effectLst/>
                          <a:latin typeface="Open Sans"/>
                          <a:ea typeface="Calibri" panose="020F0502020204030204" pitchFamily="34" charset="0"/>
                          <a:cs typeface="Open Sans"/>
                        </a:rPr>
                        <a:t>68,39</a:t>
                      </a:r>
                      <a:endParaRPr lang="pl-PL" sz="1600" kern="1200" dirty="0">
                        <a:solidFill>
                          <a:srgbClr val="000000"/>
                        </a:solidFill>
                        <a:effectLst/>
                        <a:latin typeface="Open Sans"/>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 </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b="1">
                          <a:solidFill>
                            <a:srgbClr val="000000"/>
                          </a:solidFill>
                          <a:effectLst/>
                          <a:latin typeface="Open Sans"/>
                          <a:ea typeface="Times New Roman" panose="02020603050405020304" pitchFamily="18" charset="0"/>
                          <a:cs typeface="Open Sans"/>
                        </a:rPr>
                        <a:t>34,69%</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3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8644960"/>
                  </a:ext>
                </a:extLst>
              </a:tr>
              <a:tr h="650428">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2</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600">
                          <a:effectLst/>
                          <a:latin typeface="Open Sans"/>
                          <a:ea typeface="Times New Roman" panose="02020603050405020304" pitchFamily="18" charset="0"/>
                          <a:cs typeface="Open Sans"/>
                        </a:rPr>
                        <a:t>Roboty Odwodnieniowe</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a:effectLst/>
                          <a:latin typeface="Open Sans"/>
                          <a:ea typeface="Times New Roman" panose="02020603050405020304" pitchFamily="18" charset="0"/>
                          <a:cs typeface="Open Sans"/>
                        </a:rPr>
                        <a:t>1,49%</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dirty="0">
                          <a:solidFill>
                            <a:srgbClr val="000000"/>
                          </a:solidFill>
                          <a:effectLst/>
                          <a:latin typeface="Open Sans"/>
                          <a:ea typeface="Times New Roman" panose="02020603050405020304" pitchFamily="18" charset="0"/>
                          <a:cs typeface="Open Sans"/>
                        </a:rPr>
                        <a:t>1,49</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pl-PL" sz="32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kern="1200" dirty="0">
                          <a:solidFill>
                            <a:srgbClr val="000000"/>
                          </a:solidFill>
                          <a:effectLst/>
                          <a:latin typeface="Open Sans"/>
                          <a:ea typeface="Calibri" panose="020F0502020204030204" pitchFamily="34" charset="0"/>
                          <a:cs typeface="Open Sans"/>
                        </a:rPr>
                        <a:t>2,09</a:t>
                      </a:r>
                      <a:endParaRPr lang="pl-PL" sz="1600" kern="1200" dirty="0">
                        <a:solidFill>
                          <a:srgbClr val="000000"/>
                        </a:solidFill>
                        <a:effectLst/>
                        <a:latin typeface="Open Sans"/>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 </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b="1">
                          <a:solidFill>
                            <a:srgbClr val="000000"/>
                          </a:solidFill>
                          <a:effectLst/>
                          <a:latin typeface="Open Sans"/>
                          <a:ea typeface="Times New Roman" panose="02020603050405020304" pitchFamily="18" charset="0"/>
                          <a:cs typeface="Open Sans"/>
                        </a:rPr>
                        <a:t>40,92%</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3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31447291"/>
                  </a:ext>
                </a:extLst>
              </a:tr>
              <a:tr h="650428">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3</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600">
                          <a:effectLst/>
                          <a:latin typeface="Open Sans"/>
                          <a:ea typeface="Times New Roman" panose="02020603050405020304" pitchFamily="18" charset="0"/>
                          <a:cs typeface="Open Sans"/>
                        </a:rPr>
                        <a:t>Urządzenia Automatyki Kolejowej </a:t>
                      </a:r>
                      <a:br>
                        <a:rPr lang="pl-PL" sz="1600">
                          <a:effectLst/>
                          <a:latin typeface="Open Sans"/>
                          <a:ea typeface="Times New Roman" panose="02020603050405020304" pitchFamily="18" charset="0"/>
                          <a:cs typeface="Open Sans"/>
                        </a:rPr>
                      </a:br>
                      <a:r>
                        <a:rPr lang="pl-PL" sz="1600">
                          <a:effectLst/>
                          <a:latin typeface="Open Sans"/>
                          <a:ea typeface="Times New Roman" panose="02020603050405020304" pitchFamily="18" charset="0"/>
                          <a:cs typeface="Open Sans"/>
                        </a:rPr>
                        <a:t>(Roboty SRK = urządzenia + linie)</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a:effectLst/>
                          <a:latin typeface="Open Sans"/>
                          <a:ea typeface="Times New Roman" panose="02020603050405020304" pitchFamily="18" charset="0"/>
                          <a:cs typeface="Open Sans"/>
                        </a:rPr>
                        <a:t>16,01%</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dirty="0">
                          <a:solidFill>
                            <a:srgbClr val="000000"/>
                          </a:solidFill>
                          <a:effectLst/>
                          <a:latin typeface="Open Sans"/>
                          <a:ea typeface="Times New Roman" panose="02020603050405020304" pitchFamily="18" charset="0"/>
                          <a:cs typeface="Open Sans"/>
                        </a:rPr>
                        <a:t>16,01</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pl-PL" sz="32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kern="1200" dirty="0">
                          <a:solidFill>
                            <a:srgbClr val="000000"/>
                          </a:solidFill>
                          <a:effectLst/>
                          <a:latin typeface="Open Sans"/>
                          <a:ea typeface="Calibri" panose="020F0502020204030204" pitchFamily="34" charset="0"/>
                          <a:cs typeface="Open Sans"/>
                        </a:rPr>
                        <a:t>21,38</a:t>
                      </a:r>
                      <a:endParaRPr lang="pl-PL" sz="1600" kern="1200" dirty="0">
                        <a:solidFill>
                          <a:srgbClr val="000000"/>
                        </a:solidFill>
                        <a:effectLst/>
                        <a:latin typeface="Open Sans"/>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 </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b="1">
                          <a:solidFill>
                            <a:srgbClr val="000000"/>
                          </a:solidFill>
                          <a:effectLst/>
                          <a:latin typeface="Open Sans"/>
                          <a:ea typeface="Times New Roman" panose="02020603050405020304" pitchFamily="18" charset="0"/>
                          <a:cs typeface="Open Sans"/>
                        </a:rPr>
                        <a:t>33,54%</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3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29098120"/>
                  </a:ext>
                </a:extLst>
              </a:tr>
              <a:tr h="716908">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4</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600">
                          <a:effectLst/>
                          <a:latin typeface="Open Sans"/>
                          <a:ea typeface="Times New Roman" panose="02020603050405020304" pitchFamily="18" charset="0"/>
                          <a:cs typeface="Open Sans"/>
                        </a:rPr>
                        <a:t>Urządzenia Telekomunikacyjne </a:t>
                      </a:r>
                      <a:br>
                        <a:rPr lang="pl-PL" sz="1600">
                          <a:effectLst/>
                          <a:latin typeface="Open Sans"/>
                          <a:ea typeface="Times New Roman" panose="02020603050405020304" pitchFamily="18" charset="0"/>
                          <a:cs typeface="Open Sans"/>
                        </a:rPr>
                      </a:br>
                      <a:r>
                        <a:rPr lang="pl-PL" sz="1600">
                          <a:effectLst/>
                          <a:latin typeface="Open Sans"/>
                          <a:ea typeface="Times New Roman" panose="02020603050405020304" pitchFamily="18" charset="0"/>
                          <a:cs typeface="Open Sans"/>
                        </a:rPr>
                        <a:t>(Roboty telekomunikacyjne = urządzenia + linie)</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a:effectLst/>
                          <a:latin typeface="Open Sans"/>
                          <a:ea typeface="Times New Roman" panose="02020603050405020304" pitchFamily="18" charset="0"/>
                          <a:cs typeface="Open Sans"/>
                        </a:rPr>
                        <a:t>4,95%</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dirty="0">
                          <a:solidFill>
                            <a:srgbClr val="000000"/>
                          </a:solidFill>
                          <a:effectLst/>
                          <a:latin typeface="Open Sans"/>
                          <a:ea typeface="Times New Roman" panose="02020603050405020304" pitchFamily="18" charset="0"/>
                          <a:cs typeface="Open Sans"/>
                        </a:rPr>
                        <a:t>4,95</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pl-PL" sz="32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kern="1200" dirty="0">
                          <a:solidFill>
                            <a:srgbClr val="000000"/>
                          </a:solidFill>
                          <a:effectLst/>
                          <a:latin typeface="Open Sans"/>
                          <a:ea typeface="Calibri" panose="020F0502020204030204" pitchFamily="34" charset="0"/>
                          <a:cs typeface="Open Sans"/>
                        </a:rPr>
                        <a:t>6,61</a:t>
                      </a:r>
                      <a:endParaRPr lang="pl-PL" sz="1600" kern="1200" dirty="0">
                        <a:solidFill>
                          <a:srgbClr val="000000"/>
                        </a:solidFill>
                        <a:effectLst/>
                        <a:latin typeface="Open Sans"/>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pl-PL" sz="1600" dirty="0">
                          <a:solidFill>
                            <a:srgbClr val="000000"/>
                          </a:solidFill>
                          <a:effectLst/>
                          <a:latin typeface="Open Sans"/>
                          <a:ea typeface="Times New Roman" panose="02020603050405020304" pitchFamily="18" charset="0"/>
                          <a:cs typeface="Open Sans"/>
                        </a:rPr>
                        <a:t> </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b="1">
                          <a:solidFill>
                            <a:srgbClr val="000000"/>
                          </a:solidFill>
                          <a:effectLst/>
                          <a:latin typeface="Open Sans"/>
                          <a:ea typeface="Times New Roman" panose="02020603050405020304" pitchFamily="18" charset="0"/>
                          <a:cs typeface="Open Sans"/>
                        </a:rPr>
                        <a:t>33,54%</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3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352719"/>
                  </a:ext>
                </a:extLst>
              </a:tr>
              <a:tr h="650428">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5</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600">
                          <a:effectLst/>
                          <a:latin typeface="Open Sans"/>
                          <a:ea typeface="Times New Roman" panose="02020603050405020304" pitchFamily="18" charset="0"/>
                          <a:cs typeface="Open Sans"/>
                        </a:rPr>
                        <a:t>Sieć Trakcyjna i Zasilanie Trakcji </a:t>
                      </a:r>
                      <a:br>
                        <a:rPr lang="pl-PL" sz="1600">
                          <a:effectLst/>
                          <a:latin typeface="Open Sans"/>
                          <a:ea typeface="Times New Roman" panose="02020603050405020304" pitchFamily="18" charset="0"/>
                          <a:cs typeface="Open Sans"/>
                        </a:rPr>
                      </a:br>
                      <a:r>
                        <a:rPr lang="pl-PL" sz="1600">
                          <a:effectLst/>
                          <a:latin typeface="Open Sans"/>
                          <a:ea typeface="Times New Roman" panose="02020603050405020304" pitchFamily="18" charset="0"/>
                          <a:cs typeface="Open Sans"/>
                        </a:rPr>
                        <a:t>(+ sterowanie odłącznikami)</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a:effectLst/>
                          <a:latin typeface="Open Sans"/>
                          <a:ea typeface="Times New Roman" panose="02020603050405020304" pitchFamily="18" charset="0"/>
                          <a:cs typeface="Open Sans"/>
                        </a:rPr>
                        <a:t>12,56%</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dirty="0">
                          <a:solidFill>
                            <a:srgbClr val="000000"/>
                          </a:solidFill>
                          <a:effectLst/>
                          <a:latin typeface="Open Sans"/>
                          <a:ea typeface="Times New Roman" panose="02020603050405020304" pitchFamily="18" charset="0"/>
                          <a:cs typeface="Open Sans"/>
                        </a:rPr>
                        <a:t>12,56</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kern="1200" dirty="0">
                          <a:solidFill>
                            <a:srgbClr val="000000"/>
                          </a:solidFill>
                          <a:effectLst/>
                          <a:latin typeface="Open Sans"/>
                          <a:ea typeface="Calibri" panose="020F0502020204030204" pitchFamily="34" charset="0"/>
                          <a:cs typeface="Open Sans"/>
                        </a:rPr>
                        <a:t>18,73</a:t>
                      </a:r>
                      <a:endParaRPr lang="pl-PL" sz="1600" kern="1200" dirty="0">
                        <a:solidFill>
                          <a:srgbClr val="000000"/>
                        </a:solidFill>
                        <a:effectLst/>
                        <a:latin typeface="Open Sans"/>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 </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b="1" dirty="0">
                          <a:solidFill>
                            <a:srgbClr val="000000"/>
                          </a:solidFill>
                          <a:effectLst/>
                          <a:latin typeface="Open Sans"/>
                          <a:ea typeface="Times New Roman" panose="02020603050405020304" pitchFamily="18" charset="0"/>
                          <a:cs typeface="Open Sans"/>
                        </a:rPr>
                        <a:t>49,11%</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3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26272592"/>
                  </a:ext>
                </a:extLst>
              </a:tr>
              <a:tr h="650428">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6</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600">
                          <a:effectLst/>
                          <a:latin typeface="Open Sans"/>
                          <a:ea typeface="Times New Roman" panose="02020603050405020304" pitchFamily="18" charset="0"/>
                          <a:cs typeface="Open Sans"/>
                        </a:rPr>
                        <a:t>Elektroenergetyka Nietrakcyjna </a:t>
                      </a:r>
                      <a:br>
                        <a:rPr lang="pl-PL" sz="1600">
                          <a:effectLst/>
                          <a:latin typeface="Open Sans"/>
                          <a:ea typeface="Times New Roman" panose="02020603050405020304" pitchFamily="18" charset="0"/>
                          <a:cs typeface="Open Sans"/>
                        </a:rPr>
                      </a:br>
                      <a:r>
                        <a:rPr lang="pl-PL" sz="1600">
                          <a:effectLst/>
                          <a:latin typeface="Open Sans"/>
                          <a:ea typeface="Times New Roman" panose="02020603050405020304" pitchFamily="18" charset="0"/>
                          <a:cs typeface="Open Sans"/>
                        </a:rPr>
                        <a:t>(nN + SN)</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a:effectLst/>
                          <a:latin typeface="Open Sans"/>
                          <a:ea typeface="Times New Roman" panose="02020603050405020304" pitchFamily="18" charset="0"/>
                          <a:cs typeface="Open Sans"/>
                        </a:rPr>
                        <a:t>2,29%</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dirty="0">
                          <a:solidFill>
                            <a:srgbClr val="000000"/>
                          </a:solidFill>
                          <a:effectLst/>
                          <a:latin typeface="Open Sans"/>
                          <a:ea typeface="Times New Roman" panose="02020603050405020304" pitchFamily="18" charset="0"/>
                          <a:cs typeface="Open Sans"/>
                        </a:rPr>
                        <a:t>2,29</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kern="1200" dirty="0">
                          <a:solidFill>
                            <a:srgbClr val="000000"/>
                          </a:solidFill>
                          <a:effectLst/>
                          <a:latin typeface="Open Sans"/>
                          <a:ea typeface="Calibri" panose="020F0502020204030204" pitchFamily="34" charset="0"/>
                          <a:cs typeface="Open Sans"/>
                        </a:rPr>
                        <a:t>3,38</a:t>
                      </a:r>
                      <a:endParaRPr lang="pl-PL" sz="1600" kern="1200" dirty="0">
                        <a:solidFill>
                          <a:srgbClr val="000000"/>
                        </a:solidFill>
                        <a:effectLst/>
                        <a:latin typeface="Open Sans"/>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 </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b="1" dirty="0">
                          <a:solidFill>
                            <a:srgbClr val="000000"/>
                          </a:solidFill>
                          <a:effectLst/>
                          <a:latin typeface="Open Sans"/>
                          <a:ea typeface="Times New Roman" panose="02020603050405020304" pitchFamily="18" charset="0"/>
                          <a:cs typeface="Open Sans"/>
                        </a:rPr>
                        <a:t>47,77%</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3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63273969"/>
                  </a:ext>
                </a:extLst>
              </a:tr>
              <a:tr h="650428">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7</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600">
                          <a:effectLst/>
                          <a:latin typeface="Open Sans"/>
                          <a:ea typeface="Times New Roman" panose="02020603050405020304" pitchFamily="18" charset="0"/>
                          <a:cs typeface="Open Sans"/>
                        </a:rPr>
                        <a:t>Roboty Drogowe</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a:effectLst/>
                          <a:latin typeface="Open Sans"/>
                          <a:ea typeface="Times New Roman" panose="02020603050405020304" pitchFamily="18" charset="0"/>
                          <a:cs typeface="Open Sans"/>
                        </a:rPr>
                        <a:t>1,55%</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dirty="0">
                          <a:solidFill>
                            <a:srgbClr val="000000"/>
                          </a:solidFill>
                          <a:effectLst/>
                          <a:latin typeface="Open Sans"/>
                          <a:ea typeface="Times New Roman" panose="02020603050405020304" pitchFamily="18" charset="0"/>
                          <a:cs typeface="Open Sans"/>
                        </a:rPr>
                        <a:t>1,55</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kern="1200" dirty="0">
                          <a:solidFill>
                            <a:srgbClr val="000000"/>
                          </a:solidFill>
                          <a:effectLst/>
                          <a:latin typeface="Open Sans"/>
                          <a:ea typeface="Calibri" panose="020F0502020204030204" pitchFamily="34" charset="0"/>
                          <a:cs typeface="Open Sans"/>
                        </a:rPr>
                        <a:t>2,22</a:t>
                      </a:r>
                      <a:endParaRPr lang="pl-PL" sz="1600" kern="1200" dirty="0">
                        <a:solidFill>
                          <a:srgbClr val="000000"/>
                        </a:solidFill>
                        <a:effectLst/>
                        <a:latin typeface="Open Sans"/>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 </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b="1" dirty="0">
                          <a:solidFill>
                            <a:srgbClr val="000000"/>
                          </a:solidFill>
                          <a:effectLst/>
                          <a:latin typeface="Open Sans"/>
                          <a:ea typeface="Times New Roman" panose="02020603050405020304" pitchFamily="18" charset="0"/>
                          <a:cs typeface="Open Sans"/>
                        </a:rPr>
                        <a:t>43,46%</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3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61066687"/>
                  </a:ext>
                </a:extLst>
              </a:tr>
              <a:tr h="650428">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8</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600">
                          <a:effectLst/>
                          <a:latin typeface="Open Sans"/>
                          <a:ea typeface="Times New Roman" panose="02020603050405020304" pitchFamily="18" charset="0"/>
                          <a:cs typeface="Open Sans"/>
                        </a:rPr>
                        <a:t>Obiekty Inżynieryjne</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a:effectLst/>
                          <a:latin typeface="Open Sans"/>
                          <a:ea typeface="Times New Roman" panose="02020603050405020304" pitchFamily="18" charset="0"/>
                          <a:cs typeface="Open Sans"/>
                        </a:rPr>
                        <a:t>7,15%</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dirty="0">
                          <a:solidFill>
                            <a:srgbClr val="000000"/>
                          </a:solidFill>
                          <a:effectLst/>
                          <a:latin typeface="Open Sans"/>
                          <a:ea typeface="Times New Roman" panose="02020603050405020304" pitchFamily="18" charset="0"/>
                          <a:cs typeface="Open Sans"/>
                        </a:rPr>
                        <a:t>7,15</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kern="1200" dirty="0">
                          <a:solidFill>
                            <a:srgbClr val="000000"/>
                          </a:solidFill>
                          <a:effectLst/>
                          <a:latin typeface="Open Sans"/>
                          <a:ea typeface="Calibri" panose="020F0502020204030204" pitchFamily="34" charset="0"/>
                          <a:cs typeface="Open Sans"/>
                        </a:rPr>
                        <a:t>9,70</a:t>
                      </a:r>
                      <a:endParaRPr lang="pl-PL" sz="1600" kern="1200" dirty="0">
                        <a:solidFill>
                          <a:srgbClr val="000000"/>
                        </a:solidFill>
                        <a:effectLst/>
                        <a:latin typeface="Open Sans"/>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 </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b="1" dirty="0">
                          <a:solidFill>
                            <a:srgbClr val="000000"/>
                          </a:solidFill>
                          <a:effectLst/>
                          <a:latin typeface="Open Sans"/>
                          <a:ea typeface="Times New Roman" panose="02020603050405020304" pitchFamily="18" charset="0"/>
                          <a:cs typeface="Open Sans"/>
                        </a:rPr>
                        <a:t>35,74%</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3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2891652"/>
                  </a:ext>
                </a:extLst>
              </a:tr>
              <a:tr h="650428">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9</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600">
                          <a:effectLst/>
                          <a:latin typeface="Open Sans"/>
                          <a:ea typeface="Times New Roman" panose="02020603050405020304" pitchFamily="18" charset="0"/>
                          <a:cs typeface="Open Sans"/>
                        </a:rPr>
                        <a:t>Perony </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a:effectLst/>
                          <a:latin typeface="Open Sans"/>
                          <a:ea typeface="Times New Roman" panose="02020603050405020304" pitchFamily="18" charset="0"/>
                          <a:cs typeface="Open Sans"/>
                        </a:rPr>
                        <a:t>1,86%</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dirty="0">
                          <a:solidFill>
                            <a:srgbClr val="000000"/>
                          </a:solidFill>
                          <a:effectLst/>
                          <a:latin typeface="Open Sans"/>
                          <a:ea typeface="Times New Roman" panose="02020603050405020304" pitchFamily="18" charset="0"/>
                          <a:cs typeface="Open Sans"/>
                        </a:rPr>
                        <a:t>1,86</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kern="1200" dirty="0">
                          <a:solidFill>
                            <a:srgbClr val="000000"/>
                          </a:solidFill>
                          <a:effectLst/>
                          <a:latin typeface="Open Sans"/>
                          <a:ea typeface="Calibri" panose="020F0502020204030204" pitchFamily="34" charset="0"/>
                          <a:cs typeface="Open Sans"/>
                        </a:rPr>
                        <a:t>2,31</a:t>
                      </a:r>
                      <a:endParaRPr lang="pl-PL" sz="1600" kern="1200" dirty="0">
                        <a:solidFill>
                          <a:srgbClr val="000000"/>
                        </a:solidFill>
                        <a:effectLst/>
                        <a:latin typeface="Open Sans"/>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 </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b="1" dirty="0">
                          <a:solidFill>
                            <a:srgbClr val="000000"/>
                          </a:solidFill>
                          <a:effectLst/>
                          <a:latin typeface="Open Sans"/>
                          <a:ea typeface="Times New Roman" panose="02020603050405020304" pitchFamily="18" charset="0"/>
                          <a:cs typeface="Open Sans"/>
                        </a:rPr>
                        <a:t>24,68%</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3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9807576"/>
                  </a:ext>
                </a:extLst>
              </a:tr>
              <a:tr h="650428">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10</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600">
                          <a:effectLst/>
                          <a:latin typeface="Open Sans"/>
                          <a:ea typeface="Times New Roman" panose="02020603050405020304" pitchFamily="18" charset="0"/>
                          <a:cs typeface="Open Sans"/>
                        </a:rPr>
                        <a:t>Obiekty Budowlane</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a:effectLst/>
                          <a:latin typeface="Open Sans"/>
                          <a:ea typeface="Times New Roman" panose="02020603050405020304" pitchFamily="18" charset="0"/>
                          <a:cs typeface="Open Sans"/>
                        </a:rPr>
                        <a:t>0,85%</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dirty="0">
                          <a:solidFill>
                            <a:srgbClr val="000000"/>
                          </a:solidFill>
                          <a:effectLst/>
                          <a:latin typeface="Open Sans"/>
                          <a:ea typeface="Times New Roman" panose="02020603050405020304" pitchFamily="18" charset="0"/>
                          <a:cs typeface="Open Sans"/>
                        </a:rPr>
                        <a:t>0,85</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kern="1200" dirty="0">
                          <a:solidFill>
                            <a:srgbClr val="000000"/>
                          </a:solidFill>
                          <a:effectLst/>
                          <a:latin typeface="Open Sans"/>
                          <a:ea typeface="Calibri" panose="020F0502020204030204" pitchFamily="34" charset="0"/>
                          <a:cs typeface="Open Sans"/>
                        </a:rPr>
                        <a:t>1,15</a:t>
                      </a:r>
                      <a:endParaRPr lang="pl-PL" sz="1600" kern="1200" dirty="0">
                        <a:solidFill>
                          <a:srgbClr val="000000"/>
                        </a:solidFill>
                        <a:effectLst/>
                        <a:latin typeface="Open Sans"/>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pl-PL" sz="1600" dirty="0">
                          <a:solidFill>
                            <a:srgbClr val="000000"/>
                          </a:solidFill>
                          <a:effectLst/>
                          <a:latin typeface="Open Sans"/>
                          <a:ea typeface="Times New Roman" panose="02020603050405020304" pitchFamily="18" charset="0"/>
                          <a:cs typeface="Open Sans"/>
                        </a:rPr>
                        <a:t> </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b="1" dirty="0">
                          <a:solidFill>
                            <a:srgbClr val="000000"/>
                          </a:solidFill>
                          <a:effectLst/>
                          <a:latin typeface="Open Sans"/>
                          <a:ea typeface="Times New Roman" panose="02020603050405020304" pitchFamily="18" charset="0"/>
                          <a:cs typeface="Open Sans"/>
                        </a:rPr>
                        <a:t>35,23%</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3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85390235"/>
                  </a:ext>
                </a:extLst>
              </a:tr>
              <a:tr h="650428">
                <a:tc>
                  <a:txBody>
                    <a:bodyPr/>
                    <a:lstStyle/>
                    <a:p>
                      <a:pPr algn="ctr">
                        <a:lnSpc>
                          <a:spcPct val="107000"/>
                        </a:lnSpc>
                        <a:spcAft>
                          <a:spcPts val="0"/>
                        </a:spcAft>
                      </a:pPr>
                      <a:r>
                        <a:rPr lang="pl-PL" sz="1600">
                          <a:solidFill>
                            <a:srgbClr val="000000"/>
                          </a:solidFill>
                          <a:effectLst/>
                          <a:latin typeface="Open Sans"/>
                          <a:ea typeface="Times New Roman" panose="02020603050405020304" pitchFamily="18" charset="0"/>
                          <a:cs typeface="Open Sans"/>
                        </a:rPr>
                        <a:t>11</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pl-PL" sz="1600">
                          <a:effectLst/>
                          <a:latin typeface="Open Sans"/>
                          <a:ea typeface="Times New Roman" panose="02020603050405020304" pitchFamily="18" charset="0"/>
                          <a:cs typeface="Open Sans"/>
                        </a:rPr>
                        <a:t>Zagospodarowanie Terenu, Zieleń, Ochrona Akustyczna, Ochrona Środowiska</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a:effectLst/>
                          <a:latin typeface="Open Sans"/>
                          <a:ea typeface="Times New Roman" panose="02020603050405020304" pitchFamily="18" charset="0"/>
                          <a:cs typeface="Open Sans"/>
                        </a:rPr>
                        <a:t>0,53%</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dirty="0">
                          <a:solidFill>
                            <a:srgbClr val="000000"/>
                          </a:solidFill>
                          <a:effectLst/>
                          <a:latin typeface="Open Sans"/>
                          <a:ea typeface="Times New Roman" panose="02020603050405020304" pitchFamily="18" charset="0"/>
                          <a:cs typeface="Open Sans"/>
                        </a:rPr>
                        <a:t>0,53</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kern="1200" dirty="0">
                          <a:solidFill>
                            <a:srgbClr val="000000"/>
                          </a:solidFill>
                          <a:effectLst/>
                          <a:latin typeface="Open Sans"/>
                          <a:ea typeface="Calibri" panose="020F0502020204030204" pitchFamily="34" charset="0"/>
                          <a:cs typeface="Open Sans"/>
                        </a:rPr>
                        <a:t>0,72</a:t>
                      </a:r>
                      <a:endParaRPr lang="pl-PL" sz="1600" kern="1200" dirty="0">
                        <a:solidFill>
                          <a:srgbClr val="000000"/>
                        </a:solidFill>
                        <a:effectLst/>
                        <a:latin typeface="Open Sans"/>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pl-PL" sz="1600" dirty="0">
                          <a:solidFill>
                            <a:srgbClr val="000000"/>
                          </a:solidFill>
                          <a:effectLst/>
                          <a:latin typeface="Open Sans"/>
                          <a:ea typeface="Times New Roman" panose="02020603050405020304" pitchFamily="18" charset="0"/>
                          <a:cs typeface="Open Sans"/>
                        </a:rPr>
                        <a:t> </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b="1">
                          <a:solidFill>
                            <a:srgbClr val="000000"/>
                          </a:solidFill>
                          <a:effectLst/>
                          <a:latin typeface="Open Sans"/>
                          <a:ea typeface="Times New Roman" panose="02020603050405020304" pitchFamily="18" charset="0"/>
                          <a:cs typeface="Open Sans"/>
                        </a:rPr>
                        <a:t>36,15%</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3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4016755"/>
                  </a:ext>
                </a:extLst>
              </a:tr>
              <a:tr h="464608">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pl-PL" sz="32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600">
                          <a:effectLst/>
                          <a:latin typeface="Open Sans"/>
                          <a:ea typeface="Times New Roman" panose="02020603050405020304" pitchFamily="18" charset="0"/>
                          <a:cs typeface="Open Sans"/>
                        </a:rPr>
                        <a:t> </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4193389745"/>
                  </a:ext>
                </a:extLst>
              </a:tr>
              <a:tr h="464608">
                <a:tc>
                  <a:txBody>
                    <a:bodyPr/>
                    <a:lstStyle/>
                    <a:p>
                      <a:pPr algn="ctr">
                        <a:lnSpc>
                          <a:spcPct val="107000"/>
                        </a:lnSpc>
                        <a:spcAft>
                          <a:spcPts val="0"/>
                        </a:spcAft>
                      </a:pPr>
                      <a:r>
                        <a:rPr lang="pl-PL" sz="1600" b="1">
                          <a:solidFill>
                            <a:srgbClr val="000000"/>
                          </a:solidFill>
                          <a:effectLst/>
                          <a:latin typeface="Open Sans"/>
                          <a:ea typeface="Times New Roman" panose="02020603050405020304" pitchFamily="18" charset="0"/>
                          <a:cs typeface="Open Sans"/>
                        </a:rPr>
                        <a:t>I</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b="1">
                          <a:effectLst/>
                          <a:latin typeface="Open Sans"/>
                          <a:ea typeface="Times New Roman" panose="02020603050405020304" pitchFamily="18" charset="0"/>
                          <a:cs typeface="Open Sans"/>
                        </a:rPr>
                        <a:t>SUMA</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b="1">
                          <a:solidFill>
                            <a:srgbClr val="000000"/>
                          </a:solidFill>
                          <a:effectLst/>
                          <a:latin typeface="Open Sans"/>
                          <a:ea typeface="Times New Roman" panose="02020603050405020304" pitchFamily="18" charset="0"/>
                          <a:cs typeface="Open Sans"/>
                        </a:rPr>
                        <a:t>100,00</a:t>
                      </a:r>
                      <a:endParaRPr lang="pl-PL"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pl-PL" sz="32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b="1" dirty="0">
                          <a:solidFill>
                            <a:srgbClr val="000000"/>
                          </a:solidFill>
                          <a:effectLst/>
                          <a:latin typeface="Open Sans"/>
                          <a:ea typeface="Times New Roman" panose="02020603050405020304" pitchFamily="18" charset="0"/>
                          <a:cs typeface="Open Sans"/>
                        </a:rPr>
                        <a:t>136,69</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pl-PL" sz="1600" b="1" dirty="0">
                          <a:solidFill>
                            <a:srgbClr val="000000"/>
                          </a:solidFill>
                          <a:effectLst/>
                          <a:latin typeface="Open Sans"/>
                          <a:ea typeface="Times New Roman" panose="02020603050405020304" pitchFamily="18" charset="0"/>
                          <a:cs typeface="Open Sans"/>
                        </a:rPr>
                        <a:t> </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pl-PL" sz="1600" b="1" dirty="0">
                          <a:solidFill>
                            <a:srgbClr val="000000"/>
                          </a:solidFill>
                          <a:effectLst/>
                          <a:latin typeface="Open Sans"/>
                          <a:ea typeface="Times New Roman" panose="02020603050405020304" pitchFamily="18" charset="0"/>
                          <a:cs typeface="Open Sans"/>
                        </a:rPr>
                        <a:t>36,69%</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4665825"/>
                  </a:ext>
                </a:extLst>
              </a:tr>
            </a:tbl>
          </a:graphicData>
        </a:graphic>
      </p:graphicFrame>
      <p:pic>
        <p:nvPicPr>
          <p:cNvPr id="12" name="Obraz 11">
            <a:extLst>
              <a:ext uri="{FF2B5EF4-FFF2-40B4-BE49-F238E27FC236}">
                <a16:creationId xmlns:a16="http://schemas.microsoft.com/office/drawing/2014/main" id="{96F6F446-7CC1-4604-99E8-21975FB95059}"/>
              </a:ext>
            </a:extLst>
          </p:cNvPr>
          <p:cNvPicPr>
            <a:picLocks noChangeAspect="1"/>
          </p:cNvPicPr>
          <p:nvPr/>
        </p:nvPicPr>
        <p:blipFill>
          <a:blip r:embed="rId4"/>
          <a:stretch>
            <a:fillRect/>
          </a:stretch>
        </p:blipFill>
        <p:spPr>
          <a:xfrm>
            <a:off x="396001" y="3857489"/>
            <a:ext cx="10209139" cy="5093080"/>
          </a:xfrm>
          <a:prstGeom prst="rect">
            <a:avLst/>
          </a:prstGeom>
        </p:spPr>
      </p:pic>
      <p:sp>
        <p:nvSpPr>
          <p:cNvPr id="9" name="Prostokąt 8">
            <a:extLst>
              <a:ext uri="{FF2B5EF4-FFF2-40B4-BE49-F238E27FC236}">
                <a16:creationId xmlns:a16="http://schemas.microsoft.com/office/drawing/2014/main" id="{D46225E1-4571-45AE-B518-8312CCAA4B01}"/>
              </a:ext>
            </a:extLst>
          </p:cNvPr>
          <p:cNvSpPr/>
          <p:nvPr/>
        </p:nvSpPr>
        <p:spPr>
          <a:xfrm>
            <a:off x="396001" y="9224374"/>
            <a:ext cx="10209138" cy="4093428"/>
          </a:xfrm>
          <a:prstGeom prst="rect">
            <a:avLst/>
          </a:prstGeom>
          <a:noFill/>
        </p:spPr>
        <p:txBody>
          <a:bodyPr wrap="square" lIns="91440" tIns="45720" rIns="91440" bIns="45720">
            <a:spAutoFit/>
          </a:bodyPr>
          <a:lstStyle/>
          <a:p>
            <a:pPr algn="just"/>
            <a:r>
              <a:rPr lang="pl-PL" sz="2000" b="1" dirty="0"/>
              <a:t>Największy wzrost wartości odnotowany został w zakresie Sieci Trakcyjnej oraz Zasilania Trakcji tj. 49,11%, kolejne największe wzrosty zaobserwowano w zakresie Elektroenergetyki nietrakcyjnej tj. 47,77% oraz Robót drogowych tj. 43,46%. Należy zauważyć że wzrost wartości Robót torowych, których udział w modelowej Inwestycji wynosi ponad 50%, wynosi aż 34,69%.</a:t>
            </a:r>
          </a:p>
          <a:p>
            <a:pPr algn="just"/>
            <a:endParaRPr lang="pl-PL" sz="2000" b="1" dirty="0"/>
          </a:p>
          <a:p>
            <a:pPr algn="just"/>
            <a:r>
              <a:rPr lang="pl-PL" sz="2000" b="1" dirty="0"/>
              <a:t>Analiza modelowej Inwestycji oraz jej waloryzacja wykazuje również że jedynie dla robót związanych z peronami wzrost wartości wynosi mniej niż 30% (aczkolwiek nadal więcej niż 20%), zaznaczyć należy również że udział procentowy grupy kosztowej tj. perony stanowi jedynie 1,86 % w modelowej wartości Inwestycji. Poniżej przedstawiono uszczegółowioną analizę zmiany wartości modelowej Inwestycji z pokazaniem wartości kwartalnych zarówno dla wskaźników waloryzacyjnych jak i wartości zwaloryzowanych. </a:t>
            </a:r>
          </a:p>
        </p:txBody>
      </p:sp>
    </p:spTree>
    <p:extLst>
      <p:ext uri="{BB962C8B-B14F-4D97-AF65-F5344CB8AC3E}">
        <p14:creationId xmlns:p14="http://schemas.microsoft.com/office/powerpoint/2010/main" val="322383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6687" y="483017"/>
            <a:ext cx="23824276" cy="1608539"/>
            <a:chOff x="256100" y="483017"/>
            <a:chExt cx="23824276" cy="1608539"/>
          </a:xfrm>
        </p:grpSpPr>
        <p:sp>
          <p:nvSpPr>
            <p:cNvPr id="8" name="TextBox 7"/>
            <p:cNvSpPr txBox="1"/>
            <p:nvPr/>
          </p:nvSpPr>
          <p:spPr>
            <a:xfrm>
              <a:off x="256100"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Fakty a wskaźniki </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13" name="Grafika 12" descr="Tendencja wzrostowa">
            <a:extLst>
              <a:ext uri="{FF2B5EF4-FFF2-40B4-BE49-F238E27FC236}">
                <a16:creationId xmlns:a16="http://schemas.microsoft.com/office/drawing/2014/main" id="{2C2A758A-98CB-498C-B3A9-4F6AEFE96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687" y="241563"/>
            <a:ext cx="4024673" cy="4024673"/>
          </a:xfrm>
          <a:prstGeom prst="rect">
            <a:avLst/>
          </a:prstGeom>
        </p:spPr>
      </p:pic>
      <p:pic>
        <p:nvPicPr>
          <p:cNvPr id="9" name="Obraz 8">
            <a:extLst>
              <a:ext uri="{FF2B5EF4-FFF2-40B4-BE49-F238E27FC236}">
                <a16:creationId xmlns:a16="http://schemas.microsoft.com/office/drawing/2014/main" id="{5E8AD137-D7CD-43F4-B858-D461FBE8E422}"/>
              </a:ext>
            </a:extLst>
          </p:cNvPr>
          <p:cNvPicPr>
            <a:picLocks noChangeAspect="1"/>
          </p:cNvPicPr>
          <p:nvPr/>
        </p:nvPicPr>
        <p:blipFill>
          <a:blip r:embed="rId4"/>
          <a:stretch>
            <a:fillRect/>
          </a:stretch>
        </p:blipFill>
        <p:spPr>
          <a:xfrm>
            <a:off x="11438313" y="1767034"/>
            <a:ext cx="12053454" cy="7626498"/>
          </a:xfrm>
          <a:prstGeom prst="rect">
            <a:avLst/>
          </a:prstGeom>
        </p:spPr>
      </p:pic>
      <p:pic>
        <p:nvPicPr>
          <p:cNvPr id="14" name="Obraz 13">
            <a:extLst>
              <a:ext uri="{FF2B5EF4-FFF2-40B4-BE49-F238E27FC236}">
                <a16:creationId xmlns:a16="http://schemas.microsoft.com/office/drawing/2014/main" id="{6CE779BB-96BF-414C-B7FC-9CA7BDFBD85E}"/>
              </a:ext>
            </a:extLst>
          </p:cNvPr>
          <p:cNvPicPr>
            <a:picLocks noChangeAspect="1"/>
          </p:cNvPicPr>
          <p:nvPr/>
        </p:nvPicPr>
        <p:blipFill>
          <a:blip r:embed="rId5"/>
          <a:stretch>
            <a:fillRect/>
          </a:stretch>
        </p:blipFill>
        <p:spPr>
          <a:xfrm>
            <a:off x="9048057" y="9393532"/>
            <a:ext cx="14443710" cy="4222154"/>
          </a:xfrm>
          <a:prstGeom prst="rect">
            <a:avLst/>
          </a:prstGeom>
        </p:spPr>
      </p:pic>
      <p:sp>
        <p:nvSpPr>
          <p:cNvPr id="11" name="Prostokąt 10">
            <a:extLst>
              <a:ext uri="{FF2B5EF4-FFF2-40B4-BE49-F238E27FC236}">
                <a16:creationId xmlns:a16="http://schemas.microsoft.com/office/drawing/2014/main" id="{25C7CE2C-D6EC-4A4E-A691-A00FAD09976D}"/>
              </a:ext>
            </a:extLst>
          </p:cNvPr>
          <p:cNvSpPr/>
          <p:nvPr/>
        </p:nvSpPr>
        <p:spPr>
          <a:xfrm>
            <a:off x="462249" y="3829308"/>
            <a:ext cx="10976064" cy="6247864"/>
          </a:xfrm>
          <a:prstGeom prst="rect">
            <a:avLst/>
          </a:prstGeom>
          <a:noFill/>
        </p:spPr>
        <p:txBody>
          <a:bodyPr wrap="square" lIns="91440" tIns="45720" rIns="91440" bIns="45720">
            <a:spAutoFit/>
          </a:bodyPr>
          <a:lstStyle/>
          <a:p>
            <a:pPr marL="0" lvl="2" algn="just"/>
            <a:r>
              <a:rPr lang="pl-PL" sz="2000" b="1" dirty="0"/>
              <a:t>Wnioski</a:t>
            </a:r>
            <a:endParaRPr lang="en-US" sz="2000" b="1" dirty="0"/>
          </a:p>
          <a:p>
            <a:pPr algn="just"/>
            <a:r>
              <a:rPr lang="pl-PL" sz="2000" dirty="0"/>
              <a:t>Przedmiotem raportu jest zmiana cen i jej wpływ na zmianę kosztów realizacji kontraktów kolejowych. Udało nam się zdobyć przekrojowe informacje na temat podmiotów związanych z branżą kolejową, firm wykonawczych,  producentów i dostawców, obejmujące dane na temat rzeczywistych cen transakcyjnych, zawieranych umów ramowych, usług podwykonawczych oraz dostępności zasobów. Opracowaliśmy system wag dla koszyków materiałów i sprzętu, koniecznych do realizacji inwestycji kolejowych. To wszystko pozwoliło nam na ocenę rzeczywistego wpływu tendencji rynkowych na koszt wykonania modelowej inwestycji.</a:t>
            </a:r>
            <a:endParaRPr lang="en-US" sz="2000" dirty="0"/>
          </a:p>
          <a:p>
            <a:pPr algn="just"/>
            <a:r>
              <a:rPr lang="pl-PL" sz="2000" dirty="0"/>
              <a:t>W branży budowlanej mamy wręcz do czynienia z szokiem popytowym, na który dodatkowo nakładają się niedobór siły roboczej oraz wynikający z niego wzrost płac.</a:t>
            </a:r>
          </a:p>
          <a:p>
            <a:pPr marL="0" lvl="2" algn="just"/>
            <a:r>
              <a:rPr lang="pl-PL" sz="2000" b="1" dirty="0"/>
              <a:t>Rzeczywisty wzrost kosztów realizacji inwestycji kolejowych</a:t>
            </a:r>
            <a:endParaRPr lang="en-US" sz="2000" b="1" dirty="0"/>
          </a:p>
          <a:p>
            <a:pPr algn="just"/>
            <a:r>
              <a:rPr lang="pl-PL" sz="2000" dirty="0"/>
              <a:t>Analiza kosztów realizacji inwestycji w okresie pomiędzy I kwartałem 2016 r. a II kwartałem 2018 r. przeprowadzona dla inwestycji kolejowych na podstawie danych pozyskanych za pomocą ankiet od podmiotów zaangażowanych w realizację inwestycji kolejowych - członków IGTL, wykazała wzrost kosztów dla modelowej Inwestycji o 36,69%, a więc średnio o 14,9% rocznie.</a:t>
            </a:r>
          </a:p>
          <a:p>
            <a:pPr algn="just"/>
            <a:r>
              <a:rPr lang="pl-PL" sz="2000" dirty="0"/>
              <a:t>Największe procentowo wzrosty cen czynników produkcji zanotowano dla branży sieci trakcyjnej i zasilania trakcji – średnio o 19,5% rocznie, największy udział we wzroście kosztów czynników produkcji zanotowała branża torowa.</a:t>
            </a:r>
          </a:p>
          <a:p>
            <a:endParaRPr lang="en-US" sz="2000" dirty="0"/>
          </a:p>
          <a:p>
            <a:endParaRPr lang="pl-PL" sz="2000" b="1" dirty="0"/>
          </a:p>
        </p:txBody>
      </p:sp>
      <p:sp>
        <p:nvSpPr>
          <p:cNvPr id="12" name="Prostokąt 11">
            <a:extLst>
              <a:ext uri="{FF2B5EF4-FFF2-40B4-BE49-F238E27FC236}">
                <a16:creationId xmlns:a16="http://schemas.microsoft.com/office/drawing/2014/main" id="{208947C8-883B-4A10-A2FB-84BEB17FADD8}"/>
              </a:ext>
            </a:extLst>
          </p:cNvPr>
          <p:cNvSpPr/>
          <p:nvPr/>
        </p:nvSpPr>
        <p:spPr>
          <a:xfrm>
            <a:off x="462249" y="9675877"/>
            <a:ext cx="8312473" cy="4893647"/>
          </a:xfrm>
          <a:prstGeom prst="rect">
            <a:avLst/>
          </a:prstGeom>
          <a:noFill/>
        </p:spPr>
        <p:txBody>
          <a:bodyPr wrap="square" lIns="91440" tIns="45720" rIns="91440" bIns="45720">
            <a:spAutoFit/>
          </a:bodyPr>
          <a:lstStyle/>
          <a:p>
            <a:pPr marL="0" lvl="2" algn="just"/>
            <a:r>
              <a:rPr lang="pl-PL" sz="2000" b="1" dirty="0"/>
              <a:t>Fiasko monitorowania kosztów za pomocą wskaźników cen</a:t>
            </a:r>
            <a:endParaRPr lang="en-US" sz="2000" b="1" dirty="0"/>
          </a:p>
          <a:p>
            <a:pPr algn="just"/>
            <a:r>
              <a:rPr lang="pl-PL" sz="2000" dirty="0"/>
              <a:t>Należy z całą stanowczością podkreślić, że wskaźniki cen dóbr inwestycyjnych oraz cen robót budowlano-montażowych, a także konstruowane na ich podstawie mechanizmy waloryzacji kontraktów, które dla analogicznego okresu wskazują łącznie 2,52% wzrostu cen dóbr inwestycyjnych (średnio rocznie 1,11% wzrostu), oraz 2,93% wzrostu cen produkcji-budowlano montażowej  (średnio rocznie 1,29% wzrostu), okazały się nieadekwatne dla monitorowania zmiany kosztów realizacji inwestycji w obszarze budownictwa kolejowego i nie odzwierciedlają faktycznego wzrostu kosztów realizacji.</a:t>
            </a:r>
            <a:endParaRPr lang="en-US" sz="2000" dirty="0"/>
          </a:p>
          <a:p>
            <a:pPr marL="0" lvl="2"/>
            <a:endParaRPr lang="en-US" sz="2000" b="1" dirty="0"/>
          </a:p>
          <a:p>
            <a:endParaRPr lang="pl-PL"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endParaRPr lang="pl-PL" sz="2000" b="1" dirty="0"/>
          </a:p>
        </p:txBody>
      </p:sp>
    </p:spTree>
    <p:extLst>
      <p:ext uri="{BB962C8B-B14F-4D97-AF65-F5344CB8AC3E}">
        <p14:creationId xmlns:p14="http://schemas.microsoft.com/office/powerpoint/2010/main" val="1638206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6687" y="483017"/>
            <a:ext cx="23824276" cy="1608539"/>
            <a:chOff x="256100" y="483017"/>
            <a:chExt cx="23824276" cy="1608539"/>
          </a:xfrm>
        </p:grpSpPr>
        <p:sp>
          <p:nvSpPr>
            <p:cNvPr id="8" name="TextBox 7"/>
            <p:cNvSpPr txBox="1"/>
            <p:nvPr/>
          </p:nvSpPr>
          <p:spPr>
            <a:xfrm>
              <a:off x="256100"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Oczekiwania dalszych wzrostów</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13" name="Grafika 12" descr="Tendencja wzrostowa">
            <a:extLst>
              <a:ext uri="{FF2B5EF4-FFF2-40B4-BE49-F238E27FC236}">
                <a16:creationId xmlns:a16="http://schemas.microsoft.com/office/drawing/2014/main" id="{2C2A758A-98CB-498C-B3A9-4F6AEFE96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687" y="241563"/>
            <a:ext cx="4024673" cy="4024673"/>
          </a:xfrm>
          <a:prstGeom prst="rect">
            <a:avLst/>
          </a:prstGeom>
        </p:spPr>
      </p:pic>
      <p:pic>
        <p:nvPicPr>
          <p:cNvPr id="11" name="Obraz 10">
            <a:extLst>
              <a:ext uri="{FF2B5EF4-FFF2-40B4-BE49-F238E27FC236}">
                <a16:creationId xmlns:a16="http://schemas.microsoft.com/office/drawing/2014/main" id="{18A7ECE4-DE16-464B-8763-4335859C1235}"/>
              </a:ext>
            </a:extLst>
          </p:cNvPr>
          <p:cNvPicPr>
            <a:picLocks noChangeAspect="1"/>
          </p:cNvPicPr>
          <p:nvPr/>
        </p:nvPicPr>
        <p:blipFill>
          <a:blip r:embed="rId4"/>
          <a:stretch>
            <a:fillRect/>
          </a:stretch>
        </p:blipFill>
        <p:spPr>
          <a:xfrm>
            <a:off x="11604516" y="3829308"/>
            <a:ext cx="12773134" cy="7649948"/>
          </a:xfrm>
          <a:prstGeom prst="rect">
            <a:avLst/>
          </a:prstGeom>
        </p:spPr>
      </p:pic>
      <p:sp>
        <p:nvSpPr>
          <p:cNvPr id="9" name="Prostokąt 8">
            <a:extLst>
              <a:ext uri="{FF2B5EF4-FFF2-40B4-BE49-F238E27FC236}">
                <a16:creationId xmlns:a16="http://schemas.microsoft.com/office/drawing/2014/main" id="{3F9DB9E7-A22E-4B5C-ADA9-E6433C5BDEA2}"/>
              </a:ext>
            </a:extLst>
          </p:cNvPr>
          <p:cNvSpPr/>
          <p:nvPr/>
        </p:nvSpPr>
        <p:spPr>
          <a:xfrm>
            <a:off x="462249" y="3829308"/>
            <a:ext cx="11284274" cy="8094524"/>
          </a:xfrm>
          <a:prstGeom prst="rect">
            <a:avLst/>
          </a:prstGeom>
          <a:noFill/>
        </p:spPr>
        <p:txBody>
          <a:bodyPr wrap="square" lIns="91440" tIns="45720" rIns="91440" bIns="45720">
            <a:spAutoFit/>
          </a:bodyPr>
          <a:lstStyle/>
          <a:p>
            <a:pPr algn="just"/>
            <a:r>
              <a:rPr lang="pl-PL" sz="2000" b="1" dirty="0"/>
              <a:t>Dalsza presja na wzrost cen w budownictwie</a:t>
            </a:r>
          </a:p>
          <a:p>
            <a:pPr algn="just"/>
            <a:r>
              <a:rPr lang="pl-PL" sz="2000" dirty="0"/>
              <a:t>Badanie będące przedmiotem niniejszego raportu obejmowało wzrost cen czynników produkcji. Jednocześnie daje się zaobserwować, że prosty wzrost cen czynników produkcji nie jest jedynym elementem wywierającym presję na wzrost cen produkcji-budowlanej.</a:t>
            </a:r>
          </a:p>
          <a:p>
            <a:pPr algn="just"/>
            <a:r>
              <a:rPr lang="pl-PL" sz="2000" dirty="0"/>
              <a:t>Ceny oferowane przez podwykonawców oraz ceny ofertowe generalnych wykonawców w przetargach na inwestycje budżetowe wzrosły bowiem w zdecydowanie większym stopniu. Podczas gdy średni roczny wzrost kosztów czynników produkcji wynosi w badanym okresie około 15% rocznie, to ceny robót wykonywanych przez firmy podwykonawcze rosną o blisko 24% rocznie, zaś oferty generalnych wykonawców składane w przetargach – o około 32% rocznie (w stosunku do budżetów zamawiającego). Świadczy to o tym, że poza cenami czynników produkcji, będącymi przedmiotem powyższej analizy w ujęciu kosztorysowym, na zaobserwowany wzrost cen mają dodatkowo wpływ czynniki związane z dynamiką procesów rynkowych (wzrost popytu) oraz inne przyczyny, takie jak na przykład wzrost oczekiwanego poziomu ryzyka związanego z wykonaniem zamówień, oraz takich kosztów, które nie zostały ujęte w rachunku kosztorysowym (na przykład kosztów związanych z finansowaniem projektu lub wymienionej w Raporcie komercjalizacji stosunków społecznych).</a:t>
            </a:r>
          </a:p>
          <a:p>
            <a:pPr algn="just"/>
            <a:r>
              <a:rPr lang="pl-PL" sz="2000" b="1" dirty="0"/>
              <a:t>Zakres analizy CAS</a:t>
            </a:r>
          </a:p>
          <a:p>
            <a:pPr algn="just"/>
            <a:r>
              <a:rPr lang="pl-PL" sz="2000" dirty="0"/>
              <a:t>Badanie będące przedmiotem niniejszego raportu objęło wzrost cen czynników produkcji, czyli robocizny, materiałów i sprzętu i kosztów ogólnych budowy. Dane do analizy uzyskano z badania zmian rzeczywistych cen transakcyjnych w ramach prowadzonych inwestycji związanych z modernizacją sieci kolejowej przez członków Izby Gospodarczej Transportu Lądowego.</a:t>
            </a:r>
          </a:p>
          <a:p>
            <a:pPr algn="just"/>
            <a:r>
              <a:rPr lang="pl-PL" sz="2000" dirty="0"/>
              <a:t>Wykonana przez nas analiza RMS nie obejmuje ewentualnych zmian marż kalkulacyjnych, zawierających nieujęte elementy kosztów pośrednich (na przykład wzrost kosztów finansowych), prognozowane ryzyka oraz oczekiwany zysk.</a:t>
            </a:r>
          </a:p>
          <a:p>
            <a:endParaRPr lang="pl-PL" sz="2000" dirty="0"/>
          </a:p>
          <a:p>
            <a:endParaRPr lang="pl-PL" sz="2000" b="1" dirty="0"/>
          </a:p>
        </p:txBody>
      </p:sp>
      <p:sp>
        <p:nvSpPr>
          <p:cNvPr id="12" name="Prostokąt 11">
            <a:extLst>
              <a:ext uri="{FF2B5EF4-FFF2-40B4-BE49-F238E27FC236}">
                <a16:creationId xmlns:a16="http://schemas.microsoft.com/office/drawing/2014/main" id="{3601FDE0-8645-49C5-ACB8-2A0B06D6EBA4}"/>
              </a:ext>
            </a:extLst>
          </p:cNvPr>
          <p:cNvSpPr/>
          <p:nvPr/>
        </p:nvSpPr>
        <p:spPr>
          <a:xfrm>
            <a:off x="462250" y="11165976"/>
            <a:ext cx="23638713" cy="3662541"/>
          </a:xfrm>
          <a:prstGeom prst="rect">
            <a:avLst/>
          </a:prstGeom>
          <a:noFill/>
        </p:spPr>
        <p:txBody>
          <a:bodyPr wrap="square" lIns="91440" tIns="45720" rIns="91440" bIns="45720">
            <a:spAutoFit/>
          </a:bodyPr>
          <a:lstStyle/>
          <a:p>
            <a:pPr marL="0" lvl="2" algn="just"/>
            <a:r>
              <a:rPr lang="pl-PL" sz="2000" b="1" dirty="0"/>
              <a:t>Zarządzanie ryzykiem w działalności wykonawców</a:t>
            </a:r>
          </a:p>
          <a:p>
            <a:pPr marL="0" lvl="2" algn="just"/>
            <a:r>
              <a:rPr lang="pl-PL" sz="2000" dirty="0"/>
              <a:t>Wyniki niniejszej analizy odzwierciedlają rzeczywistą zmianę okoliczności na rynku budowlanym, jednak wskaźniki uzyskane w wyniku przeprowadzonego badania dla modelowej inwestycji nie muszą  odzwierciedlać faktycznego wpływu zmiany cen czynników produkcji na poniesiony na konkretnym kontrakcie rzeczywisty koszt.  W ramach badania nie przeprowadziliśmy analizy potencjalnych możliwości zabezpieczenia się lub </a:t>
            </a:r>
            <a:r>
              <a:rPr lang="pl-PL" sz="2000" dirty="0" err="1"/>
              <a:t>mitygacji</a:t>
            </a:r>
            <a:r>
              <a:rPr lang="pl-PL" sz="2000" dirty="0"/>
              <a:t> </a:t>
            </a:r>
            <a:r>
              <a:rPr lang="pl-PL" sz="2000" dirty="0" err="1"/>
              <a:t>ryzyk</a:t>
            </a:r>
            <a:r>
              <a:rPr lang="pl-PL" sz="2000" dirty="0"/>
              <a:t> przez wykonawców.  np. poprzez powiększanie własnej bazy i korzystanie z własnych zasobów, zawieranie umów z dłuższym horyzontem czasowym lub tworzenie zapasów, rozszerzanie profilu działalności w branżach pokrewnych lub korzystanie z zabezpieczeń za pomocą finansowych instrumentów ubezpieczeniowych. Wszystkie te sposoby ograniczenia ryzyka, stanowiłyby jednak dodatkowy koszt, który nie był przedmiotem badania.</a:t>
            </a:r>
          </a:p>
          <a:p>
            <a:pPr marL="0" lvl="2"/>
            <a:endParaRPr lang="en-US" sz="2000" b="1" dirty="0"/>
          </a:p>
          <a:p>
            <a:endParaRPr lang="pl-PL"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endParaRPr lang="pl-PL" sz="2000" b="1" dirty="0"/>
          </a:p>
        </p:txBody>
      </p:sp>
    </p:spTree>
    <p:extLst>
      <p:ext uri="{BB962C8B-B14F-4D97-AF65-F5344CB8AC3E}">
        <p14:creationId xmlns:p14="http://schemas.microsoft.com/office/powerpoint/2010/main" val="510592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01"/>
            <a:ext cx="24377649" cy="13716000"/>
          </a:xfrm>
          <a:prstGeom prst="rect">
            <a:avLst/>
          </a:prstGeom>
          <a:solidFill>
            <a:schemeClr val="bg1">
              <a:lumMod val="8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9" name="Rectangle 8">
            <a:extLst>
              <a:ext uri="{FF2B5EF4-FFF2-40B4-BE49-F238E27FC236}">
                <a16:creationId xmlns:a16="http://schemas.microsoft.com/office/drawing/2014/main" id="{9E5A7C85-6AE5-4118-89CF-C1E12CDCE898}"/>
              </a:ext>
            </a:extLst>
          </p:cNvPr>
          <p:cNvSpPr/>
          <p:nvPr/>
        </p:nvSpPr>
        <p:spPr>
          <a:xfrm>
            <a:off x="6094413" y="4021824"/>
            <a:ext cx="12188825" cy="923330"/>
          </a:xfrm>
          <a:prstGeom prst="rect">
            <a:avLst/>
          </a:prstGeom>
        </p:spPr>
        <p:txBody>
          <a:bodyPr>
            <a:spAutoFit/>
          </a:bodyPr>
          <a:lstStyle/>
          <a:p>
            <a:pPr algn="ctr"/>
            <a:r>
              <a:rPr lang="en-GB" sz="5400" dirty="0" err="1">
                <a:solidFill>
                  <a:schemeClr val="tx1">
                    <a:lumMod val="50000"/>
                  </a:schemeClr>
                </a:solidFill>
                <a:latin typeface="Lato Light" panose="020F0402020204030203" pitchFamily="34" charset="0"/>
                <a:cs typeface="Lato Light" panose="020F0402020204030203" pitchFamily="34" charset="0"/>
              </a:rPr>
              <a:t>Kontakt</a:t>
            </a:r>
            <a:endParaRPr lang="pl-PL" sz="5400" dirty="0">
              <a:solidFill>
                <a:schemeClr val="tx1">
                  <a:lumMod val="50000"/>
                </a:schemeClr>
              </a:solidFill>
              <a:latin typeface="Lato Light" panose="020F0402020204030203" pitchFamily="34" charset="0"/>
              <a:cs typeface="Lato Light" panose="020F0402020204030203" pitchFamily="34" charset="0"/>
            </a:endParaRPr>
          </a:p>
        </p:txBody>
      </p:sp>
      <p:pic>
        <p:nvPicPr>
          <p:cNvPr id="5" name="Picture 4">
            <a:extLst>
              <a:ext uri="{FF2B5EF4-FFF2-40B4-BE49-F238E27FC236}">
                <a16:creationId xmlns:a16="http://schemas.microsoft.com/office/drawing/2014/main" id="{14F47834-57C0-4FFA-9D08-88524A6EF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2843" y="1835179"/>
            <a:ext cx="5411961" cy="1238435"/>
          </a:xfrm>
          <a:prstGeom prst="rect">
            <a:avLst/>
          </a:prstGeom>
        </p:spPr>
      </p:pic>
      <p:pic>
        <p:nvPicPr>
          <p:cNvPr id="6" name="Picture 2">
            <a:extLst>
              <a:ext uri="{FF2B5EF4-FFF2-40B4-BE49-F238E27FC236}">
                <a16:creationId xmlns:a16="http://schemas.microsoft.com/office/drawing/2014/main" id="{96E5AED5-2D11-42A3-B59E-20A16D7DBE81}"/>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36598"/>
          <a:stretch/>
        </p:blipFill>
        <p:spPr bwMode="auto">
          <a:xfrm>
            <a:off x="6480854" y="6147227"/>
            <a:ext cx="7242010" cy="429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Z:\Marketing\Zdjęcia\Maciek Kajrukszto new.JPG">
            <a:extLst>
              <a:ext uri="{FF2B5EF4-FFF2-40B4-BE49-F238E27FC236}">
                <a16:creationId xmlns:a16="http://schemas.microsoft.com/office/drawing/2014/main" id="{56AD4FE6-678C-47E3-B6D7-E887FC9F4BED}"/>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4534" t="19774" r="23610" b="36482"/>
          <a:stretch/>
        </p:blipFill>
        <p:spPr bwMode="auto">
          <a:xfrm>
            <a:off x="13722864" y="6224067"/>
            <a:ext cx="3105832" cy="392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31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03BEB766-0731-47A2-9D70-11310A1031BA}"/>
              </a:ext>
            </a:extLst>
          </p:cNvPr>
          <p:cNvSpPr/>
          <p:nvPr/>
        </p:nvSpPr>
        <p:spPr>
          <a:xfrm>
            <a:off x="16621016" y="5643138"/>
            <a:ext cx="12188825" cy="1754326"/>
          </a:xfrm>
          <a:prstGeom prst="rect">
            <a:avLst/>
          </a:prstGeom>
        </p:spPr>
        <p:txBody>
          <a:bodyPr>
            <a:spAutoFit/>
          </a:bodyPr>
          <a:lstStyle/>
          <a:p>
            <a:pPr algn="ctr"/>
            <a:br>
              <a:rPr lang="pl-PL" sz="5400" dirty="0">
                <a:solidFill>
                  <a:schemeClr val="tx1">
                    <a:lumMod val="50000"/>
                  </a:schemeClr>
                </a:solidFill>
                <a:latin typeface="Lato Light" panose="020F0402020204030203" pitchFamily="34" charset="0"/>
                <a:cs typeface="Lato Light" panose="020F0402020204030203" pitchFamily="34" charset="0"/>
              </a:rPr>
            </a:br>
            <a:endParaRPr lang="pl-PL" sz="5400" dirty="0">
              <a:solidFill>
                <a:schemeClr val="tx1">
                  <a:lumMod val="50000"/>
                </a:schemeClr>
              </a:solidFill>
              <a:latin typeface="Lato Light" panose="020F0402020204030203" pitchFamily="34" charset="0"/>
              <a:cs typeface="Lato Light" panose="020F0402020204030203" pitchFamily="34" charset="0"/>
            </a:endParaRPr>
          </a:p>
        </p:txBody>
      </p:sp>
      <p:pic>
        <p:nvPicPr>
          <p:cNvPr id="3" name="Obraz 2">
            <a:extLst>
              <a:ext uri="{FF2B5EF4-FFF2-40B4-BE49-F238E27FC236}">
                <a16:creationId xmlns:a16="http://schemas.microsoft.com/office/drawing/2014/main" id="{3DF672B5-2456-4088-984D-8F48FBE9FC9C}"/>
              </a:ext>
            </a:extLst>
          </p:cNvPr>
          <p:cNvPicPr>
            <a:picLocks noChangeAspect="1"/>
          </p:cNvPicPr>
          <p:nvPr/>
        </p:nvPicPr>
        <p:blipFill>
          <a:blip r:embed="rId3"/>
          <a:stretch>
            <a:fillRect/>
          </a:stretch>
        </p:blipFill>
        <p:spPr>
          <a:xfrm>
            <a:off x="2119800" y="643670"/>
            <a:ext cx="9187107" cy="12827552"/>
          </a:xfrm>
          <a:prstGeom prst="rect">
            <a:avLst/>
          </a:prstGeom>
        </p:spPr>
      </p:pic>
      <p:pic>
        <p:nvPicPr>
          <p:cNvPr id="6" name="Obraz 5">
            <a:extLst>
              <a:ext uri="{FF2B5EF4-FFF2-40B4-BE49-F238E27FC236}">
                <a16:creationId xmlns:a16="http://schemas.microsoft.com/office/drawing/2014/main" id="{82D9D4CF-EF9B-4D92-BBED-015391985711}"/>
              </a:ext>
            </a:extLst>
          </p:cNvPr>
          <p:cNvPicPr>
            <a:picLocks noChangeAspect="1"/>
          </p:cNvPicPr>
          <p:nvPr/>
        </p:nvPicPr>
        <p:blipFill>
          <a:blip r:embed="rId4"/>
          <a:stretch>
            <a:fillRect/>
          </a:stretch>
        </p:blipFill>
        <p:spPr>
          <a:xfrm>
            <a:off x="12565005" y="643670"/>
            <a:ext cx="9187107" cy="12908102"/>
          </a:xfrm>
          <a:prstGeom prst="rect">
            <a:avLst/>
          </a:prstGeom>
        </p:spPr>
      </p:pic>
    </p:spTree>
    <p:extLst>
      <p:ext uri="{BB962C8B-B14F-4D97-AF65-F5344CB8AC3E}">
        <p14:creationId xmlns:p14="http://schemas.microsoft.com/office/powerpoint/2010/main" val="10797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03BEB766-0731-47A2-9D70-11310A1031BA}"/>
              </a:ext>
            </a:extLst>
          </p:cNvPr>
          <p:cNvSpPr/>
          <p:nvPr/>
        </p:nvSpPr>
        <p:spPr>
          <a:xfrm>
            <a:off x="16621016" y="5643138"/>
            <a:ext cx="12188825" cy="1754326"/>
          </a:xfrm>
          <a:prstGeom prst="rect">
            <a:avLst/>
          </a:prstGeom>
        </p:spPr>
        <p:txBody>
          <a:bodyPr>
            <a:spAutoFit/>
          </a:bodyPr>
          <a:lstStyle/>
          <a:p>
            <a:pPr algn="ctr"/>
            <a:br>
              <a:rPr lang="pl-PL" sz="5400" dirty="0">
                <a:solidFill>
                  <a:schemeClr val="tx1">
                    <a:lumMod val="50000"/>
                  </a:schemeClr>
                </a:solidFill>
                <a:latin typeface="Lato Light" panose="020F0402020204030203" pitchFamily="34" charset="0"/>
                <a:cs typeface="Lato Light" panose="020F0402020204030203" pitchFamily="34" charset="0"/>
              </a:rPr>
            </a:br>
            <a:endParaRPr lang="pl-PL" sz="5400" dirty="0">
              <a:solidFill>
                <a:schemeClr val="tx1">
                  <a:lumMod val="50000"/>
                </a:schemeClr>
              </a:solidFill>
              <a:latin typeface="Lato Light" panose="020F0402020204030203" pitchFamily="34" charset="0"/>
              <a:cs typeface="Lato Light" panose="020F0402020204030203" pitchFamily="34" charset="0"/>
            </a:endParaRPr>
          </a:p>
        </p:txBody>
      </p:sp>
      <p:pic>
        <p:nvPicPr>
          <p:cNvPr id="2" name="Obraz 1">
            <a:extLst>
              <a:ext uri="{FF2B5EF4-FFF2-40B4-BE49-F238E27FC236}">
                <a16:creationId xmlns:a16="http://schemas.microsoft.com/office/drawing/2014/main" id="{5A63421F-7C3E-4830-AE19-707F6878405B}"/>
              </a:ext>
            </a:extLst>
          </p:cNvPr>
          <p:cNvPicPr>
            <a:picLocks noChangeAspect="1"/>
          </p:cNvPicPr>
          <p:nvPr/>
        </p:nvPicPr>
        <p:blipFill>
          <a:blip r:embed="rId3"/>
          <a:stretch>
            <a:fillRect/>
          </a:stretch>
        </p:blipFill>
        <p:spPr>
          <a:xfrm>
            <a:off x="1934825" y="669694"/>
            <a:ext cx="9187107" cy="12882078"/>
          </a:xfrm>
          <a:prstGeom prst="rect">
            <a:avLst/>
          </a:prstGeom>
        </p:spPr>
      </p:pic>
      <p:pic>
        <p:nvPicPr>
          <p:cNvPr id="4" name="Obraz 3">
            <a:extLst>
              <a:ext uri="{FF2B5EF4-FFF2-40B4-BE49-F238E27FC236}">
                <a16:creationId xmlns:a16="http://schemas.microsoft.com/office/drawing/2014/main" id="{8107D799-103E-464D-9DA2-C418D477AE28}"/>
              </a:ext>
            </a:extLst>
          </p:cNvPr>
          <p:cNvPicPr>
            <a:picLocks noChangeAspect="1"/>
          </p:cNvPicPr>
          <p:nvPr/>
        </p:nvPicPr>
        <p:blipFill>
          <a:blip r:embed="rId4"/>
          <a:stretch>
            <a:fillRect/>
          </a:stretch>
        </p:blipFill>
        <p:spPr>
          <a:xfrm>
            <a:off x="12681194" y="669694"/>
            <a:ext cx="9018221" cy="12775813"/>
          </a:xfrm>
          <a:prstGeom prst="rect">
            <a:avLst/>
          </a:prstGeom>
        </p:spPr>
      </p:pic>
    </p:spTree>
    <p:extLst>
      <p:ext uri="{BB962C8B-B14F-4D97-AF65-F5344CB8AC3E}">
        <p14:creationId xmlns:p14="http://schemas.microsoft.com/office/powerpoint/2010/main" val="295869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03BEB766-0731-47A2-9D70-11310A1031BA}"/>
              </a:ext>
            </a:extLst>
          </p:cNvPr>
          <p:cNvSpPr/>
          <p:nvPr/>
        </p:nvSpPr>
        <p:spPr>
          <a:xfrm>
            <a:off x="16621016" y="5643138"/>
            <a:ext cx="12188825" cy="1754326"/>
          </a:xfrm>
          <a:prstGeom prst="rect">
            <a:avLst/>
          </a:prstGeom>
        </p:spPr>
        <p:txBody>
          <a:bodyPr>
            <a:spAutoFit/>
          </a:bodyPr>
          <a:lstStyle/>
          <a:p>
            <a:pPr algn="ctr"/>
            <a:br>
              <a:rPr lang="pl-PL" sz="5400" dirty="0">
                <a:solidFill>
                  <a:schemeClr val="tx1">
                    <a:lumMod val="50000"/>
                  </a:schemeClr>
                </a:solidFill>
                <a:latin typeface="Lato Light" panose="020F0402020204030203" pitchFamily="34" charset="0"/>
                <a:cs typeface="Lato Light" panose="020F0402020204030203" pitchFamily="34" charset="0"/>
              </a:rPr>
            </a:br>
            <a:endParaRPr lang="pl-PL" sz="5400" dirty="0">
              <a:solidFill>
                <a:schemeClr val="tx1">
                  <a:lumMod val="50000"/>
                </a:schemeClr>
              </a:solidFill>
              <a:latin typeface="Lato Light" panose="020F0402020204030203" pitchFamily="34" charset="0"/>
              <a:cs typeface="Lato Light" panose="020F0402020204030203" pitchFamily="34" charset="0"/>
            </a:endParaRPr>
          </a:p>
        </p:txBody>
      </p:sp>
      <p:pic>
        <p:nvPicPr>
          <p:cNvPr id="3" name="Obraz 2">
            <a:extLst>
              <a:ext uri="{FF2B5EF4-FFF2-40B4-BE49-F238E27FC236}">
                <a16:creationId xmlns:a16="http://schemas.microsoft.com/office/drawing/2014/main" id="{20130D97-858C-40EB-9AF1-D9F153BEF2FE}"/>
              </a:ext>
            </a:extLst>
          </p:cNvPr>
          <p:cNvPicPr>
            <a:picLocks noChangeAspect="1"/>
          </p:cNvPicPr>
          <p:nvPr/>
        </p:nvPicPr>
        <p:blipFill>
          <a:blip r:embed="rId3"/>
          <a:stretch>
            <a:fillRect/>
          </a:stretch>
        </p:blipFill>
        <p:spPr>
          <a:xfrm>
            <a:off x="7282717" y="583250"/>
            <a:ext cx="9018221" cy="12822783"/>
          </a:xfrm>
          <a:prstGeom prst="rect">
            <a:avLst/>
          </a:prstGeom>
        </p:spPr>
      </p:pic>
    </p:spTree>
    <p:extLst>
      <p:ext uri="{BB962C8B-B14F-4D97-AF65-F5344CB8AC3E}">
        <p14:creationId xmlns:p14="http://schemas.microsoft.com/office/powerpoint/2010/main" val="259691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71550" y="483017"/>
            <a:ext cx="22783800" cy="1608539"/>
            <a:chOff x="950963" y="483017"/>
            <a:chExt cx="22783800" cy="1608539"/>
          </a:xfrm>
        </p:grpSpPr>
        <p:sp>
          <p:nvSpPr>
            <p:cNvPr id="8" name="TextBox 7"/>
            <p:cNvSpPr txBox="1"/>
            <p:nvPr/>
          </p:nvSpPr>
          <p:spPr>
            <a:xfrm>
              <a:off x="950963" y="483017"/>
              <a:ext cx="22783800"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Procedury przetargowe na rynku kolejowym. Przebieg, tendencje i skutki</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2" name="Obraz 1">
            <a:extLst>
              <a:ext uri="{FF2B5EF4-FFF2-40B4-BE49-F238E27FC236}">
                <a16:creationId xmlns:a16="http://schemas.microsoft.com/office/drawing/2014/main" id="{A65C027D-9F7A-4BEE-A173-3F87EAA7FC4F}"/>
              </a:ext>
            </a:extLst>
          </p:cNvPr>
          <p:cNvPicPr>
            <a:picLocks noChangeAspect="1"/>
          </p:cNvPicPr>
          <p:nvPr/>
        </p:nvPicPr>
        <p:blipFill>
          <a:blip r:embed="rId2"/>
          <a:stretch>
            <a:fillRect/>
          </a:stretch>
        </p:blipFill>
        <p:spPr>
          <a:xfrm>
            <a:off x="7430567" y="2095275"/>
            <a:ext cx="11394460" cy="2869969"/>
          </a:xfrm>
          <a:prstGeom prst="rect">
            <a:avLst/>
          </a:prstGeom>
        </p:spPr>
      </p:pic>
      <p:pic>
        <p:nvPicPr>
          <p:cNvPr id="3" name="Obraz 2">
            <a:extLst>
              <a:ext uri="{FF2B5EF4-FFF2-40B4-BE49-F238E27FC236}">
                <a16:creationId xmlns:a16="http://schemas.microsoft.com/office/drawing/2014/main" id="{AA062B3B-6583-4377-B5E5-AE8D9997508D}"/>
              </a:ext>
            </a:extLst>
          </p:cNvPr>
          <p:cNvPicPr>
            <a:picLocks noChangeAspect="1"/>
          </p:cNvPicPr>
          <p:nvPr/>
        </p:nvPicPr>
        <p:blipFill>
          <a:blip r:embed="rId3"/>
          <a:stretch>
            <a:fillRect/>
          </a:stretch>
        </p:blipFill>
        <p:spPr>
          <a:xfrm>
            <a:off x="7430567" y="5497783"/>
            <a:ext cx="15711426" cy="7000946"/>
          </a:xfrm>
          <a:prstGeom prst="rect">
            <a:avLst/>
          </a:prstGeom>
        </p:spPr>
      </p:pic>
      <p:pic>
        <p:nvPicPr>
          <p:cNvPr id="9" name="Grafika 8" descr="Lupa">
            <a:extLst>
              <a:ext uri="{FF2B5EF4-FFF2-40B4-BE49-F238E27FC236}">
                <a16:creationId xmlns:a16="http://schemas.microsoft.com/office/drawing/2014/main" id="{4CF52631-51E1-4C91-A8C0-5D9715A33F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3744" y="664245"/>
            <a:ext cx="4024673" cy="4024673"/>
          </a:xfrm>
          <a:prstGeom prst="rect">
            <a:avLst/>
          </a:prstGeom>
        </p:spPr>
      </p:pic>
      <p:sp>
        <p:nvSpPr>
          <p:cNvPr id="11" name="Prostokąt 10">
            <a:extLst>
              <a:ext uri="{FF2B5EF4-FFF2-40B4-BE49-F238E27FC236}">
                <a16:creationId xmlns:a16="http://schemas.microsoft.com/office/drawing/2014/main" id="{2E1A56A9-2BCE-4D09-92A7-7EFD96E93F64}"/>
              </a:ext>
            </a:extLst>
          </p:cNvPr>
          <p:cNvSpPr/>
          <p:nvPr/>
        </p:nvSpPr>
        <p:spPr>
          <a:xfrm>
            <a:off x="462249" y="5680822"/>
            <a:ext cx="6968318" cy="1015663"/>
          </a:xfrm>
          <a:prstGeom prst="rect">
            <a:avLst/>
          </a:prstGeom>
          <a:noFill/>
        </p:spPr>
        <p:txBody>
          <a:bodyPr wrap="square" lIns="91440" tIns="45720" rIns="91440" bIns="45720">
            <a:spAutoFit/>
          </a:bodyPr>
          <a:lstStyle/>
          <a:p>
            <a:pPr algn="just"/>
            <a:r>
              <a:rPr lang="pl-PL" sz="2000" b="1" dirty="0"/>
              <a:t>Ilość przetargów w latach 2016 i 2017 systematycznie wzrastała. W roku 2017 ilość przetargów była już ponad 3,5 krotnie większa niż w roku 2015.</a:t>
            </a:r>
          </a:p>
        </p:txBody>
      </p:sp>
    </p:spTree>
    <p:extLst>
      <p:ext uri="{BB962C8B-B14F-4D97-AF65-F5344CB8AC3E}">
        <p14:creationId xmlns:p14="http://schemas.microsoft.com/office/powerpoint/2010/main" val="9436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71550" y="483017"/>
            <a:ext cx="22783800" cy="1608539"/>
            <a:chOff x="950963" y="483017"/>
            <a:chExt cx="22783800" cy="1608539"/>
          </a:xfrm>
        </p:grpSpPr>
        <p:sp>
          <p:nvSpPr>
            <p:cNvPr id="8" name="TextBox 7"/>
            <p:cNvSpPr txBox="1"/>
            <p:nvPr/>
          </p:nvSpPr>
          <p:spPr>
            <a:xfrm>
              <a:off x="950963" y="483017"/>
              <a:ext cx="22783800"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Procedury przetargowe na rynku kolejowym – analiza długości trwania</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9" name="Obraz 8">
            <a:extLst>
              <a:ext uri="{FF2B5EF4-FFF2-40B4-BE49-F238E27FC236}">
                <a16:creationId xmlns:a16="http://schemas.microsoft.com/office/drawing/2014/main" id="{D08A6886-C742-4BD4-9C4B-23B37DC38EF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80960" y="2239310"/>
            <a:ext cx="15544800" cy="5285308"/>
          </a:xfrm>
          <a:prstGeom prst="rect">
            <a:avLst/>
          </a:prstGeom>
          <a:noFill/>
          <a:ln>
            <a:noFill/>
          </a:ln>
        </p:spPr>
      </p:pic>
      <p:pic>
        <p:nvPicPr>
          <p:cNvPr id="11" name="Obraz 10">
            <a:extLst>
              <a:ext uri="{FF2B5EF4-FFF2-40B4-BE49-F238E27FC236}">
                <a16:creationId xmlns:a16="http://schemas.microsoft.com/office/drawing/2014/main" id="{F9F5C142-1A41-4A66-8ABA-7C69EB2D7F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80960" y="7918556"/>
            <a:ext cx="9343505" cy="5016048"/>
          </a:xfrm>
          <a:prstGeom prst="rect">
            <a:avLst/>
          </a:prstGeom>
          <a:noFill/>
        </p:spPr>
      </p:pic>
      <p:pic>
        <p:nvPicPr>
          <p:cNvPr id="12" name="Grafika 11" descr="Lupa">
            <a:extLst>
              <a:ext uri="{FF2B5EF4-FFF2-40B4-BE49-F238E27FC236}">
                <a16:creationId xmlns:a16="http://schemas.microsoft.com/office/drawing/2014/main" id="{6A16FBA1-847F-4978-8F82-CEC63C107B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3744" y="664245"/>
            <a:ext cx="4024673" cy="4024673"/>
          </a:xfrm>
          <a:prstGeom prst="rect">
            <a:avLst/>
          </a:prstGeom>
        </p:spPr>
      </p:pic>
      <p:sp>
        <p:nvSpPr>
          <p:cNvPr id="13" name="Prostokąt 12">
            <a:extLst>
              <a:ext uri="{FF2B5EF4-FFF2-40B4-BE49-F238E27FC236}">
                <a16:creationId xmlns:a16="http://schemas.microsoft.com/office/drawing/2014/main" id="{C73905E0-AD80-4D1F-B74C-7D7F200C0243}"/>
              </a:ext>
            </a:extLst>
          </p:cNvPr>
          <p:cNvSpPr/>
          <p:nvPr/>
        </p:nvSpPr>
        <p:spPr>
          <a:xfrm>
            <a:off x="462249" y="5680822"/>
            <a:ext cx="6968318" cy="4708981"/>
          </a:xfrm>
          <a:prstGeom prst="rect">
            <a:avLst/>
          </a:prstGeom>
          <a:noFill/>
        </p:spPr>
        <p:txBody>
          <a:bodyPr wrap="square" lIns="91440" tIns="45720" rIns="91440" bIns="45720">
            <a:spAutoFit/>
          </a:bodyPr>
          <a:lstStyle/>
          <a:p>
            <a:pPr algn="just"/>
            <a:r>
              <a:rPr lang="pl-PL" sz="2000" b="1" dirty="0"/>
              <a:t>Z analizy zestawionych danych wynika, że choć procedura przetargowa w badanym okresie uległa ogólnemu skróceniu, to jednak znacznie wydłużył się czas od otwarcia ofert do zawarcia kontraktu.</a:t>
            </a:r>
          </a:p>
          <a:p>
            <a:pPr algn="just"/>
            <a:endParaRPr lang="pl-PL" sz="2000" b="1" dirty="0"/>
          </a:p>
          <a:p>
            <a:pPr algn="just"/>
            <a:endParaRPr lang="pl-PL" sz="2000" b="1" dirty="0"/>
          </a:p>
          <a:p>
            <a:pPr algn="just"/>
            <a:endParaRPr lang="pl-PL" sz="2000" b="1" dirty="0"/>
          </a:p>
          <a:p>
            <a:pPr algn="just"/>
            <a:r>
              <a:rPr lang="pl-PL" sz="2000" b="1" dirty="0"/>
              <a:t>Długość trwania okresu związania wykonawcy ofertą pomiędzy rokiem 2015, a rokiem 2017 uległa wydłużeniu o 56 dni to jest o 47% względem roku 2015. Oznacza to, że okres związania Wykonawcy ofertą uległ znacznemu wydłużeniu. Średnio dopiero po 153 dniach (średnia z lat 2015- 2018 I </a:t>
            </a:r>
            <a:r>
              <a:rPr lang="pl-PL" sz="2000" b="1" dirty="0" err="1"/>
              <a:t>i</a:t>
            </a:r>
            <a:r>
              <a:rPr lang="pl-PL" sz="2000" b="1" dirty="0"/>
              <a:t> II </a:t>
            </a:r>
            <a:r>
              <a:rPr lang="pl-PL" sz="2000" b="1" dirty="0" err="1"/>
              <a:t>kw</a:t>
            </a:r>
            <a:r>
              <a:rPr lang="pl-PL" sz="2000" b="1" dirty="0"/>
              <a:t>), to jest po około 5 miesiącach od otwarcie ofert, wykonawca mógł rozpocząć realizację umowy.</a:t>
            </a:r>
          </a:p>
        </p:txBody>
      </p:sp>
    </p:spTree>
    <p:extLst>
      <p:ext uri="{BB962C8B-B14F-4D97-AF65-F5344CB8AC3E}">
        <p14:creationId xmlns:p14="http://schemas.microsoft.com/office/powerpoint/2010/main" val="2733039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71550" y="483017"/>
            <a:ext cx="22783800" cy="1608539"/>
            <a:chOff x="950963" y="483017"/>
            <a:chExt cx="22783800" cy="1608539"/>
          </a:xfrm>
        </p:grpSpPr>
        <p:sp>
          <p:nvSpPr>
            <p:cNvPr id="8" name="TextBox 7"/>
            <p:cNvSpPr txBox="1"/>
            <p:nvPr/>
          </p:nvSpPr>
          <p:spPr>
            <a:xfrm>
              <a:off x="950963" y="483017"/>
              <a:ext cx="22783800"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Procedury przetargowe na rynku kolejowym – analiza wartości ofert</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9" name="Obraz 8">
            <a:extLst>
              <a:ext uri="{FF2B5EF4-FFF2-40B4-BE49-F238E27FC236}">
                <a16:creationId xmlns:a16="http://schemas.microsoft.com/office/drawing/2014/main" id="{42F55F59-B56B-4079-BB08-30DF1CC373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54815" y="2217427"/>
            <a:ext cx="15282732" cy="5325515"/>
          </a:xfrm>
          <a:prstGeom prst="rect">
            <a:avLst/>
          </a:prstGeom>
          <a:noFill/>
          <a:ln>
            <a:noFill/>
          </a:ln>
        </p:spPr>
      </p:pic>
      <p:graphicFrame>
        <p:nvGraphicFramePr>
          <p:cNvPr id="11" name="Wykres 10">
            <a:extLst>
              <a:ext uri="{FF2B5EF4-FFF2-40B4-BE49-F238E27FC236}">
                <a16:creationId xmlns:a16="http://schemas.microsoft.com/office/drawing/2014/main" id="{E6D8E5B2-D9E6-4AA3-B5F6-764D11AEEE54}"/>
              </a:ext>
            </a:extLst>
          </p:cNvPr>
          <p:cNvGraphicFramePr/>
          <p:nvPr>
            <p:extLst>
              <p:ext uri="{D42A27DB-BD31-4B8C-83A1-F6EECF244321}">
                <p14:modId xmlns:p14="http://schemas.microsoft.com/office/powerpoint/2010/main" val="2474452247"/>
              </p:ext>
            </p:extLst>
          </p:nvPr>
        </p:nvGraphicFramePr>
        <p:xfrm>
          <a:off x="7485549" y="7725305"/>
          <a:ext cx="8120741" cy="53255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Wykres 11">
            <a:extLst>
              <a:ext uri="{FF2B5EF4-FFF2-40B4-BE49-F238E27FC236}">
                <a16:creationId xmlns:a16="http://schemas.microsoft.com/office/drawing/2014/main" id="{DAAEE723-0030-41BC-B6FB-BB282016734F}"/>
              </a:ext>
            </a:extLst>
          </p:cNvPr>
          <p:cNvGraphicFramePr/>
          <p:nvPr>
            <p:extLst>
              <p:ext uri="{D42A27DB-BD31-4B8C-83A1-F6EECF244321}">
                <p14:modId xmlns:p14="http://schemas.microsoft.com/office/powerpoint/2010/main" val="808189585"/>
              </p:ext>
            </p:extLst>
          </p:nvPr>
        </p:nvGraphicFramePr>
        <p:xfrm>
          <a:off x="15849636" y="7725305"/>
          <a:ext cx="7187911" cy="4738255"/>
        </p:xfrm>
        <a:graphic>
          <a:graphicData uri="http://schemas.openxmlformats.org/drawingml/2006/chart">
            <c:chart xmlns:c="http://schemas.openxmlformats.org/drawingml/2006/chart" xmlns:r="http://schemas.openxmlformats.org/officeDocument/2006/relationships" r:id="rId4"/>
          </a:graphicData>
        </a:graphic>
      </p:graphicFrame>
      <p:pic>
        <p:nvPicPr>
          <p:cNvPr id="14" name="Grafika 13" descr="Lupa">
            <a:extLst>
              <a:ext uri="{FF2B5EF4-FFF2-40B4-BE49-F238E27FC236}">
                <a16:creationId xmlns:a16="http://schemas.microsoft.com/office/drawing/2014/main" id="{52E71394-16CF-4AB8-8231-EEA789C6C8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3744" y="664245"/>
            <a:ext cx="4024673" cy="4024673"/>
          </a:xfrm>
          <a:prstGeom prst="rect">
            <a:avLst/>
          </a:prstGeom>
        </p:spPr>
      </p:pic>
      <p:sp>
        <p:nvSpPr>
          <p:cNvPr id="15" name="Prostokąt 14">
            <a:extLst>
              <a:ext uri="{FF2B5EF4-FFF2-40B4-BE49-F238E27FC236}">
                <a16:creationId xmlns:a16="http://schemas.microsoft.com/office/drawing/2014/main" id="{60AA2B36-5779-434D-892A-1DA004CA1B68}"/>
              </a:ext>
            </a:extLst>
          </p:cNvPr>
          <p:cNvSpPr/>
          <p:nvPr/>
        </p:nvSpPr>
        <p:spPr>
          <a:xfrm>
            <a:off x="517231" y="4374879"/>
            <a:ext cx="6968318" cy="8402300"/>
          </a:xfrm>
          <a:prstGeom prst="rect">
            <a:avLst/>
          </a:prstGeom>
          <a:noFill/>
        </p:spPr>
        <p:txBody>
          <a:bodyPr wrap="square" lIns="91440" tIns="45720" rIns="91440" bIns="45720">
            <a:spAutoFit/>
          </a:bodyPr>
          <a:lstStyle/>
          <a:p>
            <a:pPr algn="just"/>
            <a:r>
              <a:rPr lang="pl-PL" sz="2000" b="1" dirty="0"/>
              <a:t>Wartości ofert w stosunku do budżetu inwestorskiego na przestrzeni ostatnich 3,5 lat wzrosła o 76% przy założeniu, że wartość odniesienia, tj. wartość kosztorysów inwestorskich, utrzymywała się na stałym poziomie. Wzrost wartości ofert wykonawców odnosi się  zarówno do zaobserwowanego wzrostu kosztów czynników produkcji, jak też prawdopodobnie do oczekiwanego dalszego wzrostu kosztów oraz ewentualnie wzrostu oczekiwania co do wysokości marż, zawierających tak ryzyko realizacji, jak i oczekiwane zyski.</a:t>
            </a:r>
          </a:p>
          <a:p>
            <a:pPr algn="just"/>
            <a:endParaRPr lang="pl-PL" sz="2000" b="1" dirty="0"/>
          </a:p>
          <a:p>
            <a:pPr algn="just"/>
            <a:r>
              <a:rPr lang="pl-PL" sz="2000" b="1" dirty="0"/>
              <a:t>Taka różnica dynamiki wzrostu wartości pomiędzy budżetem inwestora a ofertami wykonawców, oznacza, że publiczny zamawiający nie przewidywał takiego poziomu wzrostu kosztów realizacji, bądź nie dysponował odpowiednimi narzędziami, żeby monitorować i uwzględniać tendencje rynkowe na etapie przygotowania inwestycji.</a:t>
            </a:r>
          </a:p>
          <a:p>
            <a:pPr algn="just"/>
            <a:endParaRPr lang="pl-PL" sz="2000" b="1" dirty="0"/>
          </a:p>
          <a:p>
            <a:pPr algn="just"/>
            <a:r>
              <a:rPr lang="pl-PL" sz="2000" b="1" dirty="0"/>
              <a:t>W roku 2015 żadna z wybranych ofert nie przekraczała budżetu zamawiającego. W roku 2016 już 23% ofert wybranych przekraczało budżet, a w roku 2017 - aż 37%. Badanie wykonane dla pierwszej połowy roku 2018 wykazało, że 73% ofert wybieranych przekracza budżet zamawiającego. </a:t>
            </a:r>
          </a:p>
        </p:txBody>
      </p:sp>
    </p:spTree>
    <p:extLst>
      <p:ext uri="{BB962C8B-B14F-4D97-AF65-F5344CB8AC3E}">
        <p14:creationId xmlns:p14="http://schemas.microsoft.com/office/powerpoint/2010/main" val="127448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2633" y="483017"/>
            <a:ext cx="23824276" cy="1608539"/>
            <a:chOff x="262046" y="483017"/>
            <a:chExt cx="23824276" cy="1608539"/>
          </a:xfrm>
        </p:grpSpPr>
        <p:sp>
          <p:nvSpPr>
            <p:cNvPr id="8" name="TextBox 7"/>
            <p:cNvSpPr txBox="1"/>
            <p:nvPr/>
          </p:nvSpPr>
          <p:spPr>
            <a:xfrm>
              <a:off x="262046" y="483017"/>
              <a:ext cx="23824276" cy="769423"/>
            </a:xfrm>
            <a:prstGeom prst="rect">
              <a:avLst/>
            </a:prstGeom>
            <a:noFill/>
          </p:spPr>
          <p:txBody>
            <a:bodyPr wrap="square" lIns="91422" tIns="45711" rIns="91422" bIns="45711" rtlCol="0">
              <a:spAutoFit/>
            </a:bodyPr>
            <a:lstStyle/>
            <a:p>
              <a:pPr algn="ctr"/>
              <a:r>
                <a:rPr lang="pl-PL" sz="4400" b="1" dirty="0">
                  <a:solidFill>
                    <a:srgbClr val="002060"/>
                  </a:solidFill>
                  <a:latin typeface="Lato Regular"/>
                  <a:cs typeface="Lato Regular"/>
                </a:rPr>
                <a:t>Procedury przetargowe na rynku kolejowym – porównanie z rynkiem drogowym</a:t>
              </a:r>
              <a:endParaRPr lang="id-ID" sz="4400" b="1" dirty="0">
                <a:solidFill>
                  <a:srgbClr val="00B050"/>
                </a:solidFill>
                <a:latin typeface="Lato Regular"/>
                <a:cs typeface="Lato Regular"/>
              </a:endParaRPr>
            </a:p>
          </p:txBody>
        </p:sp>
        <p:sp>
          <p:nvSpPr>
            <p:cNvPr id="10" name="Subtitle 2"/>
            <p:cNvSpPr txBox="1">
              <a:spLocks/>
            </p:cNvSpPr>
            <p:nvPr/>
          </p:nvSpPr>
          <p:spPr>
            <a:xfrm>
              <a:off x="6515270" y="1252440"/>
              <a:ext cx="12190293" cy="839116"/>
            </a:xfrm>
            <a:prstGeom prst="rect">
              <a:avLst/>
            </a:prstGeom>
          </p:spPr>
          <p:txBody>
            <a:bodyPr vert="horz" lIns="217490" tIns="108745" rIns="217490" bIns="108745"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sz="3100" dirty="0">
                  <a:latin typeface="Lato Light"/>
                  <a:cs typeface="Lato Light"/>
                </a:rPr>
                <a:t>Raport analiza realizacji kontraktów budowlanych w ramach modernizacji sieci kolejowej w latach 2016 -2018</a:t>
              </a:r>
              <a:endParaRPr lang="en-US" sz="3100" dirty="0">
                <a:solidFill>
                  <a:schemeClr val="accent1"/>
                </a:solidFill>
                <a:latin typeface="Lato Light"/>
                <a:cs typeface="Lato Light"/>
              </a:endParaRPr>
            </a:p>
          </p:txBody>
        </p:sp>
      </p:grpSp>
      <p:pic>
        <p:nvPicPr>
          <p:cNvPr id="2" name="Obraz 1">
            <a:extLst>
              <a:ext uri="{FF2B5EF4-FFF2-40B4-BE49-F238E27FC236}">
                <a16:creationId xmlns:a16="http://schemas.microsoft.com/office/drawing/2014/main" id="{5D0FE693-1717-4DA0-8315-6C91D6F3B02D}"/>
              </a:ext>
            </a:extLst>
          </p:cNvPr>
          <p:cNvPicPr>
            <a:picLocks noChangeAspect="1"/>
          </p:cNvPicPr>
          <p:nvPr/>
        </p:nvPicPr>
        <p:blipFill>
          <a:blip r:embed="rId2"/>
          <a:stretch>
            <a:fillRect/>
          </a:stretch>
        </p:blipFill>
        <p:spPr>
          <a:xfrm>
            <a:off x="10004522" y="1908672"/>
            <a:ext cx="13699384" cy="5511461"/>
          </a:xfrm>
          <a:prstGeom prst="rect">
            <a:avLst/>
          </a:prstGeom>
        </p:spPr>
      </p:pic>
      <p:pic>
        <p:nvPicPr>
          <p:cNvPr id="3" name="Obraz 2">
            <a:extLst>
              <a:ext uri="{FF2B5EF4-FFF2-40B4-BE49-F238E27FC236}">
                <a16:creationId xmlns:a16="http://schemas.microsoft.com/office/drawing/2014/main" id="{05B0756B-98EE-49E0-91D5-E420B82DA542}"/>
              </a:ext>
            </a:extLst>
          </p:cNvPr>
          <p:cNvPicPr>
            <a:picLocks noChangeAspect="1"/>
          </p:cNvPicPr>
          <p:nvPr/>
        </p:nvPicPr>
        <p:blipFill>
          <a:blip r:embed="rId3"/>
          <a:stretch>
            <a:fillRect/>
          </a:stretch>
        </p:blipFill>
        <p:spPr>
          <a:xfrm>
            <a:off x="10004521" y="7465248"/>
            <a:ext cx="13600767" cy="5160506"/>
          </a:xfrm>
          <a:prstGeom prst="rect">
            <a:avLst/>
          </a:prstGeom>
        </p:spPr>
      </p:pic>
      <p:pic>
        <p:nvPicPr>
          <p:cNvPr id="9" name="Grafika 8" descr="Lupa">
            <a:extLst>
              <a:ext uri="{FF2B5EF4-FFF2-40B4-BE49-F238E27FC236}">
                <a16:creationId xmlns:a16="http://schemas.microsoft.com/office/drawing/2014/main" id="{0C926E3D-A055-4390-948B-7ECE7E31DD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3744" y="867728"/>
            <a:ext cx="4024673" cy="4024673"/>
          </a:xfrm>
          <a:prstGeom prst="rect">
            <a:avLst/>
          </a:prstGeom>
        </p:spPr>
      </p:pic>
      <p:sp>
        <p:nvSpPr>
          <p:cNvPr id="11" name="Prostokąt 10">
            <a:extLst>
              <a:ext uri="{FF2B5EF4-FFF2-40B4-BE49-F238E27FC236}">
                <a16:creationId xmlns:a16="http://schemas.microsoft.com/office/drawing/2014/main" id="{AE5C53FB-BCA3-48D8-904F-214F6C9FF83E}"/>
              </a:ext>
            </a:extLst>
          </p:cNvPr>
          <p:cNvSpPr/>
          <p:nvPr/>
        </p:nvSpPr>
        <p:spPr>
          <a:xfrm>
            <a:off x="517231" y="4664402"/>
            <a:ext cx="9119138" cy="7786747"/>
          </a:xfrm>
          <a:prstGeom prst="rect">
            <a:avLst/>
          </a:prstGeom>
          <a:noFill/>
        </p:spPr>
        <p:txBody>
          <a:bodyPr wrap="square" lIns="91440" tIns="45720" rIns="91440" bIns="45720">
            <a:spAutoFit/>
          </a:bodyPr>
          <a:lstStyle/>
          <a:p>
            <a:pPr algn="just"/>
            <a:r>
              <a:rPr lang="pl-PL" sz="2000" b="1" dirty="0"/>
              <a:t>Wzrost procentowy ofert wybranych a przekraczających budżet danego postępowania pomiędzy latami 2015 a 2018 dla przetargów GDDKiA wyniósł 30%. W przypadku PKP PLK mamy do czynienia z wzrostem wynoszącym 73%, czyli 43 </a:t>
            </a:r>
            <a:r>
              <a:rPr lang="pl-PL" sz="2000" b="1" dirty="0" err="1"/>
              <a:t>p.p</a:t>
            </a:r>
            <a:r>
              <a:rPr lang="pl-PL" sz="2000" b="1" dirty="0"/>
              <a:t>. większym niż miało to miejsce w postępowaniach przetargowych realizowanych przez GDDKiA.</a:t>
            </a:r>
          </a:p>
          <a:p>
            <a:pPr algn="just"/>
            <a:endParaRPr lang="pl-PL" sz="2000" b="1" dirty="0"/>
          </a:p>
          <a:p>
            <a:pPr algn="just"/>
            <a:endParaRPr lang="pl-PL" sz="2000" b="1" dirty="0"/>
          </a:p>
          <a:p>
            <a:pPr algn="just"/>
            <a:endParaRPr lang="pl-PL" sz="2000" b="1" dirty="0"/>
          </a:p>
          <a:p>
            <a:pPr algn="just"/>
            <a:endParaRPr lang="pl-PL" sz="2000" b="1" dirty="0"/>
          </a:p>
          <a:p>
            <a:pPr algn="just"/>
            <a:endParaRPr lang="pl-PL" sz="2000" b="1" dirty="0"/>
          </a:p>
          <a:p>
            <a:pPr algn="just"/>
            <a:endParaRPr lang="pl-PL" sz="2000" b="1" dirty="0"/>
          </a:p>
          <a:p>
            <a:pPr algn="just"/>
            <a:r>
              <a:rPr lang="pl-PL" sz="2000" b="1" dirty="0"/>
              <a:t>W porównaniu ilości ofert przekraczających budżet, biorących udział w postępowaniach, wzrosty wyniosły w latach 2015-2018 3 </a:t>
            </a:r>
            <a:r>
              <a:rPr lang="pl-PL" sz="2000" b="1" dirty="0" err="1"/>
              <a:t>p.p</a:t>
            </a:r>
            <a:r>
              <a:rPr lang="pl-PL" sz="2000" b="1" dirty="0"/>
              <a:t>. dla postepowań przetargowych GDDKiA oraz 8 </a:t>
            </a:r>
            <a:r>
              <a:rPr lang="pl-PL" sz="2000" b="1" dirty="0" err="1"/>
              <a:t>p.p</a:t>
            </a:r>
            <a:r>
              <a:rPr lang="pl-PL" sz="2000" b="1" dirty="0"/>
              <a:t>. a w przypadku postepowań przetargowych PKP PLK. Oznacza to że wzrost zaobserwowany w przetargach  PKP PLK był wyższy o 79 </a:t>
            </a:r>
            <a:r>
              <a:rPr lang="pl-PL" sz="2000" b="1" dirty="0" err="1"/>
              <a:t>p.p</a:t>
            </a:r>
            <a:r>
              <a:rPr lang="pl-PL" sz="2000" b="1" dirty="0"/>
              <a:t>. niż ten zaobserwowany w przetargach GDDKiA.</a:t>
            </a:r>
          </a:p>
          <a:p>
            <a:pPr algn="just"/>
            <a:endParaRPr lang="pl-PL" sz="2000" b="1" dirty="0"/>
          </a:p>
          <a:p>
            <a:pPr algn="just"/>
            <a:endParaRPr lang="pl-PL" sz="2000" b="1" dirty="0"/>
          </a:p>
          <a:p>
            <a:pPr algn="just"/>
            <a:endParaRPr lang="pl-PL" sz="2000" b="1" dirty="0"/>
          </a:p>
          <a:p>
            <a:pPr algn="just"/>
            <a:endParaRPr lang="pl-PL" sz="2000" b="1" dirty="0"/>
          </a:p>
          <a:p>
            <a:pPr algn="just"/>
            <a:endParaRPr lang="pl-PL" sz="2000" b="1" dirty="0"/>
          </a:p>
          <a:p>
            <a:pPr algn="just"/>
            <a:endParaRPr lang="pl-PL" sz="2000" b="1" dirty="0"/>
          </a:p>
          <a:p>
            <a:pPr algn="just"/>
            <a:endParaRPr lang="pl-PL" sz="2000" b="1" dirty="0"/>
          </a:p>
          <a:p>
            <a:pPr algn="just"/>
            <a:endParaRPr lang="pl-PL" sz="2000" b="1" dirty="0"/>
          </a:p>
        </p:txBody>
      </p:sp>
    </p:spTree>
    <p:extLst>
      <p:ext uri="{BB962C8B-B14F-4D97-AF65-F5344CB8AC3E}">
        <p14:creationId xmlns:p14="http://schemas.microsoft.com/office/powerpoint/2010/main" val="1442761821"/>
      </p:ext>
    </p:extLst>
  </p:cSld>
  <p:clrMapOvr>
    <a:masterClrMapping/>
  </p:clrMapOvr>
</p:sld>
</file>

<file path=ppt/theme/theme1.xml><?xml version="1.0" encoding="utf-8"?>
<a:theme xmlns:a="http://schemas.openxmlformats.org/drawingml/2006/main" name="Default Theme">
  <a:themeElements>
    <a:clrScheme name="CAS">
      <a:dk1>
        <a:srgbClr val="333333"/>
      </a:dk1>
      <a:lt1>
        <a:sysClr val="window" lastClr="FFFFFF"/>
      </a:lt1>
      <a:dk2>
        <a:srgbClr val="B2B2B2"/>
      </a:dk2>
      <a:lt2>
        <a:srgbClr val="FFFFFF"/>
      </a:lt2>
      <a:accent1>
        <a:srgbClr val="002060"/>
      </a:accent1>
      <a:accent2>
        <a:srgbClr val="00B050"/>
      </a:accent2>
      <a:accent3>
        <a:srgbClr val="92D050"/>
      </a:accent3>
      <a:accent4>
        <a:srgbClr val="B2B2B2"/>
      </a:accent4>
      <a:accent5>
        <a:srgbClr val="00CC66"/>
      </a:accent5>
      <a:accent6>
        <a:srgbClr val="A1A1A1"/>
      </a:accent6>
      <a:hlink>
        <a:srgbClr val="002060"/>
      </a:hlink>
      <a:folHlink>
        <a:srgbClr val="002060"/>
      </a:folHlink>
    </a:clrScheme>
    <a:fontScheme name="CA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9222</TotalTime>
  <Words>3968</Words>
  <Application>Microsoft Office PowerPoint</Application>
  <PresentationFormat>Niestandardowy</PresentationFormat>
  <Paragraphs>683</Paragraphs>
  <Slides>26</Slides>
  <Notes>6</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26</vt:i4>
      </vt:variant>
    </vt:vector>
  </HeadingPairs>
  <TitlesOfParts>
    <vt:vector size="36" baseType="lpstr">
      <vt:lpstr>Arial</vt:lpstr>
      <vt:lpstr>Calibri</vt:lpstr>
      <vt:lpstr>Lato</vt:lpstr>
      <vt:lpstr>Lato Light</vt:lpstr>
      <vt:lpstr>Lato Regular</vt:lpstr>
      <vt:lpstr>Open Sans</vt:lpstr>
      <vt:lpstr>Open Sans</vt:lpstr>
      <vt:lpstr>Raleway Light</vt:lpstr>
      <vt:lpstr>Times New Roman</vt:lpstr>
      <vt:lpstr>Default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Lopez</dc:creator>
  <cp:lastModifiedBy>kajruksztom</cp:lastModifiedBy>
  <cp:revision>2003</cp:revision>
  <cp:lastPrinted>2018-11-20T10:33:47Z</cp:lastPrinted>
  <dcterms:created xsi:type="dcterms:W3CDTF">2014-11-12T21:47:38Z</dcterms:created>
  <dcterms:modified xsi:type="dcterms:W3CDTF">2018-11-20T11:28:09Z</dcterms:modified>
</cp:coreProperties>
</file>