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1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16740-A5DC-4E25-8D2F-52F3238BB685}" type="datetimeFigureOut">
              <a:rPr lang="pl-PL" smtClean="0"/>
              <a:t>15.10.2018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380E6-7724-4859-BE08-6BE3867395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06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2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>
                <a:solidFill>
                  <a:prstClr val="black"/>
                </a:solidFill>
              </a:rPr>
              <a:pPr/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94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89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>
                <a:solidFill>
                  <a:prstClr val="black"/>
                </a:solidFill>
              </a:rPr>
              <a:pPr/>
              <a:t>4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94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>
                <a:solidFill>
                  <a:prstClr val="black"/>
                </a:solidFill>
              </a:rPr>
              <a:pPr/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9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>
                <a:solidFill>
                  <a:prstClr val="black"/>
                </a:solidFill>
              </a:rPr>
              <a:pPr/>
              <a:t>6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9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1314-3022-4DFB-9103-4AA93EA3D65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7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978C-025D-4B36-80E7-FADC044FAF0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5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D910-845D-4C0A-9E37-549C4ECD2F94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4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FC9-0ECA-4B21-B6EA-161042ACF10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0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FE3-47B1-479E-B875-3BFF34E27BE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3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EDC2-B75F-47C9-A0B3-F296326E0FE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3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B6D9-9276-4610-A6DA-096F8483D036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4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31C-E906-4930-A6E7-21F526B530BF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9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BB21-0690-41CC-9056-DB0D9AD56EB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C992-7F6F-48F5-AD76-89C9FE1BFA8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5A44-AFF0-43A5-8B0C-FE92CDD2448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9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004895"/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7F11-C31B-4BC9-8304-306779C34606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15.10.2018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Zakopane 27 kwietnia 2017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90862-46D4-4905-A7A8-9E0F97A71FF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8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87" y="1122363"/>
            <a:ext cx="11558587" cy="1916672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Dostępność maszynistów</a:t>
            </a:r>
            <a:br>
              <a:rPr lang="pl-PL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Szanse i zagrożenia </a:t>
            </a:r>
            <a:endParaRPr lang="pl-PL" sz="28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98687"/>
          </a:xfrm>
        </p:spPr>
        <p:txBody>
          <a:bodyPr>
            <a:normAutofit lnSpcReduction="10000"/>
          </a:bodyPr>
          <a:lstStyle/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Piotr Macioszek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Wiceprezes Zarządu, 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Przewodniczący Sekcji Przewoźników Kolejowych 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Izby Gospodarczej Transportu Lądowego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Warszawa, 17 października 2018 r.</a:t>
            </a:r>
            <a:endParaRPr lang="pl-PL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prstClr val="black"/>
                </a:solidFill>
              </a:rPr>
              <a:pPr/>
              <a:t>1</a:t>
            </a:fld>
            <a:endParaRPr lang="pl-PL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Struktura wiekowa maszynistów - piramida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Warszawa, </a:t>
            </a:r>
            <a:r>
              <a:rPr lang="pl-PL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17 października 2018 r.</a:t>
            </a:r>
            <a:endParaRPr lang="pl-PL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prstClr val="black"/>
                </a:solidFill>
              </a:rPr>
              <a:pPr/>
              <a:t>2</a:t>
            </a:fld>
            <a:endParaRPr lang="pl-PL" sz="2400" b="1" dirty="0">
              <a:solidFill>
                <a:prstClr val="black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8" name="Prostokąt 7"/>
          <p:cNvSpPr/>
          <p:nvPr/>
        </p:nvSpPr>
        <p:spPr>
          <a:xfrm>
            <a:off x="8020152" y="5908195"/>
            <a:ext cx="12257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Źródło UTK</a:t>
            </a:r>
            <a:endParaRPr kumimoji="0" lang="pl-PL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9" name="Picture 2" descr="D:\Users\BKU\piotrmacioszek\Desktop\Maszyniści\Pirami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70" y="1332950"/>
            <a:ext cx="6209129" cy="470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36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Struktura wiekowa maszynistów w 2017 </a:t>
            </a:r>
            <a:r>
              <a:rPr lang="pl-PL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roku</a:t>
            </a:r>
            <a:endParaRPr lang="pl-PL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344707"/>
            <a:ext cx="10515600" cy="483225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pl-PL" dirty="0" smtClean="0"/>
          </a:p>
          <a:p>
            <a:pPr algn="r"/>
            <a:r>
              <a:rPr lang="pl-PL" sz="2400" dirty="0" smtClean="0">
                <a:solidFill>
                  <a:schemeClr val="bg1"/>
                </a:solidFill>
              </a:rPr>
              <a:t>Do  </a:t>
            </a:r>
            <a:r>
              <a:rPr lang="pl-PL" sz="2400" dirty="0">
                <a:solidFill>
                  <a:schemeClr val="bg1"/>
                </a:solidFill>
              </a:rPr>
              <a:t>30 lat    -   </a:t>
            </a:r>
            <a:r>
              <a:rPr lang="pl-PL" sz="2400" dirty="0" smtClean="0">
                <a:solidFill>
                  <a:schemeClr val="bg1"/>
                </a:solidFill>
              </a:rPr>
              <a:t>1133		</a:t>
            </a:r>
            <a:endParaRPr lang="pl-PL" sz="2400" dirty="0">
              <a:solidFill>
                <a:schemeClr val="bg1"/>
              </a:solidFill>
            </a:endParaRPr>
          </a:p>
          <a:p>
            <a:pPr algn="r"/>
            <a:r>
              <a:rPr lang="pl-PL" sz="2400" dirty="0">
                <a:solidFill>
                  <a:schemeClr val="bg1"/>
                </a:solidFill>
              </a:rPr>
              <a:t>30-40 lat     -   </a:t>
            </a:r>
            <a:r>
              <a:rPr lang="pl-PL" sz="2400" dirty="0" smtClean="0">
                <a:solidFill>
                  <a:schemeClr val="bg1"/>
                </a:solidFill>
              </a:rPr>
              <a:t>2417		</a:t>
            </a:r>
            <a:endParaRPr lang="pl-PL" sz="2400" dirty="0">
              <a:solidFill>
                <a:schemeClr val="bg1"/>
              </a:solidFill>
            </a:endParaRPr>
          </a:p>
          <a:p>
            <a:pPr algn="r"/>
            <a:r>
              <a:rPr lang="pl-PL" sz="2400" dirty="0">
                <a:solidFill>
                  <a:schemeClr val="bg1"/>
                </a:solidFill>
              </a:rPr>
              <a:t>40-50 lat     -   </a:t>
            </a:r>
            <a:r>
              <a:rPr lang="pl-PL" sz="2400" dirty="0" smtClean="0">
                <a:solidFill>
                  <a:schemeClr val="bg1"/>
                </a:solidFill>
              </a:rPr>
              <a:t>3881		</a:t>
            </a:r>
            <a:endParaRPr lang="pl-PL" sz="2400" dirty="0">
              <a:solidFill>
                <a:schemeClr val="bg1"/>
              </a:solidFill>
            </a:endParaRPr>
          </a:p>
          <a:p>
            <a:pPr algn="r"/>
            <a:r>
              <a:rPr lang="pl-PL" sz="2400" dirty="0">
                <a:solidFill>
                  <a:schemeClr val="bg1"/>
                </a:solidFill>
              </a:rPr>
              <a:t>50-60 lat       - </a:t>
            </a:r>
            <a:r>
              <a:rPr lang="pl-PL" sz="2400" dirty="0" smtClean="0">
                <a:solidFill>
                  <a:schemeClr val="bg1"/>
                </a:solidFill>
              </a:rPr>
              <a:t>7117		</a:t>
            </a:r>
            <a:endParaRPr lang="pl-PL" sz="2400" dirty="0">
              <a:solidFill>
                <a:schemeClr val="bg1"/>
              </a:solidFill>
            </a:endParaRPr>
          </a:p>
          <a:p>
            <a:pPr algn="r"/>
            <a:r>
              <a:rPr lang="pl-PL" sz="2400" dirty="0">
                <a:solidFill>
                  <a:schemeClr val="bg1"/>
                </a:solidFill>
              </a:rPr>
              <a:t>Powyżej 60  -  </a:t>
            </a:r>
            <a:r>
              <a:rPr lang="pl-PL" sz="2400" dirty="0" smtClean="0">
                <a:solidFill>
                  <a:schemeClr val="bg1"/>
                </a:solidFill>
              </a:rPr>
              <a:t>2513</a:t>
            </a:r>
            <a:r>
              <a:rPr lang="pl-PL" sz="2400" dirty="0" smtClean="0"/>
              <a:t>		</a:t>
            </a:r>
            <a:endParaRPr lang="pl-PL" sz="2400" dirty="0"/>
          </a:p>
          <a:p>
            <a:pPr marL="0" indent="0" algn="r">
              <a:buNone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</a:t>
            </a:r>
            <a:r>
              <a:rPr lang="pl-PL" sz="20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17 października 2018 r.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3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Picture 2" descr="D:\Users\BKU\piotrmacioszek\Desktop\Maszyniści\Maszyniscikolow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64" y="1394847"/>
            <a:ext cx="5374830" cy="502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/>
          <p:cNvSpPr/>
          <p:nvPr/>
        </p:nvSpPr>
        <p:spPr>
          <a:xfrm>
            <a:off x="6734019" y="5955704"/>
            <a:ext cx="10358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Źródło  UTK</a:t>
            </a:r>
            <a:endParaRPr kumimoji="0" lang="pl-PL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5875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Struktura wiekowa maszynistów </a:t>
            </a:r>
            <a:b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zmiany 2017/2016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Warszawa, </a:t>
            </a:r>
            <a:r>
              <a:rPr lang="pl-PL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17 października 2018 r.</a:t>
            </a:r>
            <a:endParaRPr lang="pl-PL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prstClr val="black"/>
                </a:solidFill>
              </a:rPr>
              <a:pPr/>
              <a:t>4</a:t>
            </a:fld>
            <a:endParaRPr lang="pl-PL" sz="2400" b="1" dirty="0">
              <a:solidFill>
                <a:prstClr val="black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Picture 3" descr="D:\Users\BKU\piotrmacioszek\Desktop\Maszyniści\Zmiany2016_2017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365" y="1285271"/>
            <a:ext cx="6096000" cy="499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20152" y="5908195"/>
            <a:ext cx="12257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Źródło UTK</a:t>
            </a:r>
            <a:endParaRPr kumimoji="0" lang="pl-PL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6273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Zagrożenia w 2018 </a:t>
            </a:r>
            <a:r>
              <a:rPr lang="pl-PL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roku</a:t>
            </a:r>
            <a:endParaRPr lang="pl-PL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Warszawa, </a:t>
            </a:r>
            <a:r>
              <a:rPr lang="pl-PL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17 października 2018 r.</a:t>
            </a:r>
            <a:endParaRPr lang="pl-PL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prstClr val="black"/>
                </a:solidFill>
              </a:rPr>
              <a:pPr/>
              <a:t>5</a:t>
            </a:fld>
            <a:endParaRPr lang="pl-PL" sz="2400" b="1" dirty="0">
              <a:solidFill>
                <a:prstClr val="black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838200" y="1210235"/>
            <a:ext cx="8906436" cy="5020236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	- </a:t>
            </a:r>
            <a:r>
              <a:rPr lang="pl-PL" sz="2400" dirty="0">
                <a:solidFill>
                  <a:schemeClr val="bg1"/>
                </a:solidFill>
              </a:rPr>
              <a:t>ponad 700 maszynistów osiąga wiek emerytalny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pl-PL" sz="2400" dirty="0">
                <a:solidFill>
                  <a:schemeClr val="bg1"/>
                </a:solidFill>
              </a:rPr>
              <a:t>	- niechęć pracowników z uprawnieniami emerytalnymi do 	</a:t>
            </a:r>
            <a:r>
              <a:rPr lang="pl-PL" sz="2400" dirty="0" smtClean="0">
                <a:solidFill>
                  <a:schemeClr val="bg1"/>
                </a:solidFill>
              </a:rPr>
              <a:t>     	   wymiany praw </a:t>
            </a:r>
            <a:r>
              <a:rPr lang="pl-PL" sz="2400" dirty="0">
                <a:solidFill>
                  <a:schemeClr val="bg1"/>
                </a:solidFill>
              </a:rPr>
              <a:t>kierowania na świadectwo maszynisty 	</a:t>
            </a:r>
            <a:r>
              <a:rPr lang="pl-PL" sz="2400" dirty="0" smtClean="0">
                <a:solidFill>
                  <a:schemeClr val="bg1"/>
                </a:solidFill>
              </a:rPr>
              <a:t>   	   (</a:t>
            </a:r>
            <a:r>
              <a:rPr lang="pl-PL" sz="2400" dirty="0">
                <a:solidFill>
                  <a:schemeClr val="bg1"/>
                </a:solidFill>
              </a:rPr>
              <a:t>700 do 1200)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pl-PL" sz="2400" dirty="0">
                <a:solidFill>
                  <a:schemeClr val="bg1"/>
                </a:solidFill>
              </a:rPr>
              <a:t>	- negatywne wyniki badań zdrowotnych na świadectwo </a:t>
            </a:r>
            <a:r>
              <a:rPr lang="pl-PL" sz="2400" dirty="0" smtClean="0">
                <a:solidFill>
                  <a:schemeClr val="bg1"/>
                </a:solidFill>
              </a:rPr>
              <a:t>		   maszynisty </a:t>
            </a:r>
            <a:endParaRPr lang="pl-PL" sz="2400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pl-PL" sz="2400" dirty="0">
                <a:solidFill>
                  <a:schemeClr val="bg1"/>
                </a:solidFill>
              </a:rPr>
              <a:t>	- niezakończenie w terminie procedury zamiany prawa </a:t>
            </a:r>
            <a:r>
              <a:rPr lang="pl-PL" sz="2400" dirty="0" smtClean="0">
                <a:solidFill>
                  <a:schemeClr val="bg1"/>
                </a:solidFill>
              </a:rPr>
              <a:t>		   kierowania </a:t>
            </a:r>
            <a:r>
              <a:rPr lang="pl-PL" sz="2400" dirty="0">
                <a:solidFill>
                  <a:schemeClr val="bg1"/>
                </a:solidFill>
              </a:rPr>
              <a:t>na </a:t>
            </a:r>
            <a:r>
              <a:rPr lang="pl-PL" sz="2400" dirty="0" smtClean="0">
                <a:solidFill>
                  <a:schemeClr val="bg1"/>
                </a:solidFill>
              </a:rPr>
              <a:t>świadectwo </a:t>
            </a:r>
            <a:r>
              <a:rPr lang="pl-PL" sz="2400" dirty="0">
                <a:solidFill>
                  <a:schemeClr val="bg1"/>
                </a:solidFill>
              </a:rPr>
              <a:t>maszynisty (500</a:t>
            </a:r>
            <a:r>
              <a:rPr lang="pl-PL" sz="2400" dirty="0" smtClean="0">
                <a:solidFill>
                  <a:schemeClr val="bg1"/>
                </a:solidFill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pl-PL" sz="2400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pl-PL" sz="3200" dirty="0" smtClean="0">
                <a:solidFill>
                  <a:schemeClr val="bg1"/>
                </a:solidFill>
              </a:rPr>
              <a:t>Szacunkowo może to  ograniczyć ilość czynnych </a:t>
            </a:r>
            <a:r>
              <a:rPr lang="pl-PL" sz="3200" dirty="0">
                <a:solidFill>
                  <a:schemeClr val="bg1"/>
                </a:solidFill>
              </a:rPr>
              <a:t>maszynistów o ponad 1500.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577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Sytuacja na rynku pracy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Warszawa, </a:t>
            </a:r>
            <a:r>
              <a:rPr lang="pl-PL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17 października 2018 r.</a:t>
            </a:r>
            <a:endParaRPr lang="pl-PL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prstClr val="black"/>
                </a:solidFill>
              </a:rPr>
              <a:pPr/>
              <a:t>6</a:t>
            </a:fld>
            <a:endParaRPr lang="pl-PL" sz="2400" b="1" dirty="0">
              <a:solidFill>
                <a:prstClr val="black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838200" y="1210235"/>
            <a:ext cx="8906436" cy="5020236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 Rośnie zapotrzebowanie na maszynistów:</a:t>
            </a:r>
            <a:endParaRPr lang="pl-PL" sz="24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pl-PL" dirty="0">
                <a:solidFill>
                  <a:schemeClr val="bg1"/>
                </a:solidFill>
              </a:rPr>
              <a:t>Wzrost przewozów pasażerskich i towarowych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pl-PL" dirty="0" smtClean="0">
                <a:solidFill>
                  <a:schemeClr val="bg1"/>
                </a:solidFill>
              </a:rPr>
              <a:t>Wzrost ilości robót </a:t>
            </a:r>
            <a:r>
              <a:rPr lang="pl-PL" dirty="0" smtClean="0">
                <a:solidFill>
                  <a:schemeClr val="bg1"/>
                </a:solidFill>
              </a:rPr>
              <a:t>inwestycyjnych na sieci PLK </a:t>
            </a:r>
            <a:r>
              <a:rPr lang="pl-PL" dirty="0" smtClean="0">
                <a:solidFill>
                  <a:schemeClr val="bg1"/>
                </a:solidFill>
              </a:rPr>
              <a:t>powodujący: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pl-PL" dirty="0" smtClean="0">
                <a:solidFill>
                  <a:schemeClr val="bg1"/>
                </a:solidFill>
              </a:rPr>
              <a:t>Spadek </a:t>
            </a:r>
            <a:r>
              <a:rPr lang="pl-PL" dirty="0">
                <a:solidFill>
                  <a:schemeClr val="bg1"/>
                </a:solidFill>
              </a:rPr>
              <a:t>szybkości handlowych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pl-PL" dirty="0" smtClean="0">
                <a:solidFill>
                  <a:schemeClr val="bg1"/>
                </a:solidFill>
              </a:rPr>
              <a:t>Wzrost ilości </a:t>
            </a:r>
            <a:r>
              <a:rPr lang="pl-PL" dirty="0">
                <a:solidFill>
                  <a:schemeClr val="bg1"/>
                </a:solidFill>
              </a:rPr>
              <a:t>tras </a:t>
            </a:r>
            <a:r>
              <a:rPr lang="pl-PL" dirty="0" smtClean="0">
                <a:solidFill>
                  <a:schemeClr val="bg1"/>
                </a:solidFill>
              </a:rPr>
              <a:t>objazdowych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pl-PL" dirty="0" smtClean="0">
                <a:solidFill>
                  <a:schemeClr val="bg1"/>
                </a:solidFill>
              </a:rPr>
              <a:t>Spadek </a:t>
            </a:r>
            <a:r>
              <a:rPr lang="pl-PL" dirty="0">
                <a:solidFill>
                  <a:schemeClr val="bg1"/>
                </a:solidFill>
              </a:rPr>
              <a:t>regularności ruchu </a:t>
            </a:r>
            <a:r>
              <a:rPr lang="pl-PL" dirty="0" smtClean="0">
                <a:solidFill>
                  <a:schemeClr val="bg1"/>
                </a:solidFill>
              </a:rPr>
              <a:t>pociągów</a:t>
            </a:r>
            <a:endParaRPr lang="pl-P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 Spadek</a:t>
            </a:r>
            <a:r>
              <a:rPr lang="pl-PL" dirty="0" smtClean="0"/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dostępności maszynistów :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      - Brak zainteresowania zawodem 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pl-PL" dirty="0">
                <a:solidFill>
                  <a:schemeClr val="bg1"/>
                </a:solidFill>
              </a:rPr>
              <a:t>Sytuacja na rynku pracy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pl-PL" dirty="0">
                <a:solidFill>
                  <a:schemeClr val="bg1"/>
                </a:solidFill>
              </a:rPr>
              <a:t>Wysokie wymagania </a:t>
            </a:r>
            <a:r>
              <a:rPr lang="pl-PL" dirty="0" smtClean="0">
                <a:solidFill>
                  <a:schemeClr val="bg1"/>
                </a:solidFill>
              </a:rPr>
              <a:t>zdrowotne na </a:t>
            </a:r>
            <a:r>
              <a:rPr lang="pl-PL" dirty="0">
                <a:solidFill>
                  <a:schemeClr val="bg1"/>
                </a:solidFill>
              </a:rPr>
              <a:t>stanowisko maszynisty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pl-PL" dirty="0">
                <a:solidFill>
                  <a:schemeClr val="bg1"/>
                </a:solidFill>
              </a:rPr>
              <a:t>Bardzo długi czas </a:t>
            </a:r>
            <a:r>
              <a:rPr lang="pl-PL" dirty="0" smtClean="0">
                <a:solidFill>
                  <a:schemeClr val="bg1"/>
                </a:solidFill>
              </a:rPr>
              <a:t>szkolenia </a:t>
            </a:r>
            <a:endParaRPr lang="pl-PL" dirty="0" smtClean="0">
              <a:solidFill>
                <a:schemeClr val="bg1"/>
              </a:solidFill>
            </a:endParaRPr>
          </a:p>
          <a:p>
            <a:pPr marL="0" lvl="2" indent="0">
              <a:spcBef>
                <a:spcPts val="1000"/>
              </a:spcBef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      - </a:t>
            </a:r>
            <a:r>
              <a:rPr lang="pl-PL" sz="2400" dirty="0">
                <a:solidFill>
                  <a:schemeClr val="bg1"/>
                </a:solidFill>
              </a:rPr>
              <a:t>Struktura wiekowa </a:t>
            </a:r>
            <a:r>
              <a:rPr lang="pl-PL" sz="2400" dirty="0" smtClean="0">
                <a:solidFill>
                  <a:schemeClr val="bg1"/>
                </a:solidFill>
              </a:rPr>
              <a:t>grupy maszynistów 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28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Niestandardowy</PresentationFormat>
  <Paragraphs>56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1_Motyw pakietu Office</vt:lpstr>
      <vt:lpstr>Dostępność maszynistów  Szanse i zagrożenia </vt:lpstr>
      <vt:lpstr>Struktura wiekowa maszynistów - piramida</vt:lpstr>
      <vt:lpstr>Struktura wiekowa maszynistów w 2017 roku</vt:lpstr>
      <vt:lpstr>Struktura wiekowa maszynistów  zmiany 2017/2016</vt:lpstr>
      <vt:lpstr>Zagrożenia w 2018 roku</vt:lpstr>
      <vt:lpstr>Sytuacja na rynku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 Prezentacji</dc:title>
  <dc:creator>dyrektorIGTL</dc:creator>
  <cp:lastModifiedBy>PIOTR MACIOSZEK</cp:lastModifiedBy>
  <cp:revision>20</cp:revision>
  <dcterms:created xsi:type="dcterms:W3CDTF">2018-10-11T10:39:35Z</dcterms:created>
  <dcterms:modified xsi:type="dcterms:W3CDTF">2018-10-15T08:39:17Z</dcterms:modified>
</cp:coreProperties>
</file>