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3" r:id="rId2"/>
    <p:sldId id="280" r:id="rId3"/>
    <p:sldId id="293" r:id="rId4"/>
    <p:sldId id="294" r:id="rId5"/>
    <p:sldId id="288" r:id="rId6"/>
    <p:sldId id="295" r:id="rId7"/>
    <p:sldId id="356" r:id="rId8"/>
    <p:sldId id="319" r:id="rId9"/>
    <p:sldId id="327" r:id="rId10"/>
    <p:sldId id="357" r:id="rId11"/>
    <p:sldId id="329" r:id="rId12"/>
    <p:sldId id="355"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90" d="100"/>
          <a:sy n="90" d="100"/>
        </p:scale>
        <p:origin x="-1562" y="-13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18B010-CFE0-42BB-A7DB-14870B86705A}" type="datetimeFigureOut">
              <a:rPr lang="de-DE" smtClean="0"/>
              <a:t>23.10.2017</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3E653E-8975-4D55-957B-829DCA63F2D9}" type="slidenum">
              <a:rPr lang="de-DE" smtClean="0"/>
              <a:t>‹Nr.›</a:t>
            </a:fld>
            <a:endParaRPr lang="de-DE"/>
          </a:p>
        </p:txBody>
      </p:sp>
    </p:spTree>
    <p:extLst>
      <p:ext uri="{BB962C8B-B14F-4D97-AF65-F5344CB8AC3E}">
        <p14:creationId xmlns:p14="http://schemas.microsoft.com/office/powerpoint/2010/main" val="192536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0B81BC95-2A07-4A08-A5D2-0B4BDF159A10}"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75C5C4B-A3E9-4F26-A5FE-C907A10A4C39}" type="slidenum">
              <a:rPr lang="en-US"/>
              <a:pPr/>
              <a:t>3</a:t>
            </a:fld>
            <a:endParaRPr lang="en-US"/>
          </a:p>
        </p:txBody>
      </p:sp>
      <p:sp>
        <p:nvSpPr>
          <p:cNvPr id="165890" name="Rectangle 7"/>
          <p:cNvSpPr txBox="1">
            <a:spLocks noGrp="1" noChangeArrowheads="1"/>
          </p:cNvSpPr>
          <p:nvPr/>
        </p:nvSpPr>
        <p:spPr bwMode="auto">
          <a:xfrm>
            <a:off x="3883853" y="8686288"/>
            <a:ext cx="2972547" cy="45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27" tIns="45863" rIns="91727" bIns="45863" anchor="b"/>
          <a:lstStyle>
            <a:lvl1pPr defTabSz="958850">
              <a:spcBef>
                <a:spcPct val="0"/>
              </a:spcBef>
              <a:defRPr sz="2400">
                <a:solidFill>
                  <a:schemeClr val="tx1"/>
                </a:solidFill>
                <a:latin typeface="Times" pitchFamily="18" charset="0"/>
              </a:defRPr>
            </a:lvl1pPr>
            <a:lvl2pPr marL="719138" indent="-276225" defTabSz="958850">
              <a:spcBef>
                <a:spcPct val="0"/>
              </a:spcBef>
              <a:defRPr sz="2400">
                <a:solidFill>
                  <a:schemeClr val="tx1"/>
                </a:solidFill>
                <a:latin typeface="Times" pitchFamily="18" charset="0"/>
              </a:defRPr>
            </a:lvl2pPr>
            <a:lvl3pPr marL="1106488" indent="-220663" defTabSz="958850">
              <a:spcBef>
                <a:spcPct val="0"/>
              </a:spcBef>
              <a:defRPr sz="2400">
                <a:solidFill>
                  <a:schemeClr val="tx1"/>
                </a:solidFill>
                <a:latin typeface="Times" pitchFamily="18" charset="0"/>
              </a:defRPr>
            </a:lvl3pPr>
            <a:lvl4pPr marL="1549400" indent="-222250" defTabSz="958850">
              <a:spcBef>
                <a:spcPct val="0"/>
              </a:spcBef>
              <a:defRPr sz="2400">
                <a:solidFill>
                  <a:schemeClr val="tx1"/>
                </a:solidFill>
                <a:latin typeface="Times" pitchFamily="18" charset="0"/>
              </a:defRPr>
            </a:lvl4pPr>
            <a:lvl5pPr marL="1992313" indent="-222250" defTabSz="958850">
              <a:spcBef>
                <a:spcPct val="0"/>
              </a:spcBef>
              <a:defRPr sz="2400">
                <a:solidFill>
                  <a:schemeClr val="tx1"/>
                </a:solidFill>
                <a:latin typeface="Times" pitchFamily="18" charset="0"/>
              </a:defRPr>
            </a:lvl5pPr>
            <a:lvl6pPr marL="2449513" indent="-222250" defTabSz="958850" eaLnBrk="0" fontAlgn="base" hangingPunct="0">
              <a:spcBef>
                <a:spcPct val="0"/>
              </a:spcBef>
              <a:spcAft>
                <a:spcPct val="0"/>
              </a:spcAft>
              <a:defRPr sz="2400">
                <a:solidFill>
                  <a:schemeClr val="tx1"/>
                </a:solidFill>
                <a:latin typeface="Times" pitchFamily="18" charset="0"/>
              </a:defRPr>
            </a:lvl6pPr>
            <a:lvl7pPr marL="2906713" indent="-222250" defTabSz="958850" eaLnBrk="0" fontAlgn="base" hangingPunct="0">
              <a:spcBef>
                <a:spcPct val="0"/>
              </a:spcBef>
              <a:spcAft>
                <a:spcPct val="0"/>
              </a:spcAft>
              <a:defRPr sz="2400">
                <a:solidFill>
                  <a:schemeClr val="tx1"/>
                </a:solidFill>
                <a:latin typeface="Times" pitchFamily="18" charset="0"/>
              </a:defRPr>
            </a:lvl7pPr>
            <a:lvl8pPr marL="3363913" indent="-222250" defTabSz="958850" eaLnBrk="0" fontAlgn="base" hangingPunct="0">
              <a:spcBef>
                <a:spcPct val="0"/>
              </a:spcBef>
              <a:spcAft>
                <a:spcPct val="0"/>
              </a:spcAft>
              <a:defRPr sz="2400">
                <a:solidFill>
                  <a:schemeClr val="tx1"/>
                </a:solidFill>
                <a:latin typeface="Times" pitchFamily="18" charset="0"/>
              </a:defRPr>
            </a:lvl8pPr>
            <a:lvl9pPr marL="3821113" indent="-222250" defTabSz="958850" eaLnBrk="0" fontAlgn="base" hangingPunct="0">
              <a:spcBef>
                <a:spcPct val="0"/>
              </a:spcBef>
              <a:spcAft>
                <a:spcPct val="0"/>
              </a:spcAft>
              <a:defRPr sz="2400">
                <a:solidFill>
                  <a:schemeClr val="tx1"/>
                </a:solidFill>
                <a:latin typeface="Times" pitchFamily="18" charset="0"/>
              </a:defRPr>
            </a:lvl9pPr>
          </a:lstStyle>
          <a:p>
            <a:pPr algn="r" eaLnBrk="1" hangingPunct="1"/>
            <a:fld id="{9A920822-9518-4F0C-9102-FFD6482586D2}" type="slidenum">
              <a:rPr lang="fr-FR" sz="1200">
                <a:latin typeface="Arial" charset="0"/>
              </a:rPr>
              <a:pPr algn="r" eaLnBrk="1" hangingPunct="1"/>
              <a:t>3</a:t>
            </a:fld>
            <a:endParaRPr lang="fr-FR" sz="1200">
              <a:latin typeface="Arial" charset="0"/>
            </a:endParaRPr>
          </a:p>
        </p:txBody>
      </p:sp>
      <p:sp>
        <p:nvSpPr>
          <p:cNvPr id="165891" name="Rectangle 2"/>
          <p:cNvSpPr>
            <a:spLocks noGrp="1" noRot="1" noChangeAspect="1" noChangeArrowheads="1" noTextEdit="1"/>
          </p:cNvSpPr>
          <p:nvPr>
            <p:ph type="sldImg"/>
          </p:nvPr>
        </p:nvSpPr>
        <p:spPr>
          <a:xfrm>
            <a:off x="1144588" y="685800"/>
            <a:ext cx="4570412" cy="3427413"/>
          </a:xfrm>
          <a:ln/>
        </p:spPr>
      </p:sp>
      <p:sp>
        <p:nvSpPr>
          <p:cNvPr id="165892" name="Rectangle 3"/>
          <p:cNvSpPr>
            <a:spLocks noGrp="1" noChangeArrowheads="1"/>
          </p:cNvSpPr>
          <p:nvPr>
            <p:ph type="body" idx="1"/>
          </p:nvPr>
        </p:nvSpPr>
        <p:spPr>
          <a:xfrm>
            <a:off x="685481" y="4341682"/>
            <a:ext cx="5487040" cy="4116481"/>
          </a:xfrm>
        </p:spPr>
        <p:txBody>
          <a:bodyPr lIns="91727" tIns="45863" rIns="91727" bIns="45863"/>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7385BDCA-E289-4FE8-91A1-C545BB0AB59D}" type="datetimeFigureOut">
              <a:rPr lang="de-DE" smtClean="0"/>
              <a:t>23.10.2017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5C310E0-BD5B-4CFF-BE36-B8D9BC046795}" type="slidenum">
              <a:rPr lang="de-DE" smtClean="0"/>
              <a:t>‹Nr.›</a:t>
            </a:fld>
            <a:endParaRPr lang="de-DE"/>
          </a:p>
        </p:txBody>
      </p:sp>
    </p:spTree>
    <p:extLst>
      <p:ext uri="{BB962C8B-B14F-4D97-AF65-F5344CB8AC3E}">
        <p14:creationId xmlns:p14="http://schemas.microsoft.com/office/powerpoint/2010/main" val="569105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385BDCA-E289-4FE8-91A1-C545BB0AB59D}" type="datetimeFigureOut">
              <a:rPr lang="de-DE" smtClean="0"/>
              <a:t>23.10.2017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5C310E0-BD5B-4CFF-BE36-B8D9BC046795}" type="slidenum">
              <a:rPr lang="de-DE" smtClean="0"/>
              <a:t>‹Nr.›</a:t>
            </a:fld>
            <a:endParaRPr lang="de-DE"/>
          </a:p>
        </p:txBody>
      </p:sp>
    </p:spTree>
    <p:extLst>
      <p:ext uri="{BB962C8B-B14F-4D97-AF65-F5344CB8AC3E}">
        <p14:creationId xmlns:p14="http://schemas.microsoft.com/office/powerpoint/2010/main" val="1924855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385BDCA-E289-4FE8-91A1-C545BB0AB59D}" type="datetimeFigureOut">
              <a:rPr lang="de-DE" smtClean="0"/>
              <a:t>23.10.2017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5C310E0-BD5B-4CFF-BE36-B8D9BC046795}" type="slidenum">
              <a:rPr lang="de-DE" smtClean="0"/>
              <a:t>‹Nr.›</a:t>
            </a:fld>
            <a:endParaRPr lang="de-DE"/>
          </a:p>
        </p:txBody>
      </p:sp>
    </p:spTree>
    <p:extLst>
      <p:ext uri="{BB962C8B-B14F-4D97-AF65-F5344CB8AC3E}">
        <p14:creationId xmlns:p14="http://schemas.microsoft.com/office/powerpoint/2010/main" val="2710031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2976" y="0"/>
            <a:ext cx="7729563" cy="928670"/>
          </a:xfrm>
          <a:prstGeom prst="rect">
            <a:avLst/>
          </a:prstGeom>
        </p:spPr>
        <p:txBody>
          <a:bodyPr/>
          <a:lstStyle>
            <a:lvl1pPr>
              <a:defRPr sz="4000"/>
            </a:lvl1pPr>
          </a:lstStyle>
          <a:p>
            <a:r>
              <a:rPr lang="en-US" dirty="0"/>
              <a:t>Click to edit Master title style</a:t>
            </a:r>
          </a:p>
        </p:txBody>
      </p:sp>
      <p:sp>
        <p:nvSpPr>
          <p:cNvPr id="3" name="Content Placeholder 2"/>
          <p:cNvSpPr>
            <a:spLocks noGrp="1"/>
          </p:cNvSpPr>
          <p:nvPr>
            <p:ph idx="1"/>
          </p:nvPr>
        </p:nvSpPr>
        <p:spPr>
          <a:xfrm>
            <a:off x="428596" y="1928802"/>
            <a:ext cx="8229600" cy="4429156"/>
          </a:xfrm>
        </p:spPr>
        <p:txBody>
          <a:bodyPr/>
          <a:lstStyle>
            <a:lvl1pPr>
              <a:buFontTx/>
              <a:buNone/>
              <a:defRPr sz="2000"/>
            </a:lvl1pPr>
            <a:lvl2pPr>
              <a:buFont typeface="Wingdings" pitchFamily="2" charset="2"/>
              <a:buChar char="§"/>
              <a:defRPr sz="1800"/>
            </a:lvl2pPr>
            <a:lvl3pPr>
              <a:defRPr sz="1600"/>
            </a:lvl3pPr>
            <a:lvl4pP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11"/>
          </p:nvPr>
        </p:nvSpPr>
        <p:spPr>
          <a:xfrm>
            <a:off x="428625" y="6429375"/>
            <a:ext cx="2000250" cy="428625"/>
          </a:xfrm>
        </p:spPr>
        <p:txBody>
          <a:bodyPr/>
          <a:lstStyle>
            <a:lvl1pPr>
              <a:buNone/>
              <a:defRPr sz="1000"/>
            </a:lvl1pPr>
          </a:lstStyle>
          <a:p>
            <a:pPr lvl="0"/>
            <a:r>
              <a:rPr lang="en-US" dirty="0" err="1"/>
              <a:t>Textmasterformate durch Klicken bearbeiten</a:t>
            </a:r>
          </a:p>
        </p:txBody>
      </p:sp>
      <p:sp>
        <p:nvSpPr>
          <p:cNvPr id="8" name="Content Placeholder 7"/>
          <p:cNvSpPr>
            <a:spLocks noGrp="1"/>
          </p:cNvSpPr>
          <p:nvPr>
            <p:ph sz="quarter" idx="12"/>
          </p:nvPr>
        </p:nvSpPr>
        <p:spPr>
          <a:xfrm>
            <a:off x="2714625" y="6429375"/>
            <a:ext cx="3286125" cy="428625"/>
          </a:xfrm>
        </p:spPr>
        <p:txBody>
          <a:bodyPr/>
          <a:lstStyle>
            <a:lvl1pPr>
              <a:buNone/>
              <a:defRPr sz="1000" baseline="0"/>
            </a:lvl1pPr>
          </a:lstStyle>
          <a:p>
            <a:pPr lvl="0"/>
            <a:r>
              <a:rPr lang="en-US" dirty="0" err="1"/>
              <a:t>Textmasterformate durch Klicken bearbeiten</a:t>
            </a:r>
          </a:p>
        </p:txBody>
      </p:sp>
      <p:sp>
        <p:nvSpPr>
          <p:cNvPr id="10" name="Content Placeholder 9"/>
          <p:cNvSpPr>
            <a:spLocks noGrp="1"/>
          </p:cNvSpPr>
          <p:nvPr>
            <p:ph sz="quarter" idx="13"/>
          </p:nvPr>
        </p:nvSpPr>
        <p:spPr>
          <a:xfrm>
            <a:off x="6215063" y="6429375"/>
            <a:ext cx="1643062" cy="428625"/>
          </a:xfrm>
        </p:spPr>
        <p:txBody>
          <a:bodyPr/>
          <a:lstStyle>
            <a:lvl1pPr>
              <a:buNone/>
              <a:defRPr sz="1000" baseline="0"/>
            </a:lvl1pPr>
          </a:lstStyle>
          <a:p>
            <a:pPr lvl="0"/>
            <a:r>
              <a:rPr lang="en-US" dirty="0"/>
              <a:t>Textmasterformate durch Klicken bearbeiten</a:t>
            </a:r>
          </a:p>
        </p:txBody>
      </p:sp>
      <p:sp>
        <p:nvSpPr>
          <p:cNvPr id="11" name="Content Placeholder 10"/>
          <p:cNvSpPr>
            <a:spLocks noGrp="1"/>
          </p:cNvSpPr>
          <p:nvPr>
            <p:ph sz="quarter" idx="14"/>
          </p:nvPr>
        </p:nvSpPr>
        <p:spPr>
          <a:xfrm>
            <a:off x="214282" y="1214422"/>
            <a:ext cx="8643937" cy="500062"/>
          </a:xfrm>
          <a:solidFill>
            <a:schemeClr val="accent1">
              <a:lumMod val="20000"/>
              <a:lumOff val="80000"/>
            </a:schemeClr>
          </a:solidFill>
        </p:spPr>
        <p:txBody>
          <a:bodyPr/>
          <a:lstStyle>
            <a:lvl5pPr>
              <a:buNone/>
              <a:defRPr b="1"/>
            </a:lvl5pPr>
          </a:lstStyle>
          <a:p>
            <a:pPr lvl="4"/>
            <a:endParaRPr lang="en-US" dirty="0"/>
          </a:p>
        </p:txBody>
      </p:sp>
      <p:sp>
        <p:nvSpPr>
          <p:cNvPr id="9" name="Slide Number Placeholder 5"/>
          <p:cNvSpPr>
            <a:spLocks noGrp="1"/>
          </p:cNvSpPr>
          <p:nvPr>
            <p:ph type="sldNum" sz="quarter" idx="15"/>
          </p:nvPr>
        </p:nvSpPr>
        <p:spPr>
          <a:xfrm>
            <a:off x="8072438" y="6356350"/>
            <a:ext cx="614362" cy="365125"/>
          </a:xfrm>
        </p:spPr>
        <p:txBody>
          <a:bodyPr/>
          <a:lstStyle>
            <a:lvl1pPr>
              <a:defRPr/>
            </a:lvl1pPr>
          </a:lstStyle>
          <a:p>
            <a:pPr>
              <a:defRPr/>
            </a:pPr>
            <a:fld id="{1845ECEE-7CF3-4C55-9E8D-8F3DEAEFCEB2}" type="slidenum">
              <a:rPr lang="en-US"/>
              <a:pPr>
                <a:defRPr/>
              </a:pPr>
              <a:t>‹Nr.›</a:t>
            </a:fld>
            <a:endParaRPr lang="en-US"/>
          </a:p>
        </p:txBody>
      </p:sp>
    </p:spTree>
    <p:extLst>
      <p:ext uri="{BB962C8B-B14F-4D97-AF65-F5344CB8AC3E}">
        <p14:creationId xmlns:p14="http://schemas.microsoft.com/office/powerpoint/2010/main" val="58689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385BDCA-E289-4FE8-91A1-C545BB0AB59D}" type="datetimeFigureOut">
              <a:rPr lang="de-DE" smtClean="0"/>
              <a:t>23.10.2017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5C310E0-BD5B-4CFF-BE36-B8D9BC046795}" type="slidenum">
              <a:rPr lang="de-DE" smtClean="0"/>
              <a:t>‹Nr.›</a:t>
            </a:fld>
            <a:endParaRPr lang="de-DE"/>
          </a:p>
        </p:txBody>
      </p:sp>
    </p:spTree>
    <p:extLst>
      <p:ext uri="{BB962C8B-B14F-4D97-AF65-F5344CB8AC3E}">
        <p14:creationId xmlns:p14="http://schemas.microsoft.com/office/powerpoint/2010/main" val="1287230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7385BDCA-E289-4FE8-91A1-C545BB0AB59D}" type="datetimeFigureOut">
              <a:rPr lang="de-DE" smtClean="0"/>
              <a:t>23.10.2017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5C310E0-BD5B-4CFF-BE36-B8D9BC046795}" type="slidenum">
              <a:rPr lang="de-DE" smtClean="0"/>
              <a:t>‹Nr.›</a:t>
            </a:fld>
            <a:endParaRPr lang="de-DE"/>
          </a:p>
        </p:txBody>
      </p:sp>
    </p:spTree>
    <p:extLst>
      <p:ext uri="{BB962C8B-B14F-4D97-AF65-F5344CB8AC3E}">
        <p14:creationId xmlns:p14="http://schemas.microsoft.com/office/powerpoint/2010/main" val="420385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385BDCA-E289-4FE8-91A1-C545BB0AB59D}" type="datetimeFigureOut">
              <a:rPr lang="de-DE" smtClean="0"/>
              <a:t>23.10.2017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5C310E0-BD5B-4CFF-BE36-B8D9BC046795}" type="slidenum">
              <a:rPr lang="de-DE" smtClean="0"/>
              <a:t>‹Nr.›</a:t>
            </a:fld>
            <a:endParaRPr lang="de-DE"/>
          </a:p>
        </p:txBody>
      </p:sp>
    </p:spTree>
    <p:extLst>
      <p:ext uri="{BB962C8B-B14F-4D97-AF65-F5344CB8AC3E}">
        <p14:creationId xmlns:p14="http://schemas.microsoft.com/office/powerpoint/2010/main" val="1895974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7385BDCA-E289-4FE8-91A1-C545BB0AB59D}" type="datetimeFigureOut">
              <a:rPr lang="de-DE" smtClean="0"/>
              <a:t>23.10.2017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5C310E0-BD5B-4CFF-BE36-B8D9BC046795}" type="slidenum">
              <a:rPr lang="de-DE" smtClean="0"/>
              <a:t>‹Nr.›</a:t>
            </a:fld>
            <a:endParaRPr lang="de-DE"/>
          </a:p>
        </p:txBody>
      </p:sp>
    </p:spTree>
    <p:extLst>
      <p:ext uri="{BB962C8B-B14F-4D97-AF65-F5344CB8AC3E}">
        <p14:creationId xmlns:p14="http://schemas.microsoft.com/office/powerpoint/2010/main" val="3481383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385BDCA-E289-4FE8-91A1-C545BB0AB59D}" type="datetimeFigureOut">
              <a:rPr lang="de-DE" smtClean="0"/>
              <a:t>23.10.2017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5C310E0-BD5B-4CFF-BE36-B8D9BC046795}" type="slidenum">
              <a:rPr lang="de-DE" smtClean="0"/>
              <a:t>‹Nr.›</a:t>
            </a:fld>
            <a:endParaRPr lang="de-DE"/>
          </a:p>
        </p:txBody>
      </p:sp>
    </p:spTree>
    <p:extLst>
      <p:ext uri="{BB962C8B-B14F-4D97-AF65-F5344CB8AC3E}">
        <p14:creationId xmlns:p14="http://schemas.microsoft.com/office/powerpoint/2010/main" val="170263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385BDCA-E289-4FE8-91A1-C545BB0AB59D}" type="datetimeFigureOut">
              <a:rPr lang="de-DE" smtClean="0"/>
              <a:t>23.10.2017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5C310E0-BD5B-4CFF-BE36-B8D9BC046795}" type="slidenum">
              <a:rPr lang="de-DE" smtClean="0"/>
              <a:t>‹Nr.›</a:t>
            </a:fld>
            <a:endParaRPr lang="de-DE"/>
          </a:p>
        </p:txBody>
      </p:sp>
    </p:spTree>
    <p:extLst>
      <p:ext uri="{BB962C8B-B14F-4D97-AF65-F5344CB8AC3E}">
        <p14:creationId xmlns:p14="http://schemas.microsoft.com/office/powerpoint/2010/main" val="255057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385BDCA-E289-4FE8-91A1-C545BB0AB59D}" type="datetimeFigureOut">
              <a:rPr lang="de-DE" smtClean="0"/>
              <a:t>23.10.2017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5C310E0-BD5B-4CFF-BE36-B8D9BC046795}" type="slidenum">
              <a:rPr lang="de-DE" smtClean="0"/>
              <a:t>‹Nr.›</a:t>
            </a:fld>
            <a:endParaRPr lang="de-DE"/>
          </a:p>
        </p:txBody>
      </p:sp>
    </p:spTree>
    <p:extLst>
      <p:ext uri="{BB962C8B-B14F-4D97-AF65-F5344CB8AC3E}">
        <p14:creationId xmlns:p14="http://schemas.microsoft.com/office/powerpoint/2010/main" val="1946308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385BDCA-E289-4FE8-91A1-C545BB0AB59D}" type="datetimeFigureOut">
              <a:rPr lang="de-DE" smtClean="0"/>
              <a:t>23.10.2017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5C310E0-BD5B-4CFF-BE36-B8D9BC046795}" type="slidenum">
              <a:rPr lang="de-DE" smtClean="0"/>
              <a:t>‹Nr.›</a:t>
            </a:fld>
            <a:endParaRPr lang="de-DE"/>
          </a:p>
        </p:txBody>
      </p:sp>
    </p:spTree>
    <p:extLst>
      <p:ext uri="{BB962C8B-B14F-4D97-AF65-F5344CB8AC3E}">
        <p14:creationId xmlns:p14="http://schemas.microsoft.com/office/powerpoint/2010/main" val="707545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5BDCA-E289-4FE8-91A1-C545BB0AB59D}" type="datetimeFigureOut">
              <a:rPr lang="de-DE" smtClean="0"/>
              <a:t>23.10.2017</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310E0-BD5B-4CFF-BE36-B8D9BC046795}" type="slidenum">
              <a:rPr lang="de-DE" smtClean="0"/>
              <a:t>‹Nr.›</a:t>
            </a:fld>
            <a:endParaRPr lang="de-DE"/>
          </a:p>
        </p:txBody>
      </p:sp>
    </p:spTree>
    <p:extLst>
      <p:ext uri="{BB962C8B-B14F-4D97-AF65-F5344CB8AC3E}">
        <p14:creationId xmlns:p14="http://schemas.microsoft.com/office/powerpoint/2010/main" val="115942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539552" y="1412776"/>
            <a:ext cx="8136904" cy="4536504"/>
          </a:xfrm>
          <a:noFill/>
          <a:ln>
            <a:miter lim="800000"/>
            <a:headEnd/>
            <a:tailEnd/>
          </a:ln>
        </p:spPr>
        <p:txBody>
          <a:bodyPr vert="horz" wrap="square" lIns="91440" tIns="45720" rIns="91440" bIns="45720" numCol="1" anchor="ctr" anchorCtr="0" compatLnSpc="1">
            <a:prstTxWarp prst="textNoShape">
              <a:avLst/>
            </a:prstTxWarp>
          </a:bodyPr>
          <a:lstStyle/>
          <a:p>
            <a:pPr algn="l"/>
            <a:r>
              <a:rPr lang="en-GB" b="1" dirty="0" smtClean="0"/>
              <a:t>IGTL - GCU Workshop</a:t>
            </a:r>
            <a:r>
              <a:rPr lang="en-GB" b="1" dirty="0"/>
              <a:t/>
            </a:r>
            <a:br>
              <a:rPr lang="en-GB" b="1" dirty="0"/>
            </a:br>
            <a:r>
              <a:rPr lang="en-GB" b="1" dirty="0"/>
              <a:t/>
            </a:r>
            <a:br>
              <a:rPr lang="en-GB" b="1" dirty="0"/>
            </a:br>
            <a:r>
              <a:rPr lang="de-DE" sz="2400" b="1" dirty="0" smtClean="0"/>
              <a:t>24.10.2017</a:t>
            </a:r>
            <a:r>
              <a:rPr lang="de-DE" sz="2400" b="1" dirty="0"/>
              <a:t>, </a:t>
            </a:r>
            <a:r>
              <a:rPr lang="de-DE" sz="2400" b="1" dirty="0" smtClean="0"/>
              <a:t>Warszawa</a:t>
            </a:r>
            <a:r>
              <a:rPr lang="de-DE" sz="2400" b="1" dirty="0"/>
              <a:t/>
            </a:r>
            <a:br>
              <a:rPr lang="de-DE" sz="2400" b="1" dirty="0"/>
            </a:br>
            <a:r>
              <a:rPr lang="de-DE" sz="2400" b="1" dirty="0"/>
              <a:t/>
            </a:r>
            <a:br>
              <a:rPr lang="de-DE" sz="2400" b="1" dirty="0"/>
            </a:br>
            <a:r>
              <a:rPr lang="de-DE" sz="2400" b="1" dirty="0" smtClean="0"/>
              <a:t>Markus Vaerst</a:t>
            </a:r>
            <a:br>
              <a:rPr lang="de-DE" sz="2400" b="1" dirty="0" smtClean="0"/>
            </a:br>
            <a:r>
              <a:rPr lang="de-DE" sz="1800" b="1" dirty="0" err="1" smtClean="0"/>
              <a:t>Vice-President</a:t>
            </a:r>
            <a:r>
              <a:rPr lang="de-DE" sz="1800" b="1" dirty="0" smtClean="0"/>
              <a:t> ERFA</a:t>
            </a:r>
            <a:br>
              <a:rPr lang="de-DE" sz="1800" b="1" dirty="0" smtClean="0"/>
            </a:br>
            <a:r>
              <a:rPr lang="de-DE" sz="1800" b="1" dirty="0" err="1" smtClean="0"/>
              <a:t>Rapporteur</a:t>
            </a:r>
            <a:r>
              <a:rPr lang="de-DE" sz="1800" b="1" dirty="0" smtClean="0"/>
              <a:t> GCU Joint </a:t>
            </a:r>
            <a:r>
              <a:rPr lang="de-DE" sz="1800" b="1" dirty="0" err="1" smtClean="0"/>
              <a:t>Committee</a:t>
            </a:r>
            <a:endParaRPr lang="en-US" sz="1800" b="1" dirty="0"/>
          </a:p>
        </p:txBody>
      </p:sp>
      <p:pic>
        <p:nvPicPr>
          <p:cNvPr id="3" name="Grafik 2"/>
          <p:cNvPicPr/>
          <p:nvPr/>
        </p:nvPicPr>
        <p:blipFill>
          <a:blip r:embed="rId3">
            <a:extLst>
              <a:ext uri="{28A0092B-C50C-407E-A947-70E740481C1C}">
                <a14:useLocalDpi xmlns:a14="http://schemas.microsoft.com/office/drawing/2010/main" val="0"/>
              </a:ext>
            </a:extLst>
          </a:blip>
          <a:srcRect/>
          <a:stretch>
            <a:fillRect/>
          </a:stretch>
        </p:blipFill>
        <p:spPr bwMode="auto">
          <a:xfrm>
            <a:off x="6948264" y="287447"/>
            <a:ext cx="1621790" cy="341630"/>
          </a:xfrm>
          <a:prstGeom prst="rect">
            <a:avLst/>
          </a:prstGeom>
          <a:noFill/>
        </p:spPr>
      </p:pic>
    </p:spTree>
    <p:extLst>
      <p:ext uri="{BB962C8B-B14F-4D97-AF65-F5344CB8AC3E}">
        <p14:creationId xmlns:p14="http://schemas.microsoft.com/office/powerpoint/2010/main" val="160245196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CF9D0987-AF98-4E62-B2CA-F70DC31C7AA4}" type="slidenum">
              <a:rPr lang="de-CH" altLang="de-DE" smtClean="0"/>
              <a:pPr/>
              <a:t>10</a:t>
            </a:fld>
            <a:endParaRPr lang="de-CH" altLang="de-DE"/>
          </a:p>
        </p:txBody>
      </p:sp>
      <p:sp>
        <p:nvSpPr>
          <p:cNvPr id="8" name="Rechteck 7"/>
          <p:cNvSpPr/>
          <p:nvPr/>
        </p:nvSpPr>
        <p:spPr>
          <a:xfrm>
            <a:off x="323528" y="927178"/>
            <a:ext cx="8425184" cy="1538883"/>
          </a:xfrm>
          <a:prstGeom prst="rect">
            <a:avLst/>
          </a:prstGeom>
          <a:solidFill>
            <a:schemeClr val="bg1">
              <a:lumMod val="75000"/>
            </a:schemeClr>
          </a:solidFill>
        </p:spPr>
        <p:txBody>
          <a:bodyPr wrap="square">
            <a:spAutoFit/>
          </a:bodyPr>
          <a:lstStyle/>
          <a:p>
            <a:pPr>
              <a:spcBef>
                <a:spcPts val="600"/>
              </a:spcBef>
              <a:spcAft>
                <a:spcPts val="600"/>
              </a:spcAft>
            </a:pPr>
            <a:r>
              <a:rPr lang="en-US" sz="1600" dirty="0"/>
              <a:t>22.3 The RU shall not be liable for:</a:t>
            </a:r>
          </a:p>
          <a:p>
            <a:pPr marL="285750" indent="-285750">
              <a:spcBef>
                <a:spcPts val="600"/>
              </a:spcBef>
              <a:spcAft>
                <a:spcPts val="600"/>
              </a:spcAft>
              <a:buFont typeface="Arial" panose="020B0604020202020204" pitchFamily="34" charset="0"/>
              <a:buChar char="•"/>
            </a:pPr>
            <a:r>
              <a:rPr lang="en-US" sz="1600" dirty="0"/>
              <a:t>l</a:t>
            </a:r>
            <a:r>
              <a:rPr lang="en-US" sz="1600" dirty="0" smtClean="0"/>
              <a:t>oss </a:t>
            </a:r>
            <a:r>
              <a:rPr lang="en-US" sz="1600" dirty="0"/>
              <a:t>of or damage to </a:t>
            </a:r>
            <a:r>
              <a:rPr lang="en-US" sz="1600" b="1" dirty="0">
                <a:solidFill>
                  <a:srgbClr val="FF0000"/>
                </a:solidFill>
              </a:rPr>
              <a:t>removable accessories</a:t>
            </a:r>
            <a:r>
              <a:rPr lang="en-US" sz="1600" dirty="0"/>
              <a:t> that is not listed on both sides of </a:t>
            </a:r>
            <a:r>
              <a:rPr lang="en-US" sz="1600" dirty="0" smtClean="0"/>
              <a:t>the wagon;</a:t>
            </a:r>
          </a:p>
          <a:p>
            <a:pPr marL="285750" indent="-285750">
              <a:spcBef>
                <a:spcPts val="600"/>
              </a:spcBef>
              <a:spcAft>
                <a:spcPts val="600"/>
              </a:spcAft>
              <a:buFont typeface="Arial" panose="020B0604020202020204" pitchFamily="34" charset="0"/>
              <a:buChar char="•"/>
            </a:pPr>
            <a:r>
              <a:rPr lang="en-US" sz="1600" dirty="0" smtClean="0"/>
              <a:t>loss </a:t>
            </a:r>
            <a:r>
              <a:rPr lang="en-US" sz="1600" dirty="0"/>
              <a:t>of and damage to </a:t>
            </a:r>
            <a:r>
              <a:rPr lang="en-US" sz="1600" b="1" dirty="0">
                <a:solidFill>
                  <a:srgbClr val="FF0000"/>
                </a:solidFill>
              </a:rPr>
              <a:t>removable tackles </a:t>
            </a:r>
            <a:r>
              <a:rPr lang="en-US" sz="1600" dirty="0"/>
              <a:t>(filling hoses, tools, etc.),</a:t>
            </a:r>
          </a:p>
          <a:p>
            <a:pPr>
              <a:spcBef>
                <a:spcPts val="600"/>
              </a:spcBef>
              <a:spcAft>
                <a:spcPts val="600"/>
              </a:spcAft>
            </a:pPr>
            <a:r>
              <a:rPr lang="en-US" sz="1600" dirty="0"/>
              <a:t>provided that it cannot be shown to be at fault.</a:t>
            </a:r>
            <a:endParaRPr lang="de-DE" sz="1600" dirty="0">
              <a:latin typeface="+mn-lt"/>
            </a:endParaRPr>
          </a:p>
        </p:txBody>
      </p:sp>
      <p:pic>
        <p:nvPicPr>
          <p:cNvPr id="7" name="Grafik 6"/>
          <p:cNvPicPr/>
          <p:nvPr/>
        </p:nvPicPr>
        <p:blipFill>
          <a:blip r:embed="rId2">
            <a:extLst>
              <a:ext uri="{28A0092B-C50C-407E-A947-70E740481C1C}">
                <a14:useLocalDpi xmlns:a14="http://schemas.microsoft.com/office/drawing/2010/main" val="0"/>
              </a:ext>
            </a:extLst>
          </a:blip>
          <a:srcRect/>
          <a:stretch>
            <a:fillRect/>
          </a:stretch>
        </p:blipFill>
        <p:spPr bwMode="auto">
          <a:xfrm>
            <a:off x="6948264" y="287447"/>
            <a:ext cx="1621790" cy="341630"/>
          </a:xfrm>
          <a:prstGeom prst="rect">
            <a:avLst/>
          </a:prstGeom>
          <a:noFill/>
        </p:spPr>
      </p:pic>
      <p:sp>
        <p:nvSpPr>
          <p:cNvPr id="9" name="Titel 1"/>
          <p:cNvSpPr txBox="1">
            <a:spLocks/>
          </p:cNvSpPr>
          <p:nvPr/>
        </p:nvSpPr>
        <p:spPr>
          <a:xfrm>
            <a:off x="395536" y="175742"/>
            <a:ext cx="6552727" cy="58896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de-DE" sz="2800" b="1" dirty="0" smtClean="0"/>
              <a:t>GCU – </a:t>
            </a:r>
            <a:r>
              <a:rPr lang="de-DE" sz="2800" b="1" dirty="0" err="1" smtClean="0"/>
              <a:t>Article</a:t>
            </a:r>
            <a:r>
              <a:rPr lang="de-DE" sz="2800" b="1" dirty="0" smtClean="0"/>
              <a:t> 22: </a:t>
            </a:r>
            <a:r>
              <a:rPr lang="de-DE" sz="2800" b="1" dirty="0" err="1" smtClean="0"/>
              <a:t>Liability</a:t>
            </a:r>
            <a:r>
              <a:rPr lang="de-DE" sz="2800" b="1" dirty="0" smtClean="0"/>
              <a:t> </a:t>
            </a:r>
            <a:r>
              <a:rPr lang="de-DE" sz="2800" b="1" dirty="0" err="1" smtClean="0"/>
              <a:t>of</a:t>
            </a:r>
            <a:r>
              <a:rPr lang="de-DE" sz="2800" b="1" dirty="0" smtClean="0"/>
              <a:t> </a:t>
            </a:r>
            <a:r>
              <a:rPr lang="de-DE" sz="2800" b="1" dirty="0" err="1" smtClean="0"/>
              <a:t>the</a:t>
            </a:r>
            <a:r>
              <a:rPr lang="de-DE" sz="2800" b="1" dirty="0" smtClean="0"/>
              <a:t> </a:t>
            </a:r>
            <a:r>
              <a:rPr lang="de-DE" sz="2800" b="1" dirty="0" err="1" smtClean="0"/>
              <a:t>user</a:t>
            </a:r>
            <a:r>
              <a:rPr lang="de-DE" sz="2800" b="1" dirty="0" smtClean="0"/>
              <a:t> RU</a:t>
            </a:r>
            <a:endParaRPr lang="de-DE" sz="2800" b="1" dirty="0" smtClean="0"/>
          </a:p>
          <a:p>
            <a:pPr algn="l"/>
            <a:endParaRPr lang="de-DE" sz="2800" b="1" dirty="0"/>
          </a:p>
        </p:txBody>
      </p:sp>
      <p:sp>
        <p:nvSpPr>
          <p:cNvPr id="2" name="Rechteck 1"/>
          <p:cNvSpPr/>
          <p:nvPr/>
        </p:nvSpPr>
        <p:spPr>
          <a:xfrm>
            <a:off x="362744" y="2636912"/>
            <a:ext cx="8385968" cy="646331"/>
          </a:xfrm>
          <a:prstGeom prst="rect">
            <a:avLst/>
          </a:prstGeom>
          <a:ln w="38100" cmpd="sng">
            <a:solidFill>
              <a:srgbClr val="002060"/>
            </a:solidFill>
          </a:ln>
        </p:spPr>
        <p:txBody>
          <a:bodyPr wrap="square">
            <a:spAutoFit/>
          </a:bodyPr>
          <a:lstStyle/>
          <a:p>
            <a:pPr marL="285750" indent="-285750">
              <a:spcBef>
                <a:spcPts val="600"/>
              </a:spcBef>
              <a:spcAft>
                <a:spcPts val="600"/>
              </a:spcAft>
              <a:buFont typeface="Wingdings" panose="05000000000000000000" pitchFamily="2" charset="2"/>
              <a:buChar char="Ü"/>
            </a:pPr>
            <a:r>
              <a:rPr lang="de-DE" altLang="de-DE" b="1" dirty="0" smtClean="0">
                <a:solidFill>
                  <a:srgbClr val="FF0000"/>
                </a:solidFill>
              </a:rPr>
              <a:t>„</a:t>
            </a:r>
            <a:r>
              <a:rPr lang="de-DE" altLang="de-DE" b="1" dirty="0" err="1" smtClean="0">
                <a:solidFill>
                  <a:srgbClr val="FF0000"/>
                </a:solidFill>
              </a:rPr>
              <a:t>Exemption</a:t>
            </a:r>
            <a:r>
              <a:rPr lang="de-DE" altLang="de-DE" b="1" dirty="0" smtClean="0">
                <a:solidFill>
                  <a:srgbClr val="FF0000"/>
                </a:solidFill>
              </a:rPr>
              <a:t> </a:t>
            </a:r>
            <a:r>
              <a:rPr lang="de-DE" altLang="de-DE" b="1" dirty="0" err="1" smtClean="0">
                <a:solidFill>
                  <a:srgbClr val="FF0000"/>
                </a:solidFill>
              </a:rPr>
              <a:t>of</a:t>
            </a:r>
            <a:r>
              <a:rPr lang="de-DE" altLang="de-DE" b="1" dirty="0" smtClean="0">
                <a:solidFill>
                  <a:srgbClr val="FF0000"/>
                </a:solidFill>
              </a:rPr>
              <a:t> </a:t>
            </a:r>
            <a:r>
              <a:rPr lang="de-DE" altLang="de-DE" b="1" dirty="0" err="1" smtClean="0">
                <a:solidFill>
                  <a:srgbClr val="FF0000"/>
                </a:solidFill>
              </a:rPr>
              <a:t>the</a:t>
            </a:r>
            <a:r>
              <a:rPr lang="de-DE" altLang="de-DE" b="1" dirty="0" smtClean="0">
                <a:solidFill>
                  <a:srgbClr val="FF0000"/>
                </a:solidFill>
              </a:rPr>
              <a:t> </a:t>
            </a:r>
            <a:r>
              <a:rPr lang="de-DE" altLang="de-DE" b="1" dirty="0" err="1" smtClean="0">
                <a:solidFill>
                  <a:srgbClr val="FF0000"/>
                </a:solidFill>
              </a:rPr>
              <a:t>exemption</a:t>
            </a:r>
            <a:r>
              <a:rPr lang="de-DE" altLang="de-DE" b="1" dirty="0" smtClean="0">
                <a:solidFill>
                  <a:srgbClr val="FF0000"/>
                </a:solidFill>
              </a:rPr>
              <a:t>“ (</a:t>
            </a:r>
            <a:r>
              <a:rPr lang="de-DE" altLang="de-DE" b="1" dirty="0" err="1" smtClean="0">
                <a:solidFill>
                  <a:srgbClr val="FF0000"/>
                </a:solidFill>
              </a:rPr>
              <a:t>Article</a:t>
            </a:r>
            <a:r>
              <a:rPr lang="de-DE" altLang="de-DE" b="1" dirty="0" smtClean="0">
                <a:solidFill>
                  <a:srgbClr val="FF0000"/>
                </a:solidFill>
              </a:rPr>
              <a:t> 22.2): The Keeper </a:t>
            </a:r>
            <a:r>
              <a:rPr lang="de-DE" altLang="de-DE" b="1" dirty="0" err="1" smtClean="0">
                <a:solidFill>
                  <a:srgbClr val="FF0000"/>
                </a:solidFill>
              </a:rPr>
              <a:t>has</a:t>
            </a:r>
            <a:r>
              <a:rPr lang="de-DE" altLang="de-DE" b="1" dirty="0" smtClean="0">
                <a:solidFill>
                  <a:srgbClr val="FF0000"/>
                </a:solidFill>
              </a:rPr>
              <a:t> </a:t>
            </a:r>
            <a:r>
              <a:rPr lang="de-DE" altLang="de-DE" b="1" dirty="0" err="1" smtClean="0">
                <a:solidFill>
                  <a:srgbClr val="FF0000"/>
                </a:solidFill>
              </a:rPr>
              <a:t>the</a:t>
            </a:r>
            <a:r>
              <a:rPr lang="de-DE" altLang="de-DE" b="1" dirty="0" smtClean="0">
                <a:solidFill>
                  <a:srgbClr val="FF0000"/>
                </a:solidFill>
              </a:rPr>
              <a:t> </a:t>
            </a:r>
            <a:r>
              <a:rPr lang="de-DE" altLang="de-DE" b="1" dirty="0" err="1" smtClean="0">
                <a:solidFill>
                  <a:srgbClr val="FF0000"/>
                </a:solidFill>
              </a:rPr>
              <a:t>burden</a:t>
            </a:r>
            <a:r>
              <a:rPr lang="de-DE" altLang="de-DE" b="1" dirty="0" smtClean="0">
                <a:solidFill>
                  <a:srgbClr val="FF0000"/>
                </a:solidFill>
              </a:rPr>
              <a:t> </a:t>
            </a:r>
            <a:r>
              <a:rPr lang="de-DE" altLang="de-DE" b="1" dirty="0" err="1" smtClean="0">
                <a:solidFill>
                  <a:srgbClr val="FF0000"/>
                </a:solidFill>
              </a:rPr>
              <a:t>of</a:t>
            </a:r>
            <a:r>
              <a:rPr lang="de-DE" altLang="de-DE" b="1" dirty="0" smtClean="0">
                <a:solidFill>
                  <a:srgbClr val="FF0000"/>
                </a:solidFill>
              </a:rPr>
              <a:t> </a:t>
            </a:r>
            <a:r>
              <a:rPr lang="de-DE" altLang="de-DE" b="1" dirty="0" err="1" smtClean="0">
                <a:solidFill>
                  <a:srgbClr val="FF0000"/>
                </a:solidFill>
              </a:rPr>
              <a:t>proof</a:t>
            </a:r>
            <a:r>
              <a:rPr lang="de-DE" altLang="de-DE" b="1" dirty="0" smtClean="0">
                <a:solidFill>
                  <a:srgbClr val="FF0000"/>
                </a:solidFill>
              </a:rPr>
              <a:t> </a:t>
            </a:r>
            <a:r>
              <a:rPr lang="de-DE" altLang="de-DE" b="1" dirty="0" err="1" smtClean="0">
                <a:solidFill>
                  <a:srgbClr val="FF0000"/>
                </a:solidFill>
              </a:rPr>
              <a:t>towards</a:t>
            </a:r>
            <a:r>
              <a:rPr lang="de-DE" altLang="de-DE" b="1" dirty="0" smtClean="0">
                <a:solidFill>
                  <a:srgbClr val="FF0000"/>
                </a:solidFill>
              </a:rPr>
              <a:t> </a:t>
            </a:r>
            <a:r>
              <a:rPr lang="de-DE" altLang="de-DE" b="1" dirty="0" err="1" smtClean="0">
                <a:solidFill>
                  <a:srgbClr val="FF0000"/>
                </a:solidFill>
              </a:rPr>
              <a:t>the</a:t>
            </a:r>
            <a:r>
              <a:rPr lang="de-DE" altLang="de-DE" b="1" dirty="0" smtClean="0">
                <a:solidFill>
                  <a:srgbClr val="FF0000"/>
                </a:solidFill>
              </a:rPr>
              <a:t> RU</a:t>
            </a:r>
            <a:endParaRPr lang="de-DE" altLang="de-DE" b="1" dirty="0">
              <a:solidFill>
                <a:srgbClr val="FF0000"/>
              </a:solidFill>
            </a:endParaRPr>
          </a:p>
        </p:txBody>
      </p:sp>
    </p:spTree>
    <p:extLst>
      <p:ext uri="{BB962C8B-B14F-4D97-AF65-F5344CB8AC3E}">
        <p14:creationId xmlns:p14="http://schemas.microsoft.com/office/powerpoint/2010/main" val="3889098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CF9D0987-AF98-4E62-B2CA-F70DC31C7AA4}" type="slidenum">
              <a:rPr lang="de-CH" altLang="de-DE" smtClean="0"/>
              <a:pPr/>
              <a:t>11</a:t>
            </a:fld>
            <a:endParaRPr lang="de-CH" altLang="de-DE"/>
          </a:p>
        </p:txBody>
      </p:sp>
      <p:sp>
        <p:nvSpPr>
          <p:cNvPr id="7" name="Titel 1"/>
          <p:cNvSpPr txBox="1">
            <a:spLocks/>
          </p:cNvSpPr>
          <p:nvPr/>
        </p:nvSpPr>
        <p:spPr>
          <a:xfrm>
            <a:off x="395536" y="175742"/>
            <a:ext cx="6552727" cy="58896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de-DE" sz="2800" b="1" dirty="0" smtClean="0"/>
              <a:t>GCU – </a:t>
            </a:r>
            <a:r>
              <a:rPr lang="de-DE" sz="2800" b="1" dirty="0" err="1" smtClean="0"/>
              <a:t>Article</a:t>
            </a:r>
            <a:r>
              <a:rPr lang="de-DE" sz="2800" b="1" dirty="0" smtClean="0"/>
              <a:t> </a:t>
            </a:r>
            <a:r>
              <a:rPr lang="de-DE" sz="2800" b="1" dirty="0"/>
              <a:t>23: </a:t>
            </a:r>
            <a:r>
              <a:rPr lang="de-DE" sz="2800" b="1" dirty="0" err="1"/>
              <a:t>Amount</a:t>
            </a:r>
            <a:r>
              <a:rPr lang="de-DE" sz="2800" b="1" dirty="0"/>
              <a:t> </a:t>
            </a:r>
            <a:r>
              <a:rPr lang="de-DE" sz="2800" b="1" dirty="0" err="1"/>
              <a:t>of</a:t>
            </a:r>
            <a:r>
              <a:rPr lang="de-DE" sz="2800" b="1" dirty="0"/>
              <a:t> </a:t>
            </a:r>
            <a:r>
              <a:rPr lang="de-DE" sz="2800" b="1" dirty="0" err="1" smtClean="0"/>
              <a:t>compensation</a:t>
            </a:r>
            <a:endParaRPr lang="de-DE" sz="2800" b="1" dirty="0" smtClean="0"/>
          </a:p>
          <a:p>
            <a:pPr algn="l"/>
            <a:r>
              <a:rPr lang="de-DE" sz="1200" b="1" dirty="0" smtClean="0"/>
              <a:t>(Version: 1st </a:t>
            </a:r>
            <a:r>
              <a:rPr lang="de-DE" sz="1200" b="1" dirty="0" err="1" smtClean="0"/>
              <a:t>January</a:t>
            </a:r>
            <a:r>
              <a:rPr lang="de-DE" sz="1200" b="1" dirty="0" smtClean="0"/>
              <a:t> 2018)</a:t>
            </a:r>
          </a:p>
          <a:p>
            <a:pPr algn="l"/>
            <a:r>
              <a:rPr lang="de-DE" sz="2800" b="1" dirty="0" smtClean="0"/>
              <a:t> </a:t>
            </a:r>
            <a:endParaRPr lang="de-DE" sz="2800" b="1" dirty="0"/>
          </a:p>
        </p:txBody>
      </p:sp>
      <p:sp>
        <p:nvSpPr>
          <p:cNvPr id="8" name="Rechteck 7"/>
          <p:cNvSpPr/>
          <p:nvPr/>
        </p:nvSpPr>
        <p:spPr>
          <a:xfrm>
            <a:off x="395288" y="893619"/>
            <a:ext cx="8425184" cy="2031325"/>
          </a:xfrm>
          <a:prstGeom prst="rect">
            <a:avLst/>
          </a:prstGeom>
          <a:solidFill>
            <a:schemeClr val="bg1">
              <a:lumMod val="75000"/>
            </a:schemeClr>
          </a:solidFill>
        </p:spPr>
        <p:txBody>
          <a:bodyPr wrap="square">
            <a:spAutoFit/>
          </a:bodyPr>
          <a:lstStyle/>
          <a:p>
            <a:r>
              <a:rPr lang="de-DE" sz="1400" dirty="0" smtClean="0"/>
              <a:t>23.1 </a:t>
            </a:r>
            <a:r>
              <a:rPr lang="en-US" sz="1400" dirty="0"/>
              <a:t>In case of loss of the wagon or its accessories, the amount of compensation shall be</a:t>
            </a:r>
          </a:p>
          <a:p>
            <a:r>
              <a:rPr lang="en-US" sz="1400" dirty="0"/>
              <a:t>calculated in accordance with Appendix 5</a:t>
            </a:r>
            <a:r>
              <a:rPr lang="en-US" sz="1400" dirty="0" smtClean="0"/>
              <a:t>.</a:t>
            </a:r>
          </a:p>
          <a:p>
            <a:endParaRPr lang="de-DE" sz="1400" dirty="0"/>
          </a:p>
          <a:p>
            <a:r>
              <a:rPr lang="de-DE" sz="1400" dirty="0" smtClean="0"/>
              <a:t>23.2 </a:t>
            </a:r>
            <a:r>
              <a:rPr lang="en-US" sz="1400" dirty="0"/>
              <a:t>In case of damage to the wagon or its accessories, compensation shall be limited to the cost of repairs. </a:t>
            </a:r>
            <a:r>
              <a:rPr lang="en-US" sz="1400" b="1" dirty="0">
                <a:solidFill>
                  <a:srgbClr val="FF0000"/>
                </a:solidFill>
              </a:rPr>
              <a:t>Compensation for loss of use </a:t>
            </a:r>
            <a:r>
              <a:rPr lang="en-US" sz="1400" dirty="0"/>
              <a:t>shall be granted in accordance with Article 13.3 and compensation for the change in operational value for damaged wheelsets in accordance with Appendix 6, Part II. When a request is sent to the keeper for spare parts to carry out repair work, the period of loss of use shall be suspended between the date of the request and the date on which the parts are received. The total amount of </a:t>
            </a:r>
            <a:r>
              <a:rPr lang="en-US" sz="1400" dirty="0" err="1"/>
              <a:t>Ccompensation</a:t>
            </a:r>
            <a:r>
              <a:rPr lang="en-US" sz="1400" dirty="0"/>
              <a:t> (for loss of use and for </a:t>
            </a:r>
            <a:r>
              <a:rPr lang="en-US" sz="1400" dirty="0" err="1"/>
              <a:t>reprofiling</a:t>
            </a:r>
            <a:r>
              <a:rPr lang="en-US" sz="1400" dirty="0"/>
              <a:t> wheelsets) may not exceed the amount that would be payable for loss of the wagon</a:t>
            </a:r>
            <a:r>
              <a:rPr lang="en-US" sz="1400" dirty="0" smtClean="0"/>
              <a:t>.</a:t>
            </a:r>
            <a:endParaRPr lang="de-DE" sz="1400" dirty="0"/>
          </a:p>
        </p:txBody>
      </p:sp>
      <p:pic>
        <p:nvPicPr>
          <p:cNvPr id="9" name="Grafik 8"/>
          <p:cNvPicPr/>
          <p:nvPr/>
        </p:nvPicPr>
        <p:blipFill>
          <a:blip r:embed="rId2">
            <a:extLst>
              <a:ext uri="{28A0092B-C50C-407E-A947-70E740481C1C}">
                <a14:useLocalDpi xmlns:a14="http://schemas.microsoft.com/office/drawing/2010/main" val="0"/>
              </a:ext>
            </a:extLst>
          </a:blip>
          <a:srcRect/>
          <a:stretch>
            <a:fillRect/>
          </a:stretch>
        </p:blipFill>
        <p:spPr bwMode="auto">
          <a:xfrm>
            <a:off x="6948264" y="287447"/>
            <a:ext cx="1621790" cy="341630"/>
          </a:xfrm>
          <a:prstGeom prst="rect">
            <a:avLst/>
          </a:prstGeom>
          <a:noFill/>
        </p:spPr>
      </p:pic>
      <p:sp>
        <p:nvSpPr>
          <p:cNvPr id="2" name="Rechteck 1"/>
          <p:cNvSpPr/>
          <p:nvPr/>
        </p:nvSpPr>
        <p:spPr>
          <a:xfrm>
            <a:off x="395536" y="2996952"/>
            <a:ext cx="8425184" cy="3600986"/>
          </a:xfrm>
          <a:prstGeom prst="rect">
            <a:avLst/>
          </a:prstGeom>
          <a:ln w="38100" cmpd="sng">
            <a:solidFill>
              <a:srgbClr val="002060"/>
            </a:solidFill>
          </a:ln>
        </p:spPr>
        <p:txBody>
          <a:bodyPr wrap="square">
            <a:spAutoFit/>
          </a:bodyPr>
          <a:lstStyle/>
          <a:p>
            <a:pPr marL="285750" indent="-285750">
              <a:buFont typeface="Wingdings" panose="05000000000000000000" pitchFamily="2" charset="2"/>
              <a:buChar char="Ü"/>
            </a:pPr>
            <a:r>
              <a:rPr lang="de-DE" sz="1600" b="1" dirty="0" err="1">
                <a:solidFill>
                  <a:srgbClr val="FF0000"/>
                </a:solidFill>
              </a:rPr>
              <a:t>Extract</a:t>
            </a:r>
            <a:r>
              <a:rPr lang="de-DE" sz="1600" b="1" dirty="0">
                <a:solidFill>
                  <a:srgbClr val="FF0000"/>
                </a:solidFill>
              </a:rPr>
              <a:t> Appendix 6:</a:t>
            </a:r>
          </a:p>
          <a:p>
            <a:r>
              <a:rPr lang="en-US" sz="1600" b="1" dirty="0" smtClean="0">
                <a:solidFill>
                  <a:srgbClr val="FF0000"/>
                </a:solidFill>
              </a:rPr>
              <a:t>2.3 </a:t>
            </a:r>
            <a:r>
              <a:rPr lang="en-US" sz="1600" b="1" dirty="0">
                <a:solidFill>
                  <a:srgbClr val="FF0000"/>
                </a:solidFill>
              </a:rPr>
              <a:t>Flat-rate compensation to be paid for loss of use arising from repair work on the wagon </a:t>
            </a:r>
            <a:endParaRPr lang="de-DE" sz="1600" b="1" dirty="0">
              <a:solidFill>
                <a:srgbClr val="FF0000"/>
              </a:solidFill>
            </a:endParaRPr>
          </a:p>
          <a:p>
            <a:r>
              <a:rPr lang="en-US" sz="1400" b="1" dirty="0">
                <a:solidFill>
                  <a:srgbClr val="FF0000"/>
                </a:solidFill>
              </a:rPr>
              <a:t>The RU </a:t>
            </a:r>
            <a:r>
              <a:rPr lang="en-US" sz="1400" b="1" dirty="0" smtClean="0">
                <a:solidFill>
                  <a:srgbClr val="FF0000"/>
                </a:solidFill>
              </a:rPr>
              <a:t>responsible </a:t>
            </a:r>
            <a:r>
              <a:rPr lang="en-US" sz="1400" b="1" dirty="0">
                <a:solidFill>
                  <a:srgbClr val="FF0000"/>
                </a:solidFill>
              </a:rPr>
              <a:t>for the damaging a wagon or its accessories as per GCU Article 22, shall pay the keeper a flat rate of compensation upon presentation of an invoice </a:t>
            </a:r>
            <a:r>
              <a:rPr lang="en-US" sz="1400" b="1" dirty="0" smtClean="0">
                <a:solidFill>
                  <a:srgbClr val="FF0000"/>
                </a:solidFill>
              </a:rPr>
              <a:t>(…) for each indivisible (calendar</a:t>
            </a:r>
            <a:r>
              <a:rPr lang="en-US" sz="1400" b="1" dirty="0">
                <a:solidFill>
                  <a:srgbClr val="FF0000"/>
                </a:solidFill>
              </a:rPr>
              <a:t>) day on which the wagon is unavailable for use. </a:t>
            </a:r>
            <a:r>
              <a:rPr lang="en-US" sz="1400" b="1" dirty="0">
                <a:solidFill>
                  <a:srgbClr val="FF0000"/>
                </a:solidFill>
              </a:rPr>
              <a:t>This </a:t>
            </a:r>
            <a:r>
              <a:rPr lang="en-US" sz="1400" b="1" dirty="0">
                <a:solidFill>
                  <a:srgbClr val="FF0000"/>
                </a:solidFill>
              </a:rPr>
              <a:t>compensation shall be calculated starting from the day following that on which the damage was first recorded </a:t>
            </a:r>
            <a:r>
              <a:rPr lang="en-US" sz="1400" b="1" dirty="0" smtClean="0">
                <a:solidFill>
                  <a:srgbClr val="FF0000"/>
                </a:solidFill>
              </a:rPr>
              <a:t>(… [</a:t>
            </a:r>
            <a:r>
              <a:rPr lang="en-US" sz="1400" b="1" dirty="0" smtClean="0"/>
              <a:t>Appendix 4</a:t>
            </a:r>
            <a:r>
              <a:rPr lang="en-US" sz="1400" b="1" dirty="0" smtClean="0">
                <a:solidFill>
                  <a:srgbClr val="FF0000"/>
                </a:solidFill>
              </a:rPr>
              <a:t>]) </a:t>
            </a:r>
            <a:r>
              <a:rPr lang="en-US" sz="1400" b="1" dirty="0">
                <a:solidFill>
                  <a:srgbClr val="FF0000"/>
                </a:solidFill>
              </a:rPr>
              <a:t>and shall end on the day on which the wagon's fitness for service is restored. </a:t>
            </a:r>
            <a:r>
              <a:rPr lang="en-US" sz="1400" b="1" dirty="0">
                <a:solidFill>
                  <a:srgbClr val="FF0000"/>
                </a:solidFill>
              </a:rPr>
              <a:t>The </a:t>
            </a:r>
            <a:r>
              <a:rPr lang="en-US" sz="1400" b="1" dirty="0">
                <a:solidFill>
                  <a:srgbClr val="FF0000"/>
                </a:solidFill>
              </a:rPr>
              <a:t>loss-of-use period shall be suspended in the following cases: </a:t>
            </a:r>
            <a:endParaRPr lang="de-DE" sz="1400" b="1" dirty="0">
              <a:solidFill>
                <a:srgbClr val="FF0000"/>
              </a:solidFill>
            </a:endParaRPr>
          </a:p>
          <a:p>
            <a:pPr marL="285750" indent="-285750">
              <a:buFont typeface="Wingdings" panose="05000000000000000000" pitchFamily="2" charset="2"/>
              <a:buChar char="Ü"/>
            </a:pPr>
            <a:r>
              <a:rPr lang="en-US" sz="1400" dirty="0">
                <a:solidFill>
                  <a:srgbClr val="FF0000"/>
                </a:solidFill>
              </a:rPr>
              <a:t>if the wagon is given a </a:t>
            </a:r>
            <a:r>
              <a:rPr lang="en-US" sz="1400" u="sng" dirty="0">
                <a:solidFill>
                  <a:srgbClr val="FF0000"/>
                </a:solidFill>
              </a:rPr>
              <a:t>K label </a:t>
            </a:r>
            <a:r>
              <a:rPr lang="en-US" sz="1400" dirty="0">
                <a:solidFill>
                  <a:srgbClr val="FF0000"/>
                </a:solidFill>
              </a:rPr>
              <a:t>in the sense of GCU Appendix 9 and then takes more than two days to be taken to the workshop (a flat rate then applies for the time taken to reach the workshop); </a:t>
            </a:r>
            <a:endParaRPr lang="de-DE" sz="1400" dirty="0">
              <a:solidFill>
                <a:srgbClr val="FF0000"/>
              </a:solidFill>
            </a:endParaRPr>
          </a:p>
          <a:p>
            <a:pPr marL="285750" indent="-285750">
              <a:buFont typeface="Wingdings" panose="05000000000000000000" pitchFamily="2" charset="2"/>
              <a:buChar char="Ü"/>
            </a:pPr>
            <a:r>
              <a:rPr lang="en-US" sz="1400" dirty="0">
                <a:solidFill>
                  <a:srgbClr val="FF0000"/>
                </a:solidFill>
              </a:rPr>
              <a:t>if the wagon is given a K label (GCU Appendix 9) and transferred between two workshops and this takes more than two days (a flat rate then applies for the time taken to reach the other workshop</a:t>
            </a:r>
            <a:r>
              <a:rPr lang="en-US" sz="1400" dirty="0" smtClean="0">
                <a:solidFill>
                  <a:srgbClr val="FF0000"/>
                </a:solidFill>
              </a:rPr>
              <a:t>);</a:t>
            </a:r>
            <a:endParaRPr lang="de-DE" sz="1400" dirty="0">
              <a:solidFill>
                <a:srgbClr val="FF0000"/>
              </a:solidFill>
            </a:endParaRPr>
          </a:p>
          <a:p>
            <a:pPr marL="285750" indent="-285750">
              <a:buFont typeface="Wingdings" panose="05000000000000000000" pitchFamily="2" charset="2"/>
              <a:buChar char="Ü"/>
            </a:pPr>
            <a:r>
              <a:rPr lang="en-US" sz="1400" dirty="0" smtClean="0">
                <a:solidFill>
                  <a:srgbClr val="FF0000"/>
                </a:solidFill>
              </a:rPr>
              <a:t>from </a:t>
            </a:r>
            <a:r>
              <a:rPr lang="en-US" sz="1400" dirty="0">
                <a:solidFill>
                  <a:srgbClr val="FF0000"/>
                </a:solidFill>
              </a:rPr>
              <a:t>the day the damage was recorded up to the day the goods are unloaded if the wagon has been given a K label before being forwarded; </a:t>
            </a:r>
            <a:endParaRPr lang="de-DE" sz="1400" dirty="0">
              <a:solidFill>
                <a:srgbClr val="FF0000"/>
              </a:solidFill>
            </a:endParaRPr>
          </a:p>
          <a:p>
            <a:pPr marL="285750" indent="-285750">
              <a:buFont typeface="Wingdings" panose="05000000000000000000" pitchFamily="2" charset="2"/>
              <a:buChar char="Ü"/>
            </a:pPr>
            <a:r>
              <a:rPr lang="en-US" sz="1400" dirty="0">
                <a:solidFill>
                  <a:srgbClr val="FF0000"/>
                </a:solidFill>
              </a:rPr>
              <a:t>for the time elapsing between the </a:t>
            </a:r>
            <a:r>
              <a:rPr lang="en-US" sz="1400" u="sng" dirty="0">
                <a:solidFill>
                  <a:srgbClr val="FF0000"/>
                </a:solidFill>
              </a:rPr>
              <a:t>request of spare parts </a:t>
            </a:r>
            <a:r>
              <a:rPr lang="en-US" sz="1400" dirty="0">
                <a:solidFill>
                  <a:srgbClr val="FF0000"/>
                </a:solidFill>
              </a:rPr>
              <a:t>as per Forms H and HR and the delivery of these parts (GCU Article 23.2); </a:t>
            </a:r>
            <a:endParaRPr lang="de-DE" sz="1400" dirty="0">
              <a:solidFill>
                <a:srgbClr val="FF0000"/>
              </a:solidFill>
            </a:endParaRPr>
          </a:p>
          <a:p>
            <a:pPr marL="285750" indent="-285750">
              <a:buFont typeface="Wingdings" panose="05000000000000000000" pitchFamily="2" charset="2"/>
              <a:buChar char="Ü"/>
            </a:pPr>
            <a:r>
              <a:rPr lang="en-US" sz="1400" dirty="0">
                <a:solidFill>
                  <a:srgbClr val="FF0000"/>
                </a:solidFill>
              </a:rPr>
              <a:t>if the wagon is taken for further maintenance work at the </a:t>
            </a:r>
            <a:r>
              <a:rPr lang="en-US" sz="1400" u="sng" dirty="0">
                <a:solidFill>
                  <a:srgbClr val="FF0000"/>
                </a:solidFill>
              </a:rPr>
              <a:t>keeper’s </a:t>
            </a:r>
            <a:r>
              <a:rPr lang="en-US" sz="1400" u="sng" dirty="0" smtClean="0">
                <a:solidFill>
                  <a:srgbClr val="FF0000"/>
                </a:solidFill>
              </a:rPr>
              <a:t>behest</a:t>
            </a:r>
            <a:r>
              <a:rPr lang="en-US" sz="1400" dirty="0">
                <a:solidFill>
                  <a:srgbClr val="FF0000"/>
                </a:solidFill>
              </a:rPr>
              <a:t>.</a:t>
            </a:r>
            <a:endParaRPr lang="de-DE" sz="1400" dirty="0">
              <a:solidFill>
                <a:srgbClr val="FF0000"/>
              </a:solidFill>
            </a:endParaRPr>
          </a:p>
        </p:txBody>
      </p:sp>
    </p:spTree>
    <p:extLst>
      <p:ext uri="{BB962C8B-B14F-4D97-AF65-F5344CB8AC3E}">
        <p14:creationId xmlns:p14="http://schemas.microsoft.com/office/powerpoint/2010/main" val="10049349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CF9D0987-AF98-4E62-B2CA-F70DC31C7AA4}" type="slidenum">
              <a:rPr lang="de-CH" altLang="de-DE" smtClean="0"/>
              <a:pPr/>
              <a:t>12</a:t>
            </a:fld>
            <a:endParaRPr lang="de-CH" altLang="de-DE"/>
          </a:p>
        </p:txBody>
      </p:sp>
      <p:sp>
        <p:nvSpPr>
          <p:cNvPr id="8" name="Rechteck 7"/>
          <p:cNvSpPr/>
          <p:nvPr/>
        </p:nvSpPr>
        <p:spPr>
          <a:xfrm>
            <a:off x="395288" y="836712"/>
            <a:ext cx="8425184" cy="2554545"/>
          </a:xfrm>
          <a:prstGeom prst="rect">
            <a:avLst/>
          </a:prstGeom>
          <a:solidFill>
            <a:schemeClr val="bg1">
              <a:lumMod val="75000"/>
            </a:schemeClr>
          </a:solidFill>
        </p:spPr>
        <p:txBody>
          <a:bodyPr wrap="square">
            <a:spAutoFit/>
          </a:bodyPr>
          <a:lstStyle/>
          <a:p>
            <a:r>
              <a:rPr lang="de-DE" sz="1600" dirty="0" smtClean="0"/>
              <a:t>23.1 </a:t>
            </a:r>
            <a:r>
              <a:rPr lang="en-US" sz="1600" dirty="0"/>
              <a:t>In case of loss of the wagon or its accessories, the amount of compensation shall be</a:t>
            </a:r>
          </a:p>
          <a:p>
            <a:r>
              <a:rPr lang="en-US" sz="1600" dirty="0"/>
              <a:t>calculated in accordance with Appendix 5</a:t>
            </a:r>
            <a:r>
              <a:rPr lang="en-US" sz="1600" dirty="0" smtClean="0"/>
              <a:t>.</a:t>
            </a:r>
          </a:p>
          <a:p>
            <a:endParaRPr lang="de-DE" sz="1600" dirty="0"/>
          </a:p>
          <a:p>
            <a:r>
              <a:rPr lang="de-DE" sz="1600" dirty="0" smtClean="0"/>
              <a:t>23.2 </a:t>
            </a:r>
            <a:r>
              <a:rPr lang="en-US" sz="1600" dirty="0"/>
              <a:t>In case of damage to the wagon or its accessories, compensation shall be limited to the cost of repairs. Compensation for loss of use shall be granted in accordance with Article 13.3 </a:t>
            </a:r>
            <a:r>
              <a:rPr lang="en-US" sz="1600" b="1" dirty="0">
                <a:solidFill>
                  <a:srgbClr val="C00000"/>
                </a:solidFill>
              </a:rPr>
              <a:t>and compensation for the change in operational value for damaged wheelsets in accordance with Appendix 6, Part II</a:t>
            </a:r>
            <a:r>
              <a:rPr lang="en-US" sz="1600" dirty="0"/>
              <a:t>. When a request is sent to the keeper for spare parts to carry out repair work, the period of loss of use shall be suspended between the date of the request and the date on which the parts are received. The total amount of </a:t>
            </a:r>
            <a:r>
              <a:rPr lang="en-US" sz="1600" dirty="0" err="1"/>
              <a:t>Ccompensation</a:t>
            </a:r>
            <a:r>
              <a:rPr lang="en-US" sz="1600" dirty="0"/>
              <a:t> (for loss of use and for </a:t>
            </a:r>
            <a:r>
              <a:rPr lang="en-US" sz="1600" dirty="0" err="1"/>
              <a:t>reprofiling</a:t>
            </a:r>
            <a:r>
              <a:rPr lang="en-US" sz="1600" dirty="0"/>
              <a:t> wheelsets) may not exceed the amount that would be payable for loss of the wagon</a:t>
            </a:r>
            <a:r>
              <a:rPr lang="en-US" sz="1600" dirty="0" smtClean="0"/>
              <a:t>.</a:t>
            </a:r>
            <a:endParaRPr lang="de-DE" sz="1600" dirty="0"/>
          </a:p>
        </p:txBody>
      </p:sp>
      <p:sp>
        <p:nvSpPr>
          <p:cNvPr id="10" name="Rechteck 9"/>
          <p:cNvSpPr/>
          <p:nvPr/>
        </p:nvSpPr>
        <p:spPr>
          <a:xfrm>
            <a:off x="407008" y="3564305"/>
            <a:ext cx="8413464" cy="584775"/>
          </a:xfrm>
          <a:prstGeom prst="rect">
            <a:avLst/>
          </a:prstGeom>
          <a:ln w="38100" cmpd="sng">
            <a:solidFill>
              <a:srgbClr val="002060"/>
            </a:solidFill>
          </a:ln>
        </p:spPr>
        <p:txBody>
          <a:bodyPr wrap="square">
            <a:spAutoFit/>
          </a:bodyPr>
          <a:lstStyle/>
          <a:p>
            <a:pPr marL="285750" indent="-285750">
              <a:buFont typeface="Wingdings" panose="05000000000000000000" pitchFamily="2" charset="2"/>
              <a:buChar char="Ü"/>
            </a:pPr>
            <a:r>
              <a:rPr lang="de-DE" sz="1600" b="1" dirty="0" smtClean="0">
                <a:solidFill>
                  <a:srgbClr val="FF0000"/>
                </a:solidFill>
              </a:rPr>
              <a:t>The </a:t>
            </a:r>
            <a:r>
              <a:rPr lang="de-DE" sz="1600" b="1" dirty="0" err="1" smtClean="0">
                <a:solidFill>
                  <a:srgbClr val="FF0000"/>
                </a:solidFill>
              </a:rPr>
              <a:t>provision</a:t>
            </a:r>
            <a:r>
              <a:rPr lang="de-DE" sz="1600" b="1" dirty="0" smtClean="0">
                <a:solidFill>
                  <a:srgbClr val="FF0000"/>
                </a:solidFill>
              </a:rPr>
              <a:t> </a:t>
            </a:r>
            <a:r>
              <a:rPr lang="de-DE" sz="1600" b="1" dirty="0"/>
              <a:t>„… </a:t>
            </a:r>
            <a:r>
              <a:rPr lang="en-US" sz="1600" b="1" dirty="0"/>
              <a:t>and compensation for the change in operational value for damaged wheelsets in accordance with Appendix 6, Part </a:t>
            </a:r>
            <a:r>
              <a:rPr lang="en-US" sz="1600" b="1" dirty="0" smtClean="0"/>
              <a:t>II”</a:t>
            </a:r>
            <a:r>
              <a:rPr lang="de-DE" sz="1600" b="1" dirty="0" smtClean="0"/>
              <a:t> </a:t>
            </a:r>
            <a:r>
              <a:rPr lang="de-DE" sz="1600" b="1" dirty="0" err="1">
                <a:solidFill>
                  <a:srgbClr val="FF0000"/>
                </a:solidFill>
              </a:rPr>
              <a:t>enters</a:t>
            </a:r>
            <a:r>
              <a:rPr lang="de-DE" sz="1600" b="1" dirty="0">
                <a:solidFill>
                  <a:srgbClr val="FF0000"/>
                </a:solidFill>
              </a:rPr>
              <a:t> </a:t>
            </a:r>
            <a:r>
              <a:rPr lang="de-DE" sz="1600" b="1" dirty="0" err="1">
                <a:solidFill>
                  <a:srgbClr val="FF0000"/>
                </a:solidFill>
              </a:rPr>
              <a:t>into</a:t>
            </a:r>
            <a:r>
              <a:rPr lang="de-DE" sz="1600" b="1" dirty="0">
                <a:solidFill>
                  <a:srgbClr val="FF0000"/>
                </a:solidFill>
              </a:rPr>
              <a:t> </a:t>
            </a:r>
            <a:r>
              <a:rPr lang="de-DE" sz="1600" b="1" dirty="0" err="1">
                <a:solidFill>
                  <a:srgbClr val="FF0000"/>
                </a:solidFill>
              </a:rPr>
              <a:t>force</a:t>
            </a:r>
            <a:r>
              <a:rPr lang="de-DE" sz="1600" b="1" dirty="0">
                <a:solidFill>
                  <a:srgbClr val="FF0000"/>
                </a:solidFill>
              </a:rPr>
              <a:t> on </a:t>
            </a:r>
            <a:r>
              <a:rPr lang="de-DE" sz="1600" b="1" dirty="0" err="1">
                <a:solidFill>
                  <a:srgbClr val="FF0000"/>
                </a:solidFill>
              </a:rPr>
              <a:t>January</a:t>
            </a:r>
            <a:r>
              <a:rPr lang="de-DE" sz="1600" b="1" dirty="0">
                <a:solidFill>
                  <a:srgbClr val="FF0000"/>
                </a:solidFill>
              </a:rPr>
              <a:t> 1st </a:t>
            </a:r>
            <a:r>
              <a:rPr lang="de-DE" sz="1600" b="1" dirty="0" smtClean="0">
                <a:solidFill>
                  <a:srgbClr val="FF0000"/>
                </a:solidFill>
              </a:rPr>
              <a:t>2018.</a:t>
            </a:r>
            <a:endParaRPr lang="de-DE" sz="1600" b="1" dirty="0">
              <a:solidFill>
                <a:srgbClr val="FF0000"/>
              </a:solidFill>
            </a:endParaRPr>
          </a:p>
        </p:txBody>
      </p:sp>
      <p:sp>
        <p:nvSpPr>
          <p:cNvPr id="6" name="Rechteck 5"/>
          <p:cNvSpPr/>
          <p:nvPr/>
        </p:nvSpPr>
        <p:spPr>
          <a:xfrm>
            <a:off x="407008" y="4365104"/>
            <a:ext cx="8424936" cy="1631216"/>
          </a:xfrm>
          <a:prstGeom prst="rect">
            <a:avLst/>
          </a:prstGeom>
          <a:ln w="38100" cmpd="sng">
            <a:solidFill>
              <a:srgbClr val="002060"/>
            </a:solidFill>
          </a:ln>
        </p:spPr>
        <p:txBody>
          <a:bodyPr wrap="square">
            <a:spAutoFit/>
          </a:bodyPr>
          <a:lstStyle/>
          <a:p>
            <a:pPr marL="285750" indent="-285750">
              <a:spcBef>
                <a:spcPts val="600"/>
              </a:spcBef>
              <a:spcAft>
                <a:spcPts val="600"/>
              </a:spcAft>
              <a:buFont typeface="Wingdings" panose="05000000000000000000" pitchFamily="2" charset="2"/>
              <a:buChar char="Ü"/>
            </a:pPr>
            <a:r>
              <a:rPr lang="de-DE" sz="1600" b="1" dirty="0" err="1" smtClean="0">
                <a:solidFill>
                  <a:srgbClr val="FF0000"/>
                </a:solidFill>
                <a:latin typeface="+mn-lt"/>
              </a:rPr>
              <a:t>Extract</a:t>
            </a:r>
            <a:r>
              <a:rPr lang="de-DE" sz="1600" b="1" dirty="0" smtClean="0">
                <a:solidFill>
                  <a:srgbClr val="FF0000"/>
                </a:solidFill>
                <a:latin typeface="+mn-lt"/>
              </a:rPr>
              <a:t> Appendix </a:t>
            </a:r>
            <a:r>
              <a:rPr lang="de-DE" sz="1600" b="1" dirty="0">
                <a:solidFill>
                  <a:srgbClr val="FF0000"/>
                </a:solidFill>
                <a:latin typeface="+mn-lt"/>
              </a:rPr>
              <a:t>6:</a:t>
            </a:r>
          </a:p>
          <a:p>
            <a:pPr>
              <a:spcBef>
                <a:spcPts val="600"/>
              </a:spcBef>
              <a:spcAft>
                <a:spcPts val="600"/>
              </a:spcAft>
            </a:pPr>
            <a:r>
              <a:rPr lang="en-US" sz="1600" b="1" dirty="0"/>
              <a:t>II. COMPENSATION </a:t>
            </a:r>
            <a:r>
              <a:rPr lang="en-US" sz="1600" b="1" dirty="0"/>
              <a:t>FOR REPROFILING OF WHEELSETS</a:t>
            </a:r>
          </a:p>
          <a:p>
            <a:pPr>
              <a:spcBef>
                <a:spcPts val="600"/>
              </a:spcBef>
              <a:spcAft>
                <a:spcPts val="600"/>
              </a:spcAft>
            </a:pPr>
            <a:r>
              <a:rPr lang="en-US" sz="1600" b="1" dirty="0"/>
              <a:t>The RU responsible for damaging the wheelsets to be </a:t>
            </a:r>
            <a:r>
              <a:rPr lang="en-US" sz="1600" b="1" dirty="0" err="1"/>
              <a:t>reprofiled</a:t>
            </a:r>
            <a:r>
              <a:rPr lang="en-US" sz="1600" b="1" dirty="0"/>
              <a:t> shall pay the keeper upon presentation of an invoice </a:t>
            </a:r>
            <a:r>
              <a:rPr lang="en-US" sz="1600" b="1" u="sng" dirty="0"/>
              <a:t>with supporting documents</a:t>
            </a:r>
            <a:r>
              <a:rPr lang="en-US" sz="1600" b="1" dirty="0"/>
              <a:t> a flat rate of 350 EUR for the loss of value arising as a result of </a:t>
            </a:r>
            <a:r>
              <a:rPr lang="en-US" sz="1600" b="1" dirty="0" err="1"/>
              <a:t>reprofiling</a:t>
            </a:r>
            <a:r>
              <a:rPr lang="en-US" sz="1600" b="1" dirty="0"/>
              <a:t> (reduction in the running-circle diameter</a:t>
            </a:r>
            <a:r>
              <a:rPr lang="en-US" sz="1600" b="1" dirty="0"/>
              <a:t>).</a:t>
            </a:r>
            <a:endParaRPr lang="de-DE" sz="1600" b="1" dirty="0"/>
          </a:p>
        </p:txBody>
      </p:sp>
      <p:pic>
        <p:nvPicPr>
          <p:cNvPr id="9" name="Grafik 8"/>
          <p:cNvPicPr/>
          <p:nvPr/>
        </p:nvPicPr>
        <p:blipFill>
          <a:blip r:embed="rId2">
            <a:extLst>
              <a:ext uri="{28A0092B-C50C-407E-A947-70E740481C1C}">
                <a14:useLocalDpi xmlns:a14="http://schemas.microsoft.com/office/drawing/2010/main" val="0"/>
              </a:ext>
            </a:extLst>
          </a:blip>
          <a:srcRect/>
          <a:stretch>
            <a:fillRect/>
          </a:stretch>
        </p:blipFill>
        <p:spPr bwMode="auto">
          <a:xfrm>
            <a:off x="6948264" y="287447"/>
            <a:ext cx="1621790" cy="341630"/>
          </a:xfrm>
          <a:prstGeom prst="rect">
            <a:avLst/>
          </a:prstGeom>
          <a:noFill/>
        </p:spPr>
      </p:pic>
      <p:sp>
        <p:nvSpPr>
          <p:cNvPr id="11" name="Titel 1"/>
          <p:cNvSpPr txBox="1">
            <a:spLocks/>
          </p:cNvSpPr>
          <p:nvPr/>
        </p:nvSpPr>
        <p:spPr>
          <a:xfrm>
            <a:off x="395536" y="175742"/>
            <a:ext cx="6552727" cy="58896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de-DE" sz="2800" b="1" dirty="0" smtClean="0"/>
              <a:t>GCU – </a:t>
            </a:r>
            <a:r>
              <a:rPr lang="de-DE" sz="2800" b="1" dirty="0" err="1" smtClean="0"/>
              <a:t>Article</a:t>
            </a:r>
            <a:r>
              <a:rPr lang="de-DE" sz="2800" b="1" dirty="0" smtClean="0"/>
              <a:t> </a:t>
            </a:r>
            <a:r>
              <a:rPr lang="de-DE" sz="2800" b="1" dirty="0"/>
              <a:t>23: </a:t>
            </a:r>
            <a:r>
              <a:rPr lang="de-DE" sz="2800" b="1" dirty="0" err="1"/>
              <a:t>Amount</a:t>
            </a:r>
            <a:r>
              <a:rPr lang="de-DE" sz="2800" b="1" dirty="0"/>
              <a:t> </a:t>
            </a:r>
            <a:r>
              <a:rPr lang="de-DE" sz="2800" b="1" dirty="0" err="1"/>
              <a:t>of</a:t>
            </a:r>
            <a:r>
              <a:rPr lang="de-DE" sz="2800" b="1" dirty="0"/>
              <a:t> </a:t>
            </a:r>
            <a:r>
              <a:rPr lang="de-DE" sz="2800" b="1" dirty="0" err="1" smtClean="0"/>
              <a:t>compensation</a:t>
            </a:r>
            <a:endParaRPr lang="de-DE" sz="2800" b="1" dirty="0" smtClean="0"/>
          </a:p>
          <a:p>
            <a:pPr algn="l"/>
            <a:r>
              <a:rPr lang="de-DE" sz="1200" b="1" dirty="0" smtClean="0"/>
              <a:t>(Version: 1st </a:t>
            </a:r>
            <a:r>
              <a:rPr lang="de-DE" sz="1200" b="1" dirty="0" err="1" smtClean="0"/>
              <a:t>January</a:t>
            </a:r>
            <a:r>
              <a:rPr lang="de-DE" sz="1200" b="1" dirty="0" smtClean="0"/>
              <a:t> 2018)</a:t>
            </a:r>
          </a:p>
          <a:p>
            <a:pPr algn="l"/>
            <a:r>
              <a:rPr lang="de-DE" sz="2800" b="1" dirty="0" smtClean="0"/>
              <a:t> </a:t>
            </a:r>
            <a:endParaRPr lang="de-DE" sz="2800" b="1" dirty="0"/>
          </a:p>
        </p:txBody>
      </p:sp>
    </p:spTree>
    <p:extLst>
      <p:ext uri="{BB962C8B-B14F-4D97-AF65-F5344CB8AC3E}">
        <p14:creationId xmlns:p14="http://schemas.microsoft.com/office/powerpoint/2010/main" val="5130447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323528" y="332656"/>
            <a:ext cx="6192688" cy="523220"/>
          </a:xfrm>
          <a:prstGeom prst="rect">
            <a:avLst/>
          </a:prstGeom>
          <a:noFill/>
        </p:spPr>
        <p:txBody>
          <a:bodyPr wrap="square" rtlCol="0">
            <a:spAutoFit/>
          </a:bodyPr>
          <a:lstStyle/>
          <a:p>
            <a:r>
              <a:rPr lang="de-DE" sz="2800" b="1" dirty="0" smtClean="0">
                <a:latin typeface="+mj-lt"/>
              </a:rPr>
              <a:t>Legal </a:t>
            </a:r>
            <a:r>
              <a:rPr lang="de-DE" sz="2800" b="1" dirty="0" err="1" smtClean="0">
                <a:latin typeface="+mj-lt"/>
              </a:rPr>
              <a:t>relationships</a:t>
            </a:r>
            <a:endParaRPr lang="de-DE" sz="2800" b="1" dirty="0">
              <a:latin typeface="+mj-lt"/>
            </a:endParaRPr>
          </a:p>
        </p:txBody>
      </p:sp>
      <p:sp>
        <p:nvSpPr>
          <p:cNvPr id="6" name="Rechteck 5"/>
          <p:cNvSpPr/>
          <p:nvPr/>
        </p:nvSpPr>
        <p:spPr>
          <a:xfrm>
            <a:off x="467544" y="1772816"/>
            <a:ext cx="936104" cy="1193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t>ECM =</a:t>
            </a:r>
          </a:p>
        </p:txBody>
      </p:sp>
      <p:sp>
        <p:nvSpPr>
          <p:cNvPr id="8" name="Rechteck 7"/>
          <p:cNvSpPr/>
          <p:nvPr/>
        </p:nvSpPr>
        <p:spPr>
          <a:xfrm>
            <a:off x="1403648" y="1772816"/>
            <a:ext cx="936104" cy="1193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t>Keeper</a:t>
            </a:r>
            <a:endParaRPr lang="de-DE" dirty="0"/>
          </a:p>
        </p:txBody>
      </p:sp>
      <p:sp>
        <p:nvSpPr>
          <p:cNvPr id="9" name="Pfeil nach links und rechts 8"/>
          <p:cNvSpPr/>
          <p:nvPr/>
        </p:nvSpPr>
        <p:spPr>
          <a:xfrm>
            <a:off x="2339752" y="1772816"/>
            <a:ext cx="1512168" cy="1193800"/>
          </a:xfrm>
          <a:prstGeom prst="leftRigh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smtClean="0">
                <a:solidFill>
                  <a:schemeClr val="tx1"/>
                </a:solidFill>
              </a:rPr>
              <a:t>Rental</a:t>
            </a:r>
          </a:p>
          <a:p>
            <a:pPr algn="ctr"/>
            <a:r>
              <a:rPr lang="de-DE" sz="1600" dirty="0" err="1" smtClean="0">
                <a:solidFill>
                  <a:schemeClr val="tx1"/>
                </a:solidFill>
              </a:rPr>
              <a:t>Contract</a:t>
            </a:r>
            <a:endParaRPr lang="de-DE" sz="1600" dirty="0">
              <a:solidFill>
                <a:schemeClr val="tx1"/>
              </a:solidFill>
            </a:endParaRPr>
          </a:p>
        </p:txBody>
      </p:sp>
      <p:sp>
        <p:nvSpPr>
          <p:cNvPr id="10" name="Rechteck 9"/>
          <p:cNvSpPr/>
          <p:nvPr/>
        </p:nvSpPr>
        <p:spPr>
          <a:xfrm>
            <a:off x="3779912" y="1772816"/>
            <a:ext cx="1080120" cy="1193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smtClean="0"/>
              <a:t>Customer / </a:t>
            </a:r>
            <a:r>
              <a:rPr lang="de-DE" sz="1600" dirty="0" err="1" smtClean="0"/>
              <a:t>Lessee</a:t>
            </a:r>
            <a:endParaRPr lang="de-DE" sz="1600" dirty="0"/>
          </a:p>
        </p:txBody>
      </p:sp>
      <p:sp>
        <p:nvSpPr>
          <p:cNvPr id="11" name="Pfeil nach links und rechts 10"/>
          <p:cNvSpPr/>
          <p:nvPr/>
        </p:nvSpPr>
        <p:spPr>
          <a:xfrm>
            <a:off x="4860032" y="1772816"/>
            <a:ext cx="1512168" cy="1193800"/>
          </a:xfrm>
          <a:prstGeom prst="leftRigh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err="1" smtClean="0">
                <a:solidFill>
                  <a:schemeClr val="tx1"/>
                </a:solidFill>
              </a:rPr>
              <a:t>Consignment</a:t>
            </a:r>
            <a:endParaRPr lang="de-DE" sz="1600" dirty="0" smtClean="0">
              <a:solidFill>
                <a:schemeClr val="tx1"/>
              </a:solidFill>
            </a:endParaRPr>
          </a:p>
          <a:p>
            <a:pPr algn="ctr"/>
            <a:r>
              <a:rPr lang="de-DE" sz="1600" dirty="0" smtClean="0">
                <a:solidFill>
                  <a:schemeClr val="tx1"/>
                </a:solidFill>
              </a:rPr>
              <a:t>Note</a:t>
            </a:r>
            <a:endParaRPr lang="de-DE" sz="1600" dirty="0">
              <a:solidFill>
                <a:schemeClr val="tx1"/>
              </a:solidFill>
            </a:endParaRPr>
          </a:p>
        </p:txBody>
      </p:sp>
      <p:sp>
        <p:nvSpPr>
          <p:cNvPr id="12" name="Rechteck 11"/>
          <p:cNvSpPr/>
          <p:nvPr/>
        </p:nvSpPr>
        <p:spPr>
          <a:xfrm>
            <a:off x="6372200" y="1772816"/>
            <a:ext cx="1080120" cy="1193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t>RU </a:t>
            </a:r>
            <a:r>
              <a:rPr lang="de-DE" dirty="0"/>
              <a:t>(1)</a:t>
            </a:r>
          </a:p>
        </p:txBody>
      </p:sp>
      <p:sp>
        <p:nvSpPr>
          <p:cNvPr id="13" name="Rechteck 12"/>
          <p:cNvSpPr/>
          <p:nvPr/>
        </p:nvSpPr>
        <p:spPr>
          <a:xfrm>
            <a:off x="6444208" y="4365104"/>
            <a:ext cx="1008112" cy="1193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t>RU </a:t>
            </a:r>
            <a:endParaRPr lang="de-DE" dirty="0"/>
          </a:p>
          <a:p>
            <a:pPr algn="ctr"/>
            <a:r>
              <a:rPr lang="de-DE" dirty="0"/>
              <a:t>(2 -</a:t>
            </a:r>
            <a:r>
              <a:rPr lang="de-DE" dirty="0" err="1"/>
              <a:t>n</a:t>
            </a:r>
            <a:r>
              <a:rPr lang="de-DE" dirty="0"/>
              <a:t>)</a:t>
            </a:r>
          </a:p>
        </p:txBody>
      </p:sp>
      <p:sp>
        <p:nvSpPr>
          <p:cNvPr id="15" name="Pfeil nach oben und unten 14"/>
          <p:cNvSpPr/>
          <p:nvPr/>
        </p:nvSpPr>
        <p:spPr>
          <a:xfrm>
            <a:off x="6372200" y="2996952"/>
            <a:ext cx="1152128" cy="1368152"/>
          </a:xfrm>
          <a:prstGeom prst="upDown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de-DE" sz="1050" b="1" dirty="0" smtClean="0">
                <a:solidFill>
                  <a:schemeClr val="tx1"/>
                </a:solidFill>
              </a:rPr>
              <a:t>Sub </a:t>
            </a:r>
            <a:r>
              <a:rPr lang="de-DE" sz="1050" b="1" dirty="0" err="1" smtClean="0">
                <a:solidFill>
                  <a:schemeClr val="tx1"/>
                </a:solidFill>
              </a:rPr>
              <a:t>contarct</a:t>
            </a:r>
            <a:endParaRPr lang="de-DE" sz="1050" b="1" dirty="0">
              <a:solidFill>
                <a:schemeClr val="tx1"/>
              </a:solidFill>
            </a:endParaRPr>
          </a:p>
        </p:txBody>
      </p:sp>
      <p:sp>
        <p:nvSpPr>
          <p:cNvPr id="16" name="Rechteck 15"/>
          <p:cNvSpPr/>
          <p:nvPr/>
        </p:nvSpPr>
        <p:spPr>
          <a:xfrm>
            <a:off x="8100392" y="1772816"/>
            <a:ext cx="792088" cy="381642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t>IM</a:t>
            </a:r>
            <a:endParaRPr lang="de-DE" dirty="0"/>
          </a:p>
        </p:txBody>
      </p:sp>
      <p:sp>
        <p:nvSpPr>
          <p:cNvPr id="21" name="Oval 20"/>
          <p:cNvSpPr/>
          <p:nvPr/>
        </p:nvSpPr>
        <p:spPr>
          <a:xfrm>
            <a:off x="2267744" y="4005064"/>
            <a:ext cx="2808312" cy="1794123"/>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t>GCU</a:t>
            </a:r>
            <a:endParaRPr lang="de-DE" dirty="0"/>
          </a:p>
        </p:txBody>
      </p:sp>
      <p:cxnSp>
        <p:nvCxnSpPr>
          <p:cNvPr id="22" name="Gerade Verbindung mit Pfeil 21"/>
          <p:cNvCxnSpPr/>
          <p:nvPr/>
        </p:nvCxnSpPr>
        <p:spPr>
          <a:xfrm flipV="1">
            <a:off x="4644008" y="2924944"/>
            <a:ext cx="1728192" cy="1390344"/>
          </a:xfrm>
          <a:prstGeom prst="straightConnector1">
            <a:avLst/>
          </a:prstGeom>
          <a:ln w="7620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3" name="Gerade Verbindung mit Pfeil 22"/>
          <p:cNvCxnSpPr>
            <a:stCxn id="21" idx="6"/>
            <a:endCxn id="13" idx="1"/>
          </p:cNvCxnSpPr>
          <p:nvPr/>
        </p:nvCxnSpPr>
        <p:spPr>
          <a:xfrm>
            <a:off x="5076056" y="4902126"/>
            <a:ext cx="1368152" cy="59878"/>
          </a:xfrm>
          <a:prstGeom prst="straightConnector1">
            <a:avLst/>
          </a:prstGeom>
          <a:ln w="7620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4" name="Gerade Verbindung mit Pfeil 23"/>
          <p:cNvCxnSpPr>
            <a:endCxn id="8" idx="2"/>
          </p:cNvCxnSpPr>
          <p:nvPr/>
        </p:nvCxnSpPr>
        <p:spPr>
          <a:xfrm flipH="1" flipV="1">
            <a:off x="1871700" y="2966616"/>
            <a:ext cx="1116124" cy="1182464"/>
          </a:xfrm>
          <a:prstGeom prst="straightConnector1">
            <a:avLst/>
          </a:prstGeom>
          <a:ln w="7620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0" name="Rechteck 29"/>
          <p:cNvSpPr/>
          <p:nvPr/>
        </p:nvSpPr>
        <p:spPr>
          <a:xfrm>
            <a:off x="467544" y="5373216"/>
            <a:ext cx="1152128" cy="9969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t>Workshop</a:t>
            </a:r>
            <a:endParaRPr lang="de-DE" dirty="0"/>
          </a:p>
        </p:txBody>
      </p:sp>
      <p:sp>
        <p:nvSpPr>
          <p:cNvPr id="32" name="Pfeil nach oben und unten 31"/>
          <p:cNvSpPr/>
          <p:nvPr/>
        </p:nvSpPr>
        <p:spPr>
          <a:xfrm>
            <a:off x="467544" y="2924944"/>
            <a:ext cx="936104" cy="2448272"/>
          </a:xfrm>
          <a:prstGeom prst="upDownArrow">
            <a:avLst>
              <a:gd name="adj1" fmla="val 50000"/>
              <a:gd name="adj2" fmla="val 73064"/>
            </a:avLst>
          </a:prstGeom>
          <a:solidFill>
            <a:schemeClr val="accent2"/>
          </a:solidFill>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de-DE" dirty="0" err="1" smtClean="0">
                <a:solidFill>
                  <a:schemeClr val="tx1"/>
                </a:solidFill>
              </a:rPr>
              <a:t>Contract</a:t>
            </a:r>
            <a:endParaRPr lang="de-DE" dirty="0">
              <a:solidFill>
                <a:schemeClr val="tx1"/>
              </a:solidFill>
            </a:endParaRPr>
          </a:p>
        </p:txBody>
      </p:sp>
      <p:pic>
        <p:nvPicPr>
          <p:cNvPr id="25" name="Grafik 24"/>
          <p:cNvPicPr/>
          <p:nvPr/>
        </p:nvPicPr>
        <p:blipFill>
          <a:blip r:embed="rId2">
            <a:extLst>
              <a:ext uri="{28A0092B-C50C-407E-A947-70E740481C1C}">
                <a14:useLocalDpi xmlns:a14="http://schemas.microsoft.com/office/drawing/2010/main" val="0"/>
              </a:ext>
            </a:extLst>
          </a:blip>
          <a:srcRect/>
          <a:stretch>
            <a:fillRect/>
          </a:stretch>
        </p:blipFill>
        <p:spPr bwMode="auto">
          <a:xfrm>
            <a:off x="6948264" y="287447"/>
            <a:ext cx="1621790" cy="341630"/>
          </a:xfrm>
          <a:prstGeom prst="rect">
            <a:avLst/>
          </a:prstGeom>
          <a:noFill/>
        </p:spPr>
      </p:pic>
      <p:sp>
        <p:nvSpPr>
          <p:cNvPr id="2" name="Rechteck 1"/>
          <p:cNvSpPr/>
          <p:nvPr/>
        </p:nvSpPr>
        <p:spPr>
          <a:xfrm>
            <a:off x="323528" y="797511"/>
            <a:ext cx="8568952" cy="861774"/>
          </a:xfrm>
          <a:prstGeom prst="rect">
            <a:avLst/>
          </a:prstGeom>
        </p:spPr>
        <p:txBody>
          <a:bodyPr wrap="square">
            <a:spAutoFit/>
          </a:bodyPr>
          <a:lstStyle/>
          <a:p>
            <a:pPr marL="285750" indent="-285750">
              <a:buFont typeface="Wingdings" panose="05000000000000000000" pitchFamily="2" charset="2"/>
              <a:buChar char="ü"/>
              <a:defRPr/>
            </a:pPr>
            <a:r>
              <a:rPr lang="de-DE" sz="1600" dirty="0">
                <a:cs typeface="Arial"/>
              </a:rPr>
              <a:t>GCU </a:t>
            </a:r>
            <a:r>
              <a:rPr lang="de-DE" sz="1600" dirty="0" err="1">
                <a:cs typeface="Arial"/>
              </a:rPr>
              <a:t>closes</a:t>
            </a:r>
            <a:r>
              <a:rPr lang="de-DE" sz="1600" dirty="0">
                <a:cs typeface="Arial"/>
              </a:rPr>
              <a:t> </a:t>
            </a:r>
            <a:r>
              <a:rPr lang="de-DE" sz="1600" dirty="0" err="1">
                <a:cs typeface="Arial"/>
              </a:rPr>
              <a:t>the</a:t>
            </a:r>
            <a:r>
              <a:rPr lang="de-DE" sz="1600" dirty="0">
                <a:cs typeface="Arial"/>
              </a:rPr>
              <a:t> </a:t>
            </a:r>
            <a:r>
              <a:rPr lang="de-DE" sz="1600" dirty="0" err="1">
                <a:cs typeface="Arial"/>
              </a:rPr>
              <a:t>gap</a:t>
            </a:r>
            <a:r>
              <a:rPr lang="de-DE" sz="1600" dirty="0">
                <a:cs typeface="Arial"/>
              </a:rPr>
              <a:t> </a:t>
            </a:r>
            <a:r>
              <a:rPr lang="de-DE" sz="1600" dirty="0" err="1">
                <a:cs typeface="Arial"/>
              </a:rPr>
              <a:t>with</a:t>
            </a:r>
            <a:r>
              <a:rPr lang="de-DE" sz="1600" dirty="0">
                <a:cs typeface="Arial"/>
              </a:rPr>
              <a:t> </a:t>
            </a:r>
            <a:r>
              <a:rPr lang="de-DE" sz="1600" dirty="0" err="1">
                <a:cs typeface="Arial"/>
              </a:rPr>
              <a:t>regard</a:t>
            </a:r>
            <a:r>
              <a:rPr lang="de-DE" sz="1600" dirty="0">
                <a:cs typeface="Arial"/>
              </a:rPr>
              <a:t> </a:t>
            </a:r>
            <a:r>
              <a:rPr lang="de-DE" sz="1600" dirty="0" err="1">
                <a:cs typeface="Arial"/>
              </a:rPr>
              <a:t>to</a:t>
            </a:r>
            <a:r>
              <a:rPr lang="de-DE" sz="1600" dirty="0">
                <a:cs typeface="Arial"/>
              </a:rPr>
              <a:t> </a:t>
            </a:r>
            <a:r>
              <a:rPr lang="de-DE" sz="1600" dirty="0" err="1">
                <a:cs typeface="Arial"/>
              </a:rPr>
              <a:t>contractual</a:t>
            </a:r>
            <a:r>
              <a:rPr lang="de-DE" sz="1600" dirty="0">
                <a:cs typeface="Arial"/>
              </a:rPr>
              <a:t> </a:t>
            </a:r>
            <a:r>
              <a:rPr lang="de-DE" sz="1600" dirty="0" err="1">
                <a:cs typeface="Arial"/>
              </a:rPr>
              <a:t>relationship</a:t>
            </a:r>
            <a:r>
              <a:rPr lang="de-DE" sz="1600" dirty="0">
                <a:cs typeface="Arial"/>
              </a:rPr>
              <a:t> </a:t>
            </a:r>
            <a:r>
              <a:rPr lang="de-DE" sz="1600" dirty="0" err="1">
                <a:cs typeface="Arial"/>
              </a:rPr>
              <a:t>between</a:t>
            </a:r>
            <a:r>
              <a:rPr lang="de-DE" sz="1600" dirty="0">
                <a:cs typeface="Arial"/>
              </a:rPr>
              <a:t> Keepers </a:t>
            </a:r>
            <a:r>
              <a:rPr lang="de-DE" sz="1600" dirty="0" err="1">
                <a:cs typeface="Arial"/>
              </a:rPr>
              <a:t>and</a:t>
            </a:r>
            <a:r>
              <a:rPr lang="de-DE" sz="1600" dirty="0">
                <a:cs typeface="Arial"/>
              </a:rPr>
              <a:t> RUs</a:t>
            </a:r>
          </a:p>
          <a:p>
            <a:pPr marL="285750" indent="-285750">
              <a:buFont typeface="Wingdings" panose="05000000000000000000" pitchFamily="2" charset="2"/>
              <a:buChar char="ü"/>
              <a:defRPr/>
            </a:pPr>
            <a:r>
              <a:rPr lang="de-DE" sz="1600" dirty="0">
                <a:cs typeface="Arial"/>
              </a:rPr>
              <a:t>GCU </a:t>
            </a:r>
            <a:r>
              <a:rPr lang="de-DE" sz="1600" dirty="0" err="1">
                <a:cs typeface="Arial"/>
              </a:rPr>
              <a:t>is</a:t>
            </a:r>
            <a:r>
              <a:rPr lang="de-DE" sz="1600" dirty="0">
                <a:cs typeface="Arial"/>
              </a:rPr>
              <a:t> in </a:t>
            </a:r>
            <a:r>
              <a:rPr lang="de-DE" sz="1600" dirty="0" err="1">
                <a:cs typeface="Arial"/>
              </a:rPr>
              <a:t>many</a:t>
            </a:r>
            <a:r>
              <a:rPr lang="de-DE" sz="1600" dirty="0">
                <a:cs typeface="Arial"/>
              </a:rPr>
              <a:t> </a:t>
            </a:r>
            <a:r>
              <a:rPr lang="de-DE" sz="1600" dirty="0" err="1">
                <a:cs typeface="Arial"/>
              </a:rPr>
              <a:t>cases</a:t>
            </a:r>
            <a:r>
              <a:rPr lang="de-DE" sz="1600" dirty="0">
                <a:cs typeface="Arial"/>
              </a:rPr>
              <a:t> </a:t>
            </a:r>
            <a:r>
              <a:rPr lang="de-DE" sz="1600" dirty="0" err="1">
                <a:cs typeface="Arial"/>
              </a:rPr>
              <a:t>the</a:t>
            </a:r>
            <a:r>
              <a:rPr lang="de-DE" sz="1600" dirty="0">
                <a:cs typeface="Arial"/>
              </a:rPr>
              <a:t> </a:t>
            </a:r>
            <a:r>
              <a:rPr lang="de-DE" sz="1600" dirty="0" err="1">
                <a:cs typeface="Arial"/>
              </a:rPr>
              <a:t>only</a:t>
            </a:r>
            <a:r>
              <a:rPr lang="de-DE" sz="1600" dirty="0">
                <a:cs typeface="Arial"/>
              </a:rPr>
              <a:t> </a:t>
            </a:r>
            <a:r>
              <a:rPr lang="de-DE" sz="1600" dirty="0" err="1">
                <a:cs typeface="Arial"/>
              </a:rPr>
              <a:t>contractual</a:t>
            </a:r>
            <a:r>
              <a:rPr lang="de-DE" sz="1600" dirty="0">
                <a:cs typeface="Arial"/>
              </a:rPr>
              <a:t> </a:t>
            </a:r>
            <a:r>
              <a:rPr lang="de-DE" sz="1600" dirty="0" err="1">
                <a:cs typeface="Arial"/>
              </a:rPr>
              <a:t>relationship</a:t>
            </a:r>
            <a:r>
              <a:rPr lang="de-DE" sz="1600" dirty="0">
                <a:cs typeface="Arial"/>
              </a:rPr>
              <a:t> </a:t>
            </a:r>
            <a:r>
              <a:rPr lang="de-DE" sz="1600" dirty="0" err="1">
                <a:cs typeface="Arial"/>
              </a:rPr>
              <a:t>between</a:t>
            </a:r>
            <a:r>
              <a:rPr lang="de-DE" sz="1600" dirty="0">
                <a:cs typeface="Arial"/>
              </a:rPr>
              <a:t> </a:t>
            </a:r>
            <a:r>
              <a:rPr lang="de-DE" sz="1600" dirty="0" err="1">
                <a:cs typeface="Arial"/>
              </a:rPr>
              <a:t>these</a:t>
            </a:r>
            <a:r>
              <a:rPr lang="de-DE" sz="1600" dirty="0">
                <a:cs typeface="Arial"/>
              </a:rPr>
              <a:t> </a:t>
            </a:r>
            <a:r>
              <a:rPr lang="de-DE" sz="1600" dirty="0" err="1">
                <a:cs typeface="Arial"/>
              </a:rPr>
              <a:t>two</a:t>
            </a:r>
            <a:r>
              <a:rPr lang="de-DE" sz="1600" dirty="0">
                <a:cs typeface="Arial"/>
              </a:rPr>
              <a:t> </a:t>
            </a:r>
            <a:r>
              <a:rPr lang="de-DE" sz="1600" dirty="0" err="1">
                <a:cs typeface="Arial"/>
              </a:rPr>
              <a:t>parties</a:t>
            </a:r>
            <a:r>
              <a:rPr lang="de-DE" sz="1600" dirty="0">
                <a:cs typeface="Arial"/>
              </a:rPr>
              <a:t>  </a:t>
            </a:r>
          </a:p>
          <a:p>
            <a:pPr marL="285750" indent="-285750">
              <a:buFont typeface="Wingdings" panose="05000000000000000000" pitchFamily="2" charset="2"/>
              <a:buChar char="ü"/>
              <a:defRPr/>
            </a:pPr>
            <a:r>
              <a:rPr lang="de-DE" sz="1600" dirty="0">
                <a:cs typeface="Arial"/>
              </a:rPr>
              <a:t>GCU </a:t>
            </a:r>
            <a:r>
              <a:rPr lang="de-DE" sz="1600" dirty="0" err="1">
                <a:cs typeface="Arial"/>
              </a:rPr>
              <a:t>sets</a:t>
            </a:r>
            <a:r>
              <a:rPr lang="de-DE" sz="1600" dirty="0">
                <a:cs typeface="Arial"/>
              </a:rPr>
              <a:t> </a:t>
            </a:r>
            <a:r>
              <a:rPr lang="de-DE" sz="1600" dirty="0" err="1">
                <a:cs typeface="Arial"/>
              </a:rPr>
              <a:t>common</a:t>
            </a:r>
            <a:r>
              <a:rPr lang="de-DE" sz="1600" dirty="0">
                <a:cs typeface="Arial"/>
              </a:rPr>
              <a:t> </a:t>
            </a:r>
            <a:r>
              <a:rPr lang="de-DE" sz="1600" dirty="0" err="1">
                <a:cs typeface="Arial"/>
              </a:rPr>
              <a:t>provisions</a:t>
            </a:r>
            <a:r>
              <a:rPr lang="de-DE" sz="1600" dirty="0">
                <a:cs typeface="Arial"/>
              </a:rPr>
              <a:t> </a:t>
            </a:r>
            <a:r>
              <a:rPr lang="de-DE" sz="1600" dirty="0" err="1">
                <a:cs typeface="Arial"/>
              </a:rPr>
              <a:t>for</a:t>
            </a:r>
            <a:r>
              <a:rPr lang="de-DE" sz="1600" dirty="0">
                <a:cs typeface="Arial"/>
              </a:rPr>
              <a:t> </a:t>
            </a:r>
            <a:r>
              <a:rPr lang="de-DE" sz="1600" dirty="0" err="1">
                <a:cs typeface="Arial"/>
              </a:rPr>
              <a:t>rail</a:t>
            </a:r>
            <a:r>
              <a:rPr lang="de-DE" sz="1600" dirty="0">
                <a:cs typeface="Arial"/>
              </a:rPr>
              <a:t> </a:t>
            </a:r>
            <a:r>
              <a:rPr lang="de-DE" sz="1600" dirty="0" err="1">
                <a:cs typeface="Arial"/>
              </a:rPr>
              <a:t>freight</a:t>
            </a:r>
            <a:r>
              <a:rPr lang="de-DE" sz="1600" dirty="0">
                <a:cs typeface="Arial"/>
              </a:rPr>
              <a:t> </a:t>
            </a:r>
            <a:r>
              <a:rPr lang="de-DE" sz="1600" dirty="0" err="1">
                <a:cs typeface="Arial"/>
              </a:rPr>
              <a:t>traffic</a:t>
            </a:r>
            <a:r>
              <a:rPr lang="de-DE" sz="1600" dirty="0">
                <a:cs typeface="Arial"/>
              </a:rPr>
              <a:t> </a:t>
            </a:r>
            <a:endParaRPr lang="de-DE" sz="1600" dirty="0">
              <a:cs typeface="Arial"/>
            </a:endParaRPr>
          </a:p>
        </p:txBody>
      </p:sp>
      <p:sp>
        <p:nvSpPr>
          <p:cNvPr id="26" name="Pfeil nach links und rechts 25"/>
          <p:cNvSpPr/>
          <p:nvPr/>
        </p:nvSpPr>
        <p:spPr>
          <a:xfrm>
            <a:off x="7237906" y="1789686"/>
            <a:ext cx="1332148" cy="1193800"/>
          </a:xfrm>
          <a:prstGeom prst="leftRigh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smtClean="0">
                <a:solidFill>
                  <a:schemeClr val="tx1"/>
                </a:solidFill>
              </a:rPr>
              <a:t>Track </a:t>
            </a:r>
            <a:r>
              <a:rPr lang="de-DE" sz="1600" dirty="0" err="1" smtClean="0">
                <a:solidFill>
                  <a:schemeClr val="tx1"/>
                </a:solidFill>
              </a:rPr>
              <a:t>access</a:t>
            </a:r>
            <a:r>
              <a:rPr lang="de-DE" sz="1600" dirty="0" smtClean="0">
                <a:solidFill>
                  <a:schemeClr val="tx1"/>
                </a:solidFill>
              </a:rPr>
              <a:t> / CUI</a:t>
            </a:r>
            <a:endParaRPr lang="de-DE" sz="1600" dirty="0">
              <a:solidFill>
                <a:schemeClr val="tx1"/>
              </a:solidFill>
            </a:endParaRPr>
          </a:p>
        </p:txBody>
      </p:sp>
      <p:sp>
        <p:nvSpPr>
          <p:cNvPr id="27" name="Pfeil nach links und rechts 26"/>
          <p:cNvSpPr/>
          <p:nvPr/>
        </p:nvSpPr>
        <p:spPr>
          <a:xfrm>
            <a:off x="7272300" y="4365104"/>
            <a:ext cx="1332148" cy="1193800"/>
          </a:xfrm>
          <a:prstGeom prst="leftRightArrow">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smtClean="0">
                <a:solidFill>
                  <a:schemeClr val="tx1"/>
                </a:solidFill>
              </a:rPr>
              <a:t>Track </a:t>
            </a:r>
            <a:r>
              <a:rPr lang="de-DE" sz="1600" dirty="0" err="1" smtClean="0">
                <a:solidFill>
                  <a:schemeClr val="tx1"/>
                </a:solidFill>
              </a:rPr>
              <a:t>access</a:t>
            </a:r>
            <a:r>
              <a:rPr lang="de-DE" sz="1600" dirty="0" smtClean="0">
                <a:solidFill>
                  <a:schemeClr val="tx1"/>
                </a:solidFill>
              </a:rPr>
              <a:t> / CUI</a:t>
            </a:r>
            <a:endParaRPr lang="de-DE" sz="1600" dirty="0">
              <a:solidFill>
                <a:schemeClr val="tx1"/>
              </a:solidFill>
            </a:endParaRPr>
          </a:p>
        </p:txBody>
      </p:sp>
    </p:spTree>
    <p:extLst>
      <p:ext uri="{BB962C8B-B14F-4D97-AF65-F5344CB8AC3E}">
        <p14:creationId xmlns:p14="http://schemas.microsoft.com/office/powerpoint/2010/main" val="32583137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Pfeil nach links und rechts 46"/>
          <p:cNvSpPr/>
          <p:nvPr/>
        </p:nvSpPr>
        <p:spPr bwMode="auto">
          <a:xfrm rot="10800000" flipV="1">
            <a:off x="2106613" y="3319286"/>
            <a:ext cx="1433656" cy="179050"/>
          </a:xfrm>
          <a:prstGeom prst="leftRightArrow">
            <a:avLst/>
          </a:prstGeom>
          <a:solidFill>
            <a:schemeClr val="bg1">
              <a:lumMod val="65000"/>
            </a:schemeClr>
          </a:solidFill>
          <a:ln>
            <a:noFill/>
          </a:ln>
          <a:effectLs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800" b="0" i="0" u="none" strike="noStrike" cap="none" normalizeH="0" baseline="0">
              <a:ln>
                <a:noFill/>
              </a:ln>
              <a:solidFill>
                <a:srgbClr val="808080"/>
              </a:solidFill>
              <a:effectLst/>
              <a:latin typeface="Verdana" pitchFamily="34" charset="0"/>
            </a:endParaRPr>
          </a:p>
        </p:txBody>
      </p:sp>
      <p:sp>
        <p:nvSpPr>
          <p:cNvPr id="29" name="Foliennummernplatzhalter 1"/>
          <p:cNvSpPr>
            <a:spLocks noGrp="1"/>
          </p:cNvSpPr>
          <p:nvPr>
            <p:ph type="sldNum" sz="quarter" idx="10"/>
          </p:nvPr>
        </p:nvSpPr>
        <p:spPr>
          <a:xfrm>
            <a:off x="457200" y="6880299"/>
            <a:ext cx="2133600" cy="365125"/>
          </a:xfrm>
        </p:spPr>
        <p:txBody>
          <a:bodyPr/>
          <a:lstStyle/>
          <a:p>
            <a:fld id="{5D33EC2E-3B2B-40AF-AF09-68D2D98B710C}" type="slidenum">
              <a:rPr lang="de-CH" smtClean="0"/>
              <a:pPr/>
              <a:t>3</a:t>
            </a:fld>
            <a:endParaRPr lang="de-CH" dirty="0"/>
          </a:p>
        </p:txBody>
      </p:sp>
      <p:sp>
        <p:nvSpPr>
          <p:cNvPr id="164902" name="Oval 38"/>
          <p:cNvSpPr>
            <a:spLocks noChangeArrowheads="1"/>
          </p:cNvSpPr>
          <p:nvPr/>
        </p:nvSpPr>
        <p:spPr bwMode="auto">
          <a:xfrm>
            <a:off x="4351279" y="4384267"/>
            <a:ext cx="2070951" cy="774700"/>
          </a:xfrm>
          <a:prstGeom prst="ellipse">
            <a:avLst/>
          </a:prstGeom>
          <a:solidFill>
            <a:srgbClr val="FFFF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0"/>
              </a:spcBef>
            </a:pPr>
            <a:endParaRPr lang="en-GB" sz="1000" b="1" dirty="0"/>
          </a:p>
          <a:p>
            <a:pPr algn="ctr" eaLnBrk="1" hangingPunct="1">
              <a:spcBef>
                <a:spcPct val="0"/>
              </a:spcBef>
            </a:pPr>
            <a:endParaRPr lang="en-GB" sz="1000" b="1" dirty="0"/>
          </a:p>
          <a:p>
            <a:pPr algn="ctr" eaLnBrk="1" hangingPunct="1">
              <a:spcBef>
                <a:spcPct val="0"/>
              </a:spcBef>
            </a:pPr>
            <a:r>
              <a:rPr lang="en-GB" sz="1400" b="1" dirty="0">
                <a:latin typeface="Verdana" pitchFamily="34" charset="0"/>
              </a:rPr>
              <a:t>297 </a:t>
            </a:r>
            <a:r>
              <a:rPr lang="en-GB" sz="1400" b="1" dirty="0" smtClean="0">
                <a:latin typeface="Verdana" pitchFamily="34" charset="0"/>
              </a:rPr>
              <a:t>Keepers:</a:t>
            </a:r>
            <a:endParaRPr lang="en-GB" sz="1400" b="1" dirty="0">
              <a:latin typeface="Verdana" pitchFamily="34" charset="0"/>
            </a:endParaRPr>
          </a:p>
          <a:p>
            <a:pPr algn="ctr" eaLnBrk="1" hangingPunct="1">
              <a:spcBef>
                <a:spcPct val="0"/>
              </a:spcBef>
            </a:pPr>
            <a:r>
              <a:rPr lang="en-GB" sz="1000" dirty="0">
                <a:latin typeface="Verdana" pitchFamily="34" charset="0"/>
              </a:rPr>
              <a:t>¾ </a:t>
            </a:r>
            <a:r>
              <a:rPr lang="en-GB" sz="1000" dirty="0" smtClean="0">
                <a:latin typeface="Verdana" pitchFamily="34" charset="0"/>
              </a:rPr>
              <a:t>of votes </a:t>
            </a:r>
            <a:r>
              <a:rPr lang="en-GB" sz="1000" dirty="0">
                <a:latin typeface="Verdana" pitchFamily="34" charset="0"/>
              </a:rPr>
              <a:t>A</a:t>
            </a:r>
            <a:r>
              <a:rPr lang="en-GB" sz="1000" dirty="0" smtClean="0">
                <a:latin typeface="Verdana" pitchFamily="34" charset="0"/>
              </a:rPr>
              <a:t>ND</a:t>
            </a:r>
            <a:endParaRPr lang="en-GB" sz="1000" dirty="0">
              <a:latin typeface="Verdana" pitchFamily="34" charset="0"/>
            </a:endParaRPr>
          </a:p>
          <a:p>
            <a:pPr algn="ctr" eaLnBrk="1" hangingPunct="1">
              <a:spcBef>
                <a:spcPct val="0"/>
              </a:spcBef>
            </a:pPr>
            <a:r>
              <a:rPr lang="en-GB" sz="1000" dirty="0">
                <a:latin typeface="Verdana" pitchFamily="34" charset="0"/>
              </a:rPr>
              <a:t>¾ </a:t>
            </a:r>
            <a:r>
              <a:rPr lang="en-GB" sz="1000" dirty="0" smtClean="0">
                <a:latin typeface="Verdana" pitchFamily="34" charset="0"/>
              </a:rPr>
              <a:t>of wagons</a:t>
            </a:r>
            <a:endParaRPr lang="en-GB" sz="1000" dirty="0">
              <a:latin typeface="Verdana" pitchFamily="34" charset="0"/>
            </a:endParaRPr>
          </a:p>
          <a:p>
            <a:pPr algn="ctr" eaLnBrk="1" hangingPunct="1">
              <a:spcBef>
                <a:spcPct val="0"/>
              </a:spcBef>
            </a:pPr>
            <a:endParaRPr lang="en-GB" sz="1000" dirty="0">
              <a:latin typeface="Verdana" pitchFamily="34" charset="0"/>
            </a:endParaRPr>
          </a:p>
          <a:p>
            <a:pPr algn="ctr" eaLnBrk="1" hangingPunct="1">
              <a:spcBef>
                <a:spcPct val="0"/>
              </a:spcBef>
            </a:pPr>
            <a:endParaRPr lang="en-GB" sz="1000" dirty="0"/>
          </a:p>
        </p:txBody>
      </p:sp>
      <p:sp>
        <p:nvSpPr>
          <p:cNvPr id="164901" name="Oval 37"/>
          <p:cNvSpPr>
            <a:spLocks noChangeArrowheads="1"/>
          </p:cNvSpPr>
          <p:nvPr/>
        </p:nvSpPr>
        <p:spPr bwMode="auto">
          <a:xfrm>
            <a:off x="2086637" y="4451736"/>
            <a:ext cx="2613388" cy="639762"/>
          </a:xfrm>
          <a:prstGeom prst="ellipse">
            <a:avLst/>
          </a:prstGeom>
          <a:solidFill>
            <a:srgbClr val="008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0"/>
              </a:spcBef>
            </a:pPr>
            <a:r>
              <a:rPr lang="en-GB" sz="1400" b="1" dirty="0">
                <a:solidFill>
                  <a:schemeClr val="bg1"/>
                </a:solidFill>
              </a:rPr>
              <a:t>153 </a:t>
            </a:r>
            <a:r>
              <a:rPr lang="en-GB" sz="1400" b="1" dirty="0" smtClean="0">
                <a:solidFill>
                  <a:schemeClr val="bg1"/>
                </a:solidFill>
              </a:rPr>
              <a:t>RUs and Keepers:</a:t>
            </a:r>
            <a:endParaRPr lang="en-GB" sz="1400" b="1" dirty="0">
              <a:solidFill>
                <a:schemeClr val="bg1"/>
              </a:solidFill>
            </a:endParaRPr>
          </a:p>
          <a:p>
            <a:pPr algn="ctr" eaLnBrk="1" hangingPunct="1">
              <a:spcBef>
                <a:spcPct val="0"/>
              </a:spcBef>
            </a:pPr>
            <a:r>
              <a:rPr lang="en-GB" sz="1000" dirty="0">
                <a:solidFill>
                  <a:schemeClr val="bg1"/>
                </a:solidFill>
              </a:rPr>
              <a:t>¾ </a:t>
            </a:r>
            <a:r>
              <a:rPr lang="en-GB" sz="1000" dirty="0" smtClean="0">
                <a:solidFill>
                  <a:schemeClr val="bg1"/>
                </a:solidFill>
              </a:rPr>
              <a:t>of votes AND</a:t>
            </a:r>
            <a:endParaRPr lang="en-GB" sz="1000" dirty="0">
              <a:solidFill>
                <a:schemeClr val="bg1"/>
              </a:solidFill>
            </a:endParaRPr>
          </a:p>
          <a:p>
            <a:pPr algn="ctr" eaLnBrk="1" hangingPunct="1">
              <a:spcBef>
                <a:spcPct val="0"/>
              </a:spcBef>
            </a:pPr>
            <a:r>
              <a:rPr lang="en-GB" sz="1000" dirty="0">
                <a:solidFill>
                  <a:schemeClr val="bg1"/>
                </a:solidFill>
              </a:rPr>
              <a:t>¾ </a:t>
            </a:r>
            <a:r>
              <a:rPr lang="en-GB" sz="1000" dirty="0" smtClean="0">
                <a:solidFill>
                  <a:schemeClr val="bg1"/>
                </a:solidFill>
              </a:rPr>
              <a:t>of wagons</a:t>
            </a:r>
            <a:endParaRPr lang="en-GB" sz="1000" dirty="0">
              <a:solidFill>
                <a:schemeClr val="bg1"/>
              </a:solidFill>
            </a:endParaRPr>
          </a:p>
        </p:txBody>
      </p:sp>
      <p:sp>
        <p:nvSpPr>
          <p:cNvPr id="164900" name="Oval 36"/>
          <p:cNvSpPr>
            <a:spLocks noChangeArrowheads="1"/>
          </p:cNvSpPr>
          <p:nvPr/>
        </p:nvSpPr>
        <p:spPr bwMode="auto">
          <a:xfrm>
            <a:off x="203208" y="4458796"/>
            <a:ext cx="2299998" cy="674687"/>
          </a:xfrm>
          <a:prstGeom prst="ellipse">
            <a:avLst/>
          </a:prstGeom>
          <a:solidFill>
            <a:srgbClr val="FFCC99"/>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spcBef>
                <a:spcPct val="0"/>
              </a:spcBef>
            </a:pPr>
            <a:r>
              <a:rPr lang="en-GB" sz="1400" b="1" dirty="0">
                <a:latin typeface="Verdana" pitchFamily="34" charset="0"/>
              </a:rPr>
              <a:t>217 </a:t>
            </a:r>
            <a:r>
              <a:rPr lang="en-GB" sz="1400" b="1" dirty="0" smtClean="0">
                <a:latin typeface="Verdana" pitchFamily="34" charset="0"/>
              </a:rPr>
              <a:t>RUs</a:t>
            </a:r>
            <a:r>
              <a:rPr lang="en-GB" sz="1400" b="1" dirty="0" smtClean="0">
                <a:latin typeface="Verdana" pitchFamily="34" charset="0"/>
              </a:rPr>
              <a:t>:</a:t>
            </a:r>
            <a:endParaRPr lang="en-GB" sz="1400" b="1" dirty="0">
              <a:latin typeface="Verdana" pitchFamily="34" charset="0"/>
            </a:endParaRPr>
          </a:p>
          <a:p>
            <a:pPr algn="ctr" eaLnBrk="1" hangingPunct="1">
              <a:spcBef>
                <a:spcPct val="0"/>
              </a:spcBef>
            </a:pPr>
            <a:r>
              <a:rPr lang="en-GB" sz="1000" dirty="0">
                <a:latin typeface="Verdana" pitchFamily="34" charset="0"/>
              </a:rPr>
              <a:t>¾ </a:t>
            </a:r>
            <a:r>
              <a:rPr lang="en-GB" sz="1000" dirty="0" smtClean="0">
                <a:latin typeface="Verdana" pitchFamily="34" charset="0"/>
              </a:rPr>
              <a:t>of votes AND</a:t>
            </a:r>
            <a:endParaRPr lang="en-GB" sz="1000" dirty="0">
              <a:latin typeface="Verdana" pitchFamily="34" charset="0"/>
            </a:endParaRPr>
          </a:p>
          <a:p>
            <a:pPr algn="ctr" eaLnBrk="1" hangingPunct="1">
              <a:spcBef>
                <a:spcPct val="0"/>
              </a:spcBef>
            </a:pPr>
            <a:r>
              <a:rPr lang="en-GB" sz="1000" dirty="0">
                <a:latin typeface="Verdana" pitchFamily="34" charset="0"/>
              </a:rPr>
              <a:t> ¾ </a:t>
            </a:r>
            <a:r>
              <a:rPr lang="en-GB" sz="1000" dirty="0" smtClean="0">
                <a:latin typeface="Verdana" pitchFamily="34" charset="0"/>
              </a:rPr>
              <a:t>of </a:t>
            </a:r>
            <a:r>
              <a:rPr lang="en-GB" sz="1000" dirty="0" err="1" smtClean="0">
                <a:latin typeface="Verdana" pitchFamily="34" charset="0"/>
              </a:rPr>
              <a:t>tkm</a:t>
            </a:r>
            <a:endParaRPr lang="en-GB" sz="1000" dirty="0">
              <a:latin typeface="Verdana" pitchFamily="34" charset="0"/>
            </a:endParaRPr>
          </a:p>
        </p:txBody>
      </p:sp>
      <p:sp>
        <p:nvSpPr>
          <p:cNvPr id="164870" name="Rectangle 31"/>
          <p:cNvSpPr>
            <a:spLocks noChangeArrowheads="1"/>
          </p:cNvSpPr>
          <p:nvPr/>
        </p:nvSpPr>
        <p:spPr bwMode="auto">
          <a:xfrm>
            <a:off x="231775" y="1514548"/>
            <a:ext cx="1874838" cy="1019175"/>
          </a:xfrm>
          <a:prstGeom prst="rect">
            <a:avLst/>
          </a:prstGeom>
          <a:solidFill>
            <a:srgbClr val="FFCC99"/>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B2B2B2"/>
            </a:extrusionClr>
          </a:sp3d>
        </p:spPr>
        <p:txBody>
          <a:bodyPr wrap="none" anchor="ctr">
            <a:flatTx/>
          </a:bodyPr>
          <a:lstStyle/>
          <a:p>
            <a:pPr algn="ctr" eaLnBrk="1" hangingPunct="1">
              <a:spcBef>
                <a:spcPct val="0"/>
              </a:spcBef>
            </a:pPr>
            <a:r>
              <a:rPr lang="en-GB" sz="1600" b="1" dirty="0" smtClean="0">
                <a:solidFill>
                  <a:srgbClr val="000000"/>
                </a:solidFill>
                <a:latin typeface="Verdana" pitchFamily="34" charset="0"/>
              </a:rPr>
              <a:t>GCU Office</a:t>
            </a:r>
            <a:endParaRPr lang="en-GB" sz="1600" b="1" dirty="0">
              <a:solidFill>
                <a:srgbClr val="000000"/>
              </a:solidFill>
              <a:latin typeface="Verdana" pitchFamily="34" charset="0"/>
            </a:endParaRPr>
          </a:p>
          <a:p>
            <a:pPr algn="ctr" eaLnBrk="1" hangingPunct="1">
              <a:spcBef>
                <a:spcPct val="0"/>
              </a:spcBef>
            </a:pPr>
            <a:r>
              <a:rPr lang="en-GB" sz="1600" b="1" dirty="0">
                <a:solidFill>
                  <a:srgbClr val="000000"/>
                </a:solidFill>
                <a:latin typeface="Verdana" pitchFamily="34" charset="0"/>
              </a:rPr>
              <a:t>(1 </a:t>
            </a:r>
            <a:r>
              <a:rPr lang="en-GB" sz="1600" b="1" dirty="0" smtClean="0">
                <a:solidFill>
                  <a:srgbClr val="000000"/>
                </a:solidFill>
                <a:latin typeface="Verdana" pitchFamily="34" charset="0"/>
              </a:rPr>
              <a:t>Trustee</a:t>
            </a:r>
            <a:r>
              <a:rPr lang="en-GB" sz="1600" b="1" dirty="0" smtClean="0">
                <a:solidFill>
                  <a:srgbClr val="000000"/>
                </a:solidFill>
              </a:rPr>
              <a:t>)</a:t>
            </a:r>
            <a:endParaRPr lang="en-GB" sz="1600" b="1" dirty="0">
              <a:solidFill>
                <a:srgbClr val="000000"/>
              </a:solidFill>
            </a:endParaRPr>
          </a:p>
          <a:p>
            <a:pPr algn="ctr" eaLnBrk="1" hangingPunct="1">
              <a:spcBef>
                <a:spcPct val="0"/>
              </a:spcBef>
            </a:pPr>
            <a:endParaRPr lang="en-GB" sz="1600" b="1" dirty="0">
              <a:solidFill>
                <a:srgbClr val="000000"/>
              </a:solidFill>
            </a:endParaRPr>
          </a:p>
        </p:txBody>
      </p:sp>
      <p:sp>
        <p:nvSpPr>
          <p:cNvPr id="164871" name="Rectangle 32"/>
          <p:cNvSpPr>
            <a:spLocks noChangeArrowheads="1"/>
          </p:cNvSpPr>
          <p:nvPr/>
        </p:nvSpPr>
        <p:spPr bwMode="auto">
          <a:xfrm>
            <a:off x="3290092" y="1514548"/>
            <a:ext cx="5522622" cy="966063"/>
          </a:xfrm>
          <a:prstGeom prst="rect">
            <a:avLst/>
          </a:prstGeom>
          <a:solidFill>
            <a:srgbClr val="C000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00000"/>
            </a:extrusionClr>
          </a:sp3d>
        </p:spPr>
        <p:txBody>
          <a:bodyPr wrap="none" anchor="ctr">
            <a:flatTx/>
          </a:bodyPr>
          <a:lstStyle/>
          <a:p>
            <a:pPr algn="ctr" eaLnBrk="1" hangingPunct="1">
              <a:spcBef>
                <a:spcPct val="0"/>
              </a:spcBef>
            </a:pPr>
            <a:r>
              <a:rPr lang="en-GB" sz="1600" b="1" dirty="0" smtClean="0">
                <a:solidFill>
                  <a:schemeClr val="bg1"/>
                </a:solidFill>
                <a:latin typeface="Verdana" pitchFamily="34" charset="0"/>
              </a:rPr>
              <a:t>Joint Committee</a:t>
            </a:r>
            <a:endParaRPr lang="en-GB" sz="1600" b="1" dirty="0">
              <a:solidFill>
                <a:schemeClr val="bg1"/>
              </a:solidFill>
              <a:latin typeface="Verdana" pitchFamily="34" charset="0"/>
            </a:endParaRPr>
          </a:p>
          <a:p>
            <a:pPr algn="ctr" eaLnBrk="1" hangingPunct="1">
              <a:spcBef>
                <a:spcPct val="0"/>
              </a:spcBef>
            </a:pPr>
            <a:r>
              <a:rPr lang="en-GB" sz="1400" dirty="0">
                <a:solidFill>
                  <a:schemeClr val="bg1"/>
                </a:solidFill>
                <a:latin typeface="Verdana" pitchFamily="34" charset="0"/>
              </a:rPr>
              <a:t>UIC / UIP / ERFA</a:t>
            </a:r>
          </a:p>
          <a:p>
            <a:pPr algn="ctr" eaLnBrk="1" hangingPunct="1">
              <a:spcBef>
                <a:spcPct val="0"/>
              </a:spcBef>
            </a:pPr>
            <a:r>
              <a:rPr lang="en-GB" sz="1400" dirty="0">
                <a:solidFill>
                  <a:schemeClr val="bg1"/>
                </a:solidFill>
                <a:latin typeface="Verdana" pitchFamily="34" charset="0"/>
              </a:rPr>
              <a:t>(5+5+2 </a:t>
            </a:r>
            <a:r>
              <a:rPr lang="en-GB" sz="1400" dirty="0" smtClean="0">
                <a:solidFill>
                  <a:schemeClr val="bg1"/>
                </a:solidFill>
                <a:latin typeface="Verdana" pitchFamily="34" charset="0"/>
              </a:rPr>
              <a:t>votes)</a:t>
            </a:r>
            <a:endParaRPr lang="en-GB" sz="1400" dirty="0">
              <a:solidFill>
                <a:schemeClr val="bg1"/>
              </a:solidFill>
              <a:latin typeface="Verdana" pitchFamily="34" charset="0"/>
            </a:endParaRPr>
          </a:p>
        </p:txBody>
      </p:sp>
      <p:sp>
        <p:nvSpPr>
          <p:cNvPr id="164872" name="Rectangle 33"/>
          <p:cNvSpPr>
            <a:spLocks noChangeArrowheads="1"/>
          </p:cNvSpPr>
          <p:nvPr/>
        </p:nvSpPr>
        <p:spPr bwMode="auto">
          <a:xfrm>
            <a:off x="231775" y="4074883"/>
            <a:ext cx="5984240" cy="412750"/>
          </a:xfrm>
          <a:prstGeom prst="rect">
            <a:avLst/>
          </a:prstGeom>
          <a:solidFill>
            <a:srgbClr val="FFFF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B2B2B2"/>
            </a:extrusionClr>
          </a:sp3d>
        </p:spPr>
        <p:txBody>
          <a:bodyPr wrap="none" anchor="ctr">
            <a:flatTx/>
          </a:bodyPr>
          <a:lstStyle/>
          <a:p>
            <a:pPr algn="ctr" eaLnBrk="1" hangingPunct="1">
              <a:spcBef>
                <a:spcPct val="0"/>
              </a:spcBef>
            </a:pPr>
            <a:r>
              <a:rPr lang="en-GB" sz="1800" b="1" dirty="0">
                <a:solidFill>
                  <a:srgbClr val="000000"/>
                </a:solidFill>
                <a:latin typeface="Verdana" pitchFamily="34" charset="0"/>
              </a:rPr>
              <a:t>664 </a:t>
            </a:r>
            <a:r>
              <a:rPr lang="en-GB" sz="1800" b="1" dirty="0" smtClean="0">
                <a:solidFill>
                  <a:srgbClr val="000000"/>
                </a:solidFill>
                <a:latin typeface="Verdana" pitchFamily="34" charset="0"/>
              </a:rPr>
              <a:t>Signatories </a:t>
            </a:r>
            <a:r>
              <a:rPr lang="en-GB" sz="1800" b="1" dirty="0">
                <a:solidFill>
                  <a:srgbClr val="000000"/>
                </a:solidFill>
                <a:latin typeface="Verdana" pitchFamily="34" charset="0"/>
              </a:rPr>
              <a:t>(08.2017)</a:t>
            </a:r>
          </a:p>
        </p:txBody>
      </p:sp>
      <p:sp>
        <p:nvSpPr>
          <p:cNvPr id="164898" name="Text Box 34"/>
          <p:cNvSpPr txBox="1">
            <a:spLocks noChangeArrowheads="1"/>
          </p:cNvSpPr>
          <p:nvPr/>
        </p:nvSpPr>
        <p:spPr bwMode="auto">
          <a:xfrm>
            <a:off x="2045639" y="2578457"/>
            <a:ext cx="159684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de-CH" sz="1200" b="1" dirty="0" err="1" smtClean="0">
                <a:solidFill>
                  <a:schemeClr val="hlink"/>
                </a:solidFill>
                <a:latin typeface="+mn-lt"/>
              </a:rPr>
              <a:t>Amendment</a:t>
            </a:r>
            <a:r>
              <a:rPr lang="de-CH" sz="1200" b="1" dirty="0" smtClean="0">
                <a:solidFill>
                  <a:schemeClr val="hlink"/>
                </a:solidFill>
                <a:latin typeface="+mn-lt"/>
              </a:rPr>
              <a:t> </a:t>
            </a:r>
            <a:r>
              <a:rPr lang="de-CH" sz="1200" b="1" dirty="0" err="1" smtClean="0">
                <a:solidFill>
                  <a:schemeClr val="hlink"/>
                </a:solidFill>
                <a:latin typeface="+mn-lt"/>
              </a:rPr>
              <a:t>proposal</a:t>
            </a:r>
            <a:r>
              <a:rPr lang="de-CH" sz="1200" b="1" dirty="0" smtClean="0">
                <a:solidFill>
                  <a:schemeClr val="hlink"/>
                </a:solidFill>
                <a:latin typeface="+mn-lt"/>
              </a:rPr>
              <a:t> </a:t>
            </a:r>
            <a:r>
              <a:rPr lang="de-CH" sz="1200" dirty="0" err="1" smtClean="0">
                <a:solidFill>
                  <a:schemeClr val="hlink"/>
                </a:solidFill>
                <a:latin typeface="+mn-lt"/>
              </a:rPr>
              <a:t>needs</a:t>
            </a:r>
            <a:r>
              <a:rPr lang="de-CH" sz="1200" dirty="0" smtClean="0">
                <a:solidFill>
                  <a:schemeClr val="hlink"/>
                </a:solidFill>
                <a:latin typeface="+mn-lt"/>
              </a:rPr>
              <a:t> at </a:t>
            </a:r>
            <a:r>
              <a:rPr lang="de-CH" sz="1200" dirty="0" err="1" smtClean="0">
                <a:solidFill>
                  <a:schemeClr val="hlink"/>
                </a:solidFill>
                <a:latin typeface="+mn-lt"/>
              </a:rPr>
              <a:t>leats</a:t>
            </a:r>
            <a:r>
              <a:rPr lang="de-CH" sz="1200" dirty="0" smtClean="0">
                <a:solidFill>
                  <a:schemeClr val="hlink"/>
                </a:solidFill>
                <a:latin typeface="+mn-lt"/>
              </a:rPr>
              <a:t> </a:t>
            </a:r>
            <a:r>
              <a:rPr lang="de-CH" sz="1200" dirty="0" err="1" smtClean="0">
                <a:solidFill>
                  <a:schemeClr val="hlink"/>
                </a:solidFill>
                <a:latin typeface="+mn-lt"/>
              </a:rPr>
              <a:t>support</a:t>
            </a:r>
            <a:r>
              <a:rPr lang="de-CH" sz="1200" dirty="0" smtClean="0">
                <a:solidFill>
                  <a:schemeClr val="hlink"/>
                </a:solidFill>
                <a:latin typeface="+mn-lt"/>
              </a:rPr>
              <a:t> from 25 </a:t>
            </a:r>
            <a:r>
              <a:rPr lang="de-CH" sz="1200" dirty="0" err="1" smtClean="0">
                <a:solidFill>
                  <a:schemeClr val="hlink"/>
                </a:solidFill>
                <a:latin typeface="+mn-lt"/>
              </a:rPr>
              <a:t>signatories</a:t>
            </a:r>
            <a:endParaRPr lang="de-DE" sz="1200" dirty="0">
              <a:solidFill>
                <a:schemeClr val="hlink"/>
              </a:solidFill>
              <a:latin typeface="+mn-lt"/>
            </a:endParaRPr>
          </a:p>
        </p:txBody>
      </p:sp>
      <p:sp>
        <p:nvSpPr>
          <p:cNvPr id="164903" name="Text Box 39"/>
          <p:cNvSpPr txBox="1">
            <a:spLocks noChangeArrowheads="1"/>
          </p:cNvSpPr>
          <p:nvPr/>
        </p:nvSpPr>
        <p:spPr bwMode="auto">
          <a:xfrm>
            <a:off x="480291" y="2587693"/>
            <a:ext cx="156534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GB" sz="1200" dirty="0" smtClean="0">
                <a:solidFill>
                  <a:schemeClr val="hlink"/>
                </a:solidFill>
              </a:rPr>
              <a:t>Each amendment proposal needs </a:t>
            </a:r>
            <a:r>
              <a:rPr lang="en-GB" sz="1200" dirty="0" smtClean="0">
                <a:solidFill>
                  <a:schemeClr val="hlink"/>
                </a:solidFill>
                <a:latin typeface="+mn-lt"/>
              </a:rPr>
              <a:t>¾-Majority in each of the three groups</a:t>
            </a:r>
            <a:endParaRPr lang="en-GB" sz="1200" dirty="0">
              <a:solidFill>
                <a:schemeClr val="hlink"/>
              </a:solidFill>
              <a:latin typeface="+mn-lt"/>
            </a:endParaRPr>
          </a:p>
        </p:txBody>
      </p:sp>
      <p:sp>
        <p:nvSpPr>
          <p:cNvPr id="34" name="Line 31"/>
          <p:cNvSpPr>
            <a:spLocks noChangeShapeType="1"/>
          </p:cNvSpPr>
          <p:nvPr/>
        </p:nvSpPr>
        <p:spPr bwMode="auto">
          <a:xfrm flipV="1">
            <a:off x="3652009" y="2573207"/>
            <a:ext cx="0" cy="1265300"/>
          </a:xfrm>
          <a:prstGeom prst="line">
            <a:avLst/>
          </a:prstGeom>
          <a:noFill/>
          <a:ln w="3810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35" name="Bild 27"/>
          <p:cNvPicPr/>
          <p:nvPr/>
        </p:nvPicPr>
        <p:blipFill>
          <a:blip r:embed="rId3">
            <a:extLst>
              <a:ext uri="{28A0092B-C50C-407E-A947-70E740481C1C}">
                <a14:useLocalDpi xmlns:a14="http://schemas.microsoft.com/office/drawing/2010/main" val="0"/>
              </a:ext>
            </a:extLst>
          </a:blip>
          <a:srcRect/>
          <a:stretch>
            <a:fillRect/>
          </a:stretch>
        </p:blipFill>
        <p:spPr bwMode="auto">
          <a:xfrm>
            <a:off x="3749186" y="3030467"/>
            <a:ext cx="950839" cy="637012"/>
          </a:xfrm>
          <a:prstGeom prst="rect">
            <a:avLst/>
          </a:prstGeom>
          <a:noFill/>
        </p:spPr>
      </p:pic>
      <p:pic>
        <p:nvPicPr>
          <p:cNvPr id="36" name="Picture 14" descr="logo_uip"/>
          <p:cNvPicPr/>
          <p:nvPr/>
        </p:nvPicPr>
        <p:blipFill>
          <a:blip r:embed="rId4">
            <a:extLst>
              <a:ext uri="{28A0092B-C50C-407E-A947-70E740481C1C}">
                <a14:useLocalDpi xmlns:a14="http://schemas.microsoft.com/office/drawing/2010/main" val="0"/>
              </a:ext>
            </a:extLst>
          </a:blip>
          <a:srcRect/>
          <a:stretch>
            <a:fillRect/>
          </a:stretch>
        </p:blipFill>
        <p:spPr bwMode="auto">
          <a:xfrm>
            <a:off x="4888177" y="3069916"/>
            <a:ext cx="568325" cy="49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15" descr="LOGO ERFA WORD"/>
          <p:cNvPicPr/>
          <p:nvPr/>
        </p:nvPicPr>
        <p:blipFill>
          <a:blip r:embed="rId5">
            <a:extLst>
              <a:ext uri="{28A0092B-C50C-407E-A947-70E740481C1C}">
                <a14:useLocalDpi xmlns:a14="http://schemas.microsoft.com/office/drawing/2010/main" val="0"/>
              </a:ext>
            </a:extLst>
          </a:blip>
          <a:srcRect/>
          <a:stretch>
            <a:fillRect/>
          </a:stretch>
        </p:blipFill>
        <p:spPr bwMode="auto">
          <a:xfrm>
            <a:off x="5636533" y="3123548"/>
            <a:ext cx="97663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Line 31"/>
          <p:cNvSpPr>
            <a:spLocks noChangeShapeType="1"/>
          </p:cNvSpPr>
          <p:nvPr/>
        </p:nvSpPr>
        <p:spPr bwMode="auto">
          <a:xfrm flipV="1">
            <a:off x="4351280" y="2583980"/>
            <a:ext cx="11611" cy="485935"/>
          </a:xfrm>
          <a:prstGeom prst="line">
            <a:avLst/>
          </a:prstGeom>
          <a:noFill/>
          <a:ln w="3810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 name="Line 31"/>
          <p:cNvSpPr>
            <a:spLocks noChangeShapeType="1"/>
          </p:cNvSpPr>
          <p:nvPr/>
        </p:nvSpPr>
        <p:spPr bwMode="auto">
          <a:xfrm flipV="1">
            <a:off x="5172339" y="2565508"/>
            <a:ext cx="7952" cy="485934"/>
          </a:xfrm>
          <a:prstGeom prst="line">
            <a:avLst/>
          </a:prstGeom>
          <a:noFill/>
          <a:ln w="3810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 name="Line 31"/>
          <p:cNvSpPr>
            <a:spLocks noChangeShapeType="1"/>
          </p:cNvSpPr>
          <p:nvPr/>
        </p:nvSpPr>
        <p:spPr bwMode="auto">
          <a:xfrm flipV="1">
            <a:off x="6122355" y="2587692"/>
            <a:ext cx="0" cy="482222"/>
          </a:xfrm>
          <a:prstGeom prst="line">
            <a:avLst/>
          </a:prstGeom>
          <a:noFill/>
          <a:ln w="3810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 name="Line 31"/>
          <p:cNvSpPr>
            <a:spLocks noChangeShapeType="1"/>
          </p:cNvSpPr>
          <p:nvPr/>
        </p:nvSpPr>
        <p:spPr bwMode="auto">
          <a:xfrm flipV="1">
            <a:off x="2045639" y="2583981"/>
            <a:ext cx="0" cy="1265301"/>
          </a:xfrm>
          <a:prstGeom prst="line">
            <a:avLst/>
          </a:prstGeom>
          <a:noFill/>
          <a:ln w="3810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 name="Line 31"/>
          <p:cNvSpPr>
            <a:spLocks noChangeShapeType="1"/>
          </p:cNvSpPr>
          <p:nvPr/>
        </p:nvSpPr>
        <p:spPr bwMode="auto">
          <a:xfrm flipH="1" flipV="1">
            <a:off x="2410690" y="1595353"/>
            <a:ext cx="480291" cy="0"/>
          </a:xfrm>
          <a:prstGeom prst="line">
            <a:avLst/>
          </a:prstGeom>
          <a:noFill/>
          <a:ln w="3810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 name="Line 31"/>
          <p:cNvSpPr>
            <a:spLocks noChangeShapeType="1"/>
          </p:cNvSpPr>
          <p:nvPr/>
        </p:nvSpPr>
        <p:spPr bwMode="auto">
          <a:xfrm flipH="1">
            <a:off x="454382" y="2597841"/>
            <a:ext cx="0" cy="1265300"/>
          </a:xfrm>
          <a:prstGeom prst="line">
            <a:avLst/>
          </a:prstGeom>
          <a:noFill/>
          <a:ln w="50800">
            <a:solidFill>
              <a:srgbClr val="00B050"/>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 name="Rechteck 3"/>
          <p:cNvSpPr/>
          <p:nvPr/>
        </p:nvSpPr>
        <p:spPr>
          <a:xfrm>
            <a:off x="314037" y="5396930"/>
            <a:ext cx="6545594" cy="1184940"/>
          </a:xfrm>
          <a:prstGeom prst="rect">
            <a:avLst/>
          </a:prstGeom>
        </p:spPr>
        <p:txBody>
          <a:bodyPr wrap="square">
            <a:spAutoFit/>
          </a:bodyPr>
          <a:lstStyle/>
          <a:p>
            <a:pPr algn="l" eaLnBrk="1" hangingPunct="1">
              <a:tabLst>
                <a:tab pos="3408363" algn="l"/>
              </a:tabLst>
            </a:pPr>
            <a:r>
              <a:rPr lang="en-GB" sz="1600" b="1" dirty="0" smtClean="0">
                <a:solidFill>
                  <a:schemeClr val="hlink"/>
                </a:solidFill>
                <a:latin typeface="+mn-lt"/>
              </a:rPr>
              <a:t>Unanimous approval:</a:t>
            </a:r>
            <a:endParaRPr lang="en-GB" sz="1600" b="1" dirty="0">
              <a:solidFill>
                <a:schemeClr val="hlink"/>
              </a:solidFill>
              <a:latin typeface="+mn-lt"/>
            </a:endParaRPr>
          </a:p>
          <a:p>
            <a:pPr algn="l" eaLnBrk="1" hangingPunct="1">
              <a:tabLst>
                <a:tab pos="3408363" algn="l"/>
              </a:tabLst>
            </a:pPr>
            <a:r>
              <a:rPr lang="en-GB" sz="1600" dirty="0" smtClean="0">
                <a:solidFill>
                  <a:schemeClr val="hlink"/>
                </a:solidFill>
                <a:latin typeface="+mn-lt"/>
              </a:rPr>
              <a:t>Entry into force according proposal (most cases: 1</a:t>
            </a:r>
            <a:r>
              <a:rPr lang="en-GB" sz="1600" baseline="30000" dirty="0" smtClean="0">
                <a:solidFill>
                  <a:schemeClr val="hlink"/>
                </a:solidFill>
                <a:latin typeface="+mn-lt"/>
              </a:rPr>
              <a:t>st</a:t>
            </a:r>
            <a:r>
              <a:rPr lang="en-GB" sz="1600" dirty="0" smtClean="0">
                <a:solidFill>
                  <a:schemeClr val="hlink"/>
                </a:solidFill>
                <a:latin typeface="+mn-lt"/>
              </a:rPr>
              <a:t> January)</a:t>
            </a:r>
            <a:endParaRPr lang="en-GB" sz="1600" dirty="0">
              <a:solidFill>
                <a:schemeClr val="hlink"/>
              </a:solidFill>
              <a:latin typeface="+mn-lt"/>
            </a:endParaRPr>
          </a:p>
          <a:p>
            <a:pPr algn="l" eaLnBrk="1" hangingPunct="1">
              <a:tabLst>
                <a:tab pos="3408363" algn="l"/>
              </a:tabLst>
            </a:pPr>
            <a:r>
              <a:rPr lang="en-GB" sz="1600" dirty="0" smtClean="0">
                <a:solidFill>
                  <a:schemeClr val="hlink"/>
                </a:solidFill>
                <a:latin typeface="+mn-lt"/>
              </a:rPr>
              <a:t>Or 3 months after adoption</a:t>
            </a:r>
            <a:endParaRPr lang="en-GB" sz="1600" dirty="0">
              <a:solidFill>
                <a:schemeClr val="hlink"/>
              </a:solidFill>
              <a:latin typeface="+mn-lt"/>
            </a:endParaRPr>
          </a:p>
          <a:p>
            <a:pPr algn="l" eaLnBrk="1" hangingPunct="1">
              <a:tabLst>
                <a:tab pos="2327275" algn="l"/>
                <a:tab pos="3408363" algn="l"/>
              </a:tabLst>
            </a:pPr>
            <a:endParaRPr lang="en-GB" sz="700" dirty="0">
              <a:solidFill>
                <a:schemeClr val="hlink"/>
              </a:solidFill>
              <a:latin typeface="+mn-lt"/>
            </a:endParaRPr>
          </a:p>
          <a:p>
            <a:pPr algn="l" eaLnBrk="1" hangingPunct="1">
              <a:tabLst>
                <a:tab pos="2327275" algn="l"/>
                <a:tab pos="3408363" algn="l"/>
              </a:tabLst>
            </a:pPr>
            <a:r>
              <a:rPr lang="en-GB" sz="1600" b="1" dirty="0" smtClean="0">
                <a:solidFill>
                  <a:schemeClr val="hlink"/>
                </a:solidFill>
                <a:latin typeface="+mn-lt"/>
              </a:rPr>
              <a:t>Qualified majority: </a:t>
            </a:r>
            <a:r>
              <a:rPr lang="en-GB" sz="1600" dirty="0" smtClean="0">
                <a:solidFill>
                  <a:schemeClr val="hlink"/>
                </a:solidFill>
                <a:latin typeface="+mn-lt"/>
              </a:rPr>
              <a:t>Entry into force 6 months after adoption</a:t>
            </a:r>
            <a:endParaRPr lang="en-GB" sz="1600" dirty="0">
              <a:solidFill>
                <a:schemeClr val="hlink"/>
              </a:solidFill>
              <a:latin typeface="+mn-lt"/>
            </a:endParaRPr>
          </a:p>
        </p:txBody>
      </p:sp>
      <p:sp>
        <p:nvSpPr>
          <p:cNvPr id="45" name="Text Box 34"/>
          <p:cNvSpPr txBox="1">
            <a:spLocks noChangeArrowheads="1"/>
          </p:cNvSpPr>
          <p:nvPr/>
        </p:nvSpPr>
        <p:spPr bwMode="auto">
          <a:xfrm>
            <a:off x="2195736" y="1659107"/>
            <a:ext cx="123875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de-DE" sz="1200" b="1" dirty="0" err="1" smtClean="0">
                <a:solidFill>
                  <a:schemeClr val="hlink"/>
                </a:solidFill>
                <a:latin typeface="+mn-lt"/>
              </a:rPr>
              <a:t>Amendment</a:t>
            </a:r>
            <a:r>
              <a:rPr lang="de-DE" sz="1200" b="1" dirty="0" smtClean="0">
                <a:solidFill>
                  <a:schemeClr val="hlink"/>
                </a:solidFill>
                <a:latin typeface="+mn-lt"/>
              </a:rPr>
              <a:t> </a:t>
            </a:r>
            <a:r>
              <a:rPr lang="de-DE" sz="1200" b="1" dirty="0" err="1" smtClean="0">
                <a:solidFill>
                  <a:schemeClr val="hlink"/>
                </a:solidFill>
                <a:latin typeface="+mn-lt"/>
              </a:rPr>
              <a:t>proposal</a:t>
            </a:r>
            <a:r>
              <a:rPr lang="de-DE" sz="1200" b="1" dirty="0" smtClean="0">
                <a:solidFill>
                  <a:schemeClr val="hlink"/>
                </a:solidFill>
                <a:latin typeface="+mn-lt"/>
              </a:rPr>
              <a:t> </a:t>
            </a:r>
            <a:r>
              <a:rPr lang="de-DE" sz="1200" dirty="0" err="1" smtClean="0">
                <a:solidFill>
                  <a:schemeClr val="hlink"/>
                </a:solidFill>
                <a:latin typeface="+mn-lt"/>
              </a:rPr>
              <a:t>needs</a:t>
            </a:r>
            <a:r>
              <a:rPr lang="de-DE" sz="1200" dirty="0" smtClean="0">
                <a:solidFill>
                  <a:schemeClr val="hlink"/>
                </a:solidFill>
                <a:latin typeface="+mn-lt"/>
              </a:rPr>
              <a:t> </a:t>
            </a:r>
            <a:r>
              <a:rPr lang="de-DE" sz="1200" dirty="0" err="1" smtClean="0">
                <a:solidFill>
                  <a:schemeClr val="hlink"/>
                </a:solidFill>
                <a:latin typeface="+mn-lt"/>
              </a:rPr>
              <a:t>unanimous</a:t>
            </a:r>
            <a:r>
              <a:rPr lang="de-DE" sz="1200" dirty="0" smtClean="0">
                <a:solidFill>
                  <a:schemeClr val="hlink"/>
                </a:solidFill>
                <a:latin typeface="+mn-lt"/>
              </a:rPr>
              <a:t> </a:t>
            </a:r>
            <a:r>
              <a:rPr lang="de-DE" sz="1200" dirty="0" err="1" smtClean="0">
                <a:solidFill>
                  <a:schemeClr val="hlink"/>
                </a:solidFill>
                <a:latin typeface="+mn-lt"/>
              </a:rPr>
              <a:t>support</a:t>
            </a:r>
            <a:endParaRPr lang="de-DE" sz="1200" dirty="0">
              <a:solidFill>
                <a:schemeClr val="hlink"/>
              </a:solidFill>
              <a:latin typeface="+mn-lt"/>
            </a:endParaRPr>
          </a:p>
        </p:txBody>
      </p:sp>
      <p:sp>
        <p:nvSpPr>
          <p:cNvPr id="5" name="Ellipse 4"/>
          <p:cNvSpPr/>
          <p:nvPr/>
        </p:nvSpPr>
        <p:spPr bwMode="auto">
          <a:xfrm>
            <a:off x="3731496" y="2821084"/>
            <a:ext cx="3085734" cy="1027952"/>
          </a:xfrm>
          <a:prstGeom prst="ellipse">
            <a:avLst/>
          </a:prstGeom>
          <a:noFill/>
          <a:ln w="38100"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800" b="0" i="0" u="none" strike="noStrike" cap="none" normalizeH="0" baseline="0">
              <a:ln>
                <a:noFill/>
              </a:ln>
              <a:solidFill>
                <a:srgbClr val="808080"/>
              </a:solidFill>
              <a:effectLst/>
              <a:latin typeface="Verdana" pitchFamily="34" charset="0"/>
            </a:endParaRPr>
          </a:p>
        </p:txBody>
      </p:sp>
      <p:sp>
        <p:nvSpPr>
          <p:cNvPr id="32" name="Rectangle 34"/>
          <p:cNvSpPr>
            <a:spLocks noChangeArrowheads="1"/>
          </p:cNvSpPr>
          <p:nvPr/>
        </p:nvSpPr>
        <p:spPr bwMode="auto">
          <a:xfrm>
            <a:off x="7331577" y="2819332"/>
            <a:ext cx="1481137" cy="1019175"/>
          </a:xfrm>
          <a:prstGeom prst="rect">
            <a:avLst/>
          </a:prstGeom>
          <a:solidFill>
            <a:schemeClr val="bg1">
              <a:lumMod val="85000"/>
            </a:scheme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B2B2B2"/>
            </a:extrusionClr>
          </a:sp3d>
        </p:spPr>
        <p:txBody>
          <a:bodyPr wrap="none" anchor="ctr">
            <a:flatTx/>
          </a:bodyPr>
          <a:lstStyle/>
          <a:p>
            <a:pPr algn="ctr" eaLnBrk="1" hangingPunct="1">
              <a:spcBef>
                <a:spcPct val="0"/>
              </a:spcBef>
            </a:pPr>
            <a:r>
              <a:rPr lang="en-GB" sz="1600" b="1" dirty="0" smtClean="0">
                <a:solidFill>
                  <a:srgbClr val="000000"/>
                </a:solidFill>
                <a:latin typeface="Verdana" pitchFamily="34" charset="0"/>
              </a:rPr>
              <a:t>WP</a:t>
            </a:r>
            <a:endParaRPr lang="en-GB" sz="1600" b="1" dirty="0">
              <a:solidFill>
                <a:srgbClr val="000000"/>
              </a:solidFill>
              <a:latin typeface="Verdana" pitchFamily="34" charset="0"/>
            </a:endParaRPr>
          </a:p>
          <a:p>
            <a:pPr algn="ctr" eaLnBrk="1" hangingPunct="1">
              <a:spcBef>
                <a:spcPct val="0"/>
              </a:spcBef>
            </a:pPr>
            <a:r>
              <a:rPr lang="en-GB" sz="1600" b="1" dirty="0" smtClean="0">
                <a:solidFill>
                  <a:srgbClr val="000000"/>
                </a:solidFill>
                <a:latin typeface="Verdana" pitchFamily="34" charset="0"/>
              </a:rPr>
              <a:t>Appendix </a:t>
            </a:r>
            <a:r>
              <a:rPr lang="en-GB" sz="1600" b="1" dirty="0">
                <a:solidFill>
                  <a:srgbClr val="000000"/>
                </a:solidFill>
                <a:latin typeface="Verdana" pitchFamily="34" charset="0"/>
              </a:rPr>
              <a:t>10</a:t>
            </a:r>
          </a:p>
          <a:p>
            <a:pPr algn="ctr" eaLnBrk="1" hangingPunct="1">
              <a:spcBef>
                <a:spcPct val="0"/>
              </a:spcBef>
            </a:pPr>
            <a:r>
              <a:rPr lang="en-GB" sz="1400" dirty="0">
                <a:solidFill>
                  <a:srgbClr val="000000"/>
                </a:solidFill>
                <a:latin typeface="Verdana" pitchFamily="34" charset="0"/>
              </a:rPr>
              <a:t>UIC/UIP/ERFA</a:t>
            </a:r>
          </a:p>
        </p:txBody>
      </p:sp>
      <p:sp>
        <p:nvSpPr>
          <p:cNvPr id="33" name="Rectangle 34"/>
          <p:cNvSpPr>
            <a:spLocks noChangeArrowheads="1"/>
          </p:cNvSpPr>
          <p:nvPr/>
        </p:nvSpPr>
        <p:spPr bwMode="auto">
          <a:xfrm>
            <a:off x="7141014" y="4869160"/>
            <a:ext cx="1671700" cy="1019175"/>
          </a:xfrm>
          <a:prstGeom prst="rect">
            <a:avLst/>
          </a:prstGeom>
          <a:solidFill>
            <a:schemeClr val="bg1">
              <a:lumMod val="65000"/>
            </a:scheme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B2B2B2"/>
            </a:extrusionClr>
          </a:sp3d>
        </p:spPr>
        <p:txBody>
          <a:bodyPr wrap="none" anchor="ctr">
            <a:flatTx/>
          </a:bodyPr>
          <a:lstStyle/>
          <a:p>
            <a:pPr algn="ctr" eaLnBrk="1" hangingPunct="1">
              <a:spcBef>
                <a:spcPct val="0"/>
              </a:spcBef>
            </a:pPr>
            <a:r>
              <a:rPr lang="en-GB" sz="1600" b="1" dirty="0" smtClean="0">
                <a:solidFill>
                  <a:srgbClr val="000000"/>
                </a:solidFill>
                <a:latin typeface="Verdana" pitchFamily="34" charset="0"/>
              </a:rPr>
              <a:t>WP</a:t>
            </a:r>
            <a:endParaRPr lang="en-GB" sz="1600" b="1" dirty="0">
              <a:solidFill>
                <a:srgbClr val="000000"/>
              </a:solidFill>
              <a:latin typeface="Verdana" pitchFamily="34" charset="0"/>
            </a:endParaRPr>
          </a:p>
          <a:p>
            <a:pPr algn="ctr" eaLnBrk="1" hangingPunct="1">
              <a:spcBef>
                <a:spcPct val="0"/>
              </a:spcBef>
            </a:pPr>
            <a:r>
              <a:rPr lang="en-GB" sz="1600" b="1" dirty="0" smtClean="0">
                <a:solidFill>
                  <a:srgbClr val="000000"/>
                </a:solidFill>
              </a:rPr>
              <a:t>Appendices </a:t>
            </a:r>
            <a:r>
              <a:rPr lang="en-GB" sz="1600" b="1" dirty="0">
                <a:solidFill>
                  <a:srgbClr val="000000"/>
                </a:solidFill>
              </a:rPr>
              <a:t>9 &amp; 11</a:t>
            </a:r>
            <a:endParaRPr lang="en-GB" sz="1600" b="1" dirty="0">
              <a:solidFill>
                <a:srgbClr val="000000"/>
              </a:solidFill>
              <a:latin typeface="Verdana" pitchFamily="34" charset="0"/>
            </a:endParaRPr>
          </a:p>
          <a:p>
            <a:pPr algn="ctr" eaLnBrk="1" hangingPunct="1">
              <a:spcBef>
                <a:spcPct val="0"/>
              </a:spcBef>
            </a:pPr>
            <a:r>
              <a:rPr lang="en-GB" sz="1400" dirty="0">
                <a:solidFill>
                  <a:srgbClr val="000000"/>
                </a:solidFill>
                <a:latin typeface="Verdana" pitchFamily="34" charset="0"/>
              </a:rPr>
              <a:t>UIC/UIP/ERFA</a:t>
            </a:r>
          </a:p>
        </p:txBody>
      </p:sp>
      <p:sp>
        <p:nvSpPr>
          <p:cNvPr id="48" name="Titel 1"/>
          <p:cNvSpPr txBox="1">
            <a:spLocks/>
          </p:cNvSpPr>
          <p:nvPr/>
        </p:nvSpPr>
        <p:spPr>
          <a:xfrm>
            <a:off x="234782" y="188640"/>
            <a:ext cx="6552728" cy="58896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de-DE" sz="2800" b="1" dirty="0" smtClean="0"/>
              <a:t>GCU – </a:t>
            </a:r>
            <a:r>
              <a:rPr lang="de-DE" sz="2800" b="1" dirty="0" err="1" smtClean="0"/>
              <a:t>Structure</a:t>
            </a:r>
            <a:r>
              <a:rPr lang="de-DE" sz="2800" b="1" dirty="0" smtClean="0"/>
              <a:t> &amp; </a:t>
            </a:r>
            <a:r>
              <a:rPr lang="de-DE" sz="2800" b="1" dirty="0" err="1" smtClean="0"/>
              <a:t>Bodies</a:t>
            </a:r>
            <a:endParaRPr lang="de-DE" sz="2800" b="1" dirty="0"/>
          </a:p>
        </p:txBody>
      </p:sp>
      <p:sp>
        <p:nvSpPr>
          <p:cNvPr id="49" name="Foliennummernplatzhalter 3"/>
          <p:cNvSpPr>
            <a:spLocks noGrp="1"/>
          </p:cNvSpPr>
          <p:nvPr>
            <p:ph type="sldNum" sz="quarter" idx="10"/>
          </p:nvPr>
        </p:nvSpPr>
        <p:spPr>
          <a:xfrm>
            <a:off x="6553200" y="6356350"/>
            <a:ext cx="2133600" cy="365125"/>
          </a:xfrm>
        </p:spPr>
        <p:txBody>
          <a:bodyPr/>
          <a:lstStyle/>
          <a:p>
            <a:pPr algn="r"/>
            <a:fld id="{CF9D0987-AF98-4E62-B2CA-F70DC31C7AA4}" type="slidenum">
              <a:rPr lang="de-CH" altLang="de-DE" smtClean="0"/>
              <a:pPr algn="r"/>
              <a:t>3</a:t>
            </a:fld>
            <a:endParaRPr lang="de-CH" altLang="de-DE" dirty="0"/>
          </a:p>
        </p:txBody>
      </p:sp>
      <p:cxnSp>
        <p:nvCxnSpPr>
          <p:cNvPr id="3" name="Gerade Verbindung mit Pfeil 2"/>
          <p:cNvCxnSpPr/>
          <p:nvPr/>
        </p:nvCxnSpPr>
        <p:spPr>
          <a:xfrm flipH="1" flipV="1">
            <a:off x="6660232" y="2480612"/>
            <a:ext cx="576064" cy="340472"/>
          </a:xfrm>
          <a:prstGeom prst="straightConnector1">
            <a:avLst/>
          </a:prstGeom>
          <a:noFill/>
          <a:ln w="3810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mit Pfeil 49"/>
          <p:cNvCxnSpPr/>
          <p:nvPr/>
        </p:nvCxnSpPr>
        <p:spPr>
          <a:xfrm flipH="1" flipV="1">
            <a:off x="6433143" y="2533725"/>
            <a:ext cx="1326016" cy="2191419"/>
          </a:xfrm>
          <a:prstGeom prst="straightConnector1">
            <a:avLst/>
          </a:prstGeom>
          <a:noFill/>
          <a:ln w="3810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1" name="Grafik 30"/>
          <p:cNvPicPr/>
          <p:nvPr/>
        </p:nvPicPr>
        <p:blipFill>
          <a:blip r:embed="rId6">
            <a:extLst>
              <a:ext uri="{28A0092B-C50C-407E-A947-70E740481C1C}">
                <a14:useLocalDpi xmlns:a14="http://schemas.microsoft.com/office/drawing/2010/main" val="0"/>
              </a:ext>
            </a:extLst>
          </a:blip>
          <a:srcRect/>
          <a:stretch>
            <a:fillRect/>
          </a:stretch>
        </p:blipFill>
        <p:spPr bwMode="auto">
          <a:xfrm>
            <a:off x="6948264" y="287447"/>
            <a:ext cx="1621790" cy="341630"/>
          </a:xfrm>
          <a:prstGeom prst="rect">
            <a:avLst/>
          </a:prstGeom>
          <a:noFill/>
        </p:spPr>
      </p:pic>
    </p:spTree>
    <p:extLst>
      <p:ext uri="{BB962C8B-B14F-4D97-AF65-F5344CB8AC3E}">
        <p14:creationId xmlns:p14="http://schemas.microsoft.com/office/powerpoint/2010/main" val="3211924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BA84D409-A351-4621-B816-D08F52A7EFF7}" type="slidenum">
              <a:rPr lang="en-US" smtClean="0"/>
              <a:pPr>
                <a:defRPr/>
              </a:pPr>
              <a:t>4</a:t>
            </a:fld>
            <a:endParaRPr lang="en-US"/>
          </a:p>
        </p:txBody>
      </p:sp>
      <p:graphicFrame>
        <p:nvGraphicFramePr>
          <p:cNvPr id="4" name="Tabelle 3"/>
          <p:cNvGraphicFramePr>
            <a:graphicFrameLocks noGrp="1"/>
          </p:cNvGraphicFramePr>
          <p:nvPr>
            <p:extLst>
              <p:ext uri="{D42A27DB-BD31-4B8C-83A1-F6EECF244321}">
                <p14:modId xmlns:p14="http://schemas.microsoft.com/office/powerpoint/2010/main" val="4234496123"/>
              </p:ext>
            </p:extLst>
          </p:nvPr>
        </p:nvGraphicFramePr>
        <p:xfrm>
          <a:off x="2973122" y="1923298"/>
          <a:ext cx="2102934" cy="4674054"/>
        </p:xfrm>
        <a:graphic>
          <a:graphicData uri="http://schemas.openxmlformats.org/drawingml/2006/table">
            <a:tbl>
              <a:tblPr/>
              <a:tblGrid>
                <a:gridCol w="1242302">
                  <a:extLst>
                    <a:ext uri="{9D8B030D-6E8A-4147-A177-3AD203B41FA5}">
                      <a16:colId xmlns:a16="http://schemas.microsoft.com/office/drawing/2014/main" xmlns="" val="20000"/>
                    </a:ext>
                  </a:extLst>
                </a:gridCol>
                <a:gridCol w="860632">
                  <a:extLst>
                    <a:ext uri="{9D8B030D-6E8A-4147-A177-3AD203B41FA5}">
                      <a16:colId xmlns:a16="http://schemas.microsoft.com/office/drawing/2014/main" xmlns="" val="20001"/>
                    </a:ext>
                  </a:extLst>
                </a:gridCol>
              </a:tblGrid>
              <a:tr h="161642">
                <a:tc>
                  <a:txBody>
                    <a:bodyPr/>
                    <a:lstStyle/>
                    <a:p>
                      <a:pPr algn="l" fontAlgn="b"/>
                      <a:r>
                        <a:rPr lang="de-DE" sz="1000" b="1" i="0" u="none" strike="noStrike" dirty="0">
                          <a:solidFill>
                            <a:srgbClr val="000000"/>
                          </a:solidFill>
                          <a:effectLst/>
                          <a:latin typeface="Verdana"/>
                        </a:rPr>
                        <a:t>EVU</a:t>
                      </a:r>
                      <a:r>
                        <a:rPr lang="de-DE" sz="1000" b="1" i="0" u="none" strike="noStrike" baseline="0" dirty="0">
                          <a:solidFill>
                            <a:srgbClr val="000000"/>
                          </a:solidFill>
                          <a:effectLst/>
                          <a:latin typeface="Verdana"/>
                        </a:rPr>
                        <a:t> und Halter</a:t>
                      </a:r>
                      <a:endParaRPr lang="de-DE" sz="1000" b="1" i="0" u="none" strike="noStrike" dirty="0">
                        <a:solidFill>
                          <a:srgbClr val="000000"/>
                        </a:solidFill>
                        <a:effectLst/>
                        <a:latin typeface="Verdana"/>
                      </a:endParaRPr>
                    </a:p>
                  </a:txBody>
                  <a:tcPr marL="4920" marR="4920" marT="4920" marB="0" anchor="b">
                    <a:lnL>
                      <a:noFill/>
                    </a:lnL>
                    <a:lnR>
                      <a:noFill/>
                    </a:lnR>
                    <a:lnT>
                      <a:noFill/>
                    </a:lnT>
                    <a:lnB w="6350" cap="flat" cmpd="sng" algn="ctr">
                      <a:solidFill>
                        <a:srgbClr val="95B3D7"/>
                      </a:solidFill>
                      <a:prstDash val="solid"/>
                      <a:round/>
                      <a:headEnd type="none" w="med" len="med"/>
                      <a:tailEnd type="none" w="med" len="med"/>
                    </a:lnB>
                    <a:solidFill>
                      <a:schemeClr val="accent5">
                        <a:lumMod val="40000"/>
                        <a:lumOff val="60000"/>
                      </a:schemeClr>
                    </a:solidFill>
                  </a:tcPr>
                </a:tc>
                <a:tc>
                  <a:txBody>
                    <a:bodyPr/>
                    <a:lstStyle/>
                    <a:p>
                      <a:pPr algn="r" fontAlgn="b"/>
                      <a:r>
                        <a:rPr lang="de-DE" sz="1000" b="1" i="0" u="none" strike="noStrike">
                          <a:solidFill>
                            <a:srgbClr val="000000"/>
                          </a:solidFill>
                          <a:effectLst/>
                          <a:latin typeface="Verdana"/>
                        </a:rPr>
                        <a:t>153</a:t>
                      </a:r>
                    </a:p>
                  </a:txBody>
                  <a:tcPr marL="4920" marR="4920" marT="4920" marB="0" anchor="b">
                    <a:lnL>
                      <a:noFill/>
                    </a:lnL>
                    <a:lnR>
                      <a:noFill/>
                    </a:lnR>
                    <a:lnT>
                      <a:noFill/>
                    </a:lnT>
                    <a:lnB w="6350" cap="flat" cmpd="sng" algn="ctr">
                      <a:solidFill>
                        <a:srgbClr val="95B3D7"/>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xmlns="" val="10000"/>
                  </a:ext>
                </a:extLst>
              </a:tr>
              <a:tr h="161642">
                <a:tc>
                  <a:txBody>
                    <a:bodyPr/>
                    <a:lstStyle/>
                    <a:p>
                      <a:pPr algn="l" fontAlgn="b"/>
                      <a:r>
                        <a:rPr lang="de-DE" sz="1000" b="0" i="0" u="none" strike="noStrike">
                          <a:solidFill>
                            <a:srgbClr val="000000"/>
                          </a:solidFill>
                          <a:effectLst/>
                          <a:latin typeface="Verdana"/>
                        </a:rPr>
                        <a:t>Austria</a:t>
                      </a:r>
                    </a:p>
                  </a:txBody>
                  <a:tcPr marL="132856" marR="4920" marT="4920" marB="0" anchor="b">
                    <a:lnL>
                      <a:noFill/>
                    </a:lnL>
                    <a:lnR>
                      <a:noFill/>
                    </a:lnR>
                    <a:lnT w="6350" cap="flat" cmpd="sng" algn="ctr">
                      <a:solidFill>
                        <a:srgbClr val="95B3D7"/>
                      </a:solidFill>
                      <a:prstDash val="solid"/>
                      <a:round/>
                      <a:headEnd type="none" w="med" len="med"/>
                      <a:tailEnd type="none" w="med" len="med"/>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4</a:t>
                      </a:r>
                    </a:p>
                  </a:txBody>
                  <a:tcPr marL="4920" marR="4920" marT="4920" marB="0" anchor="b">
                    <a:lnL>
                      <a:noFill/>
                    </a:lnL>
                    <a:lnR>
                      <a:noFill/>
                    </a:lnR>
                    <a:lnT w="6350" cap="flat" cmpd="sng" algn="ctr">
                      <a:solidFill>
                        <a:srgbClr val="95B3D7"/>
                      </a:solidFill>
                      <a:prstDash val="solid"/>
                      <a:round/>
                      <a:headEnd type="none" w="med" len="med"/>
                      <a:tailEnd type="none" w="med" len="med"/>
                    </a:lnT>
                    <a:lnB>
                      <a:noFill/>
                    </a:lnB>
                    <a:solidFill>
                      <a:schemeClr val="accent5">
                        <a:lumMod val="40000"/>
                        <a:lumOff val="60000"/>
                      </a:schemeClr>
                    </a:solidFill>
                  </a:tcPr>
                </a:tc>
                <a:extLst>
                  <a:ext uri="{0D108BD9-81ED-4DB2-BD59-A6C34878D82A}">
                    <a16:rowId xmlns:a16="http://schemas.microsoft.com/office/drawing/2014/main" xmlns="" val="10001"/>
                  </a:ext>
                </a:extLst>
              </a:tr>
              <a:tr h="161642">
                <a:tc>
                  <a:txBody>
                    <a:bodyPr/>
                    <a:lstStyle/>
                    <a:p>
                      <a:pPr algn="l" fontAlgn="b"/>
                      <a:r>
                        <a:rPr lang="de-DE" sz="1000" b="0" i="0" u="none" strike="noStrike">
                          <a:solidFill>
                            <a:srgbClr val="000000"/>
                          </a:solidFill>
                          <a:effectLst/>
                          <a:latin typeface="Verdana"/>
                        </a:rPr>
                        <a:t>Belgium</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2</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02"/>
                  </a:ext>
                </a:extLst>
              </a:tr>
              <a:tr h="161642">
                <a:tc>
                  <a:txBody>
                    <a:bodyPr/>
                    <a:lstStyle/>
                    <a:p>
                      <a:pPr algn="l" fontAlgn="b"/>
                      <a:r>
                        <a:rPr lang="de-DE" sz="1000" b="0" i="0" u="none" strike="noStrike">
                          <a:solidFill>
                            <a:srgbClr val="000000"/>
                          </a:solidFill>
                          <a:effectLst/>
                          <a:latin typeface="Verdana"/>
                        </a:rPr>
                        <a:t>Bosnia and Herzegovina</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2</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03"/>
                  </a:ext>
                </a:extLst>
              </a:tr>
              <a:tr h="161642">
                <a:tc>
                  <a:txBody>
                    <a:bodyPr/>
                    <a:lstStyle/>
                    <a:p>
                      <a:pPr algn="l" fontAlgn="b"/>
                      <a:r>
                        <a:rPr lang="de-DE" sz="1000" b="0" i="0" u="none" strike="noStrike">
                          <a:solidFill>
                            <a:srgbClr val="000000"/>
                          </a:solidFill>
                          <a:effectLst/>
                          <a:latin typeface="Verdana"/>
                        </a:rPr>
                        <a:t>Bulgaria</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dirty="0">
                          <a:solidFill>
                            <a:srgbClr val="000000"/>
                          </a:solidFill>
                          <a:effectLst/>
                          <a:latin typeface="Verdana"/>
                        </a:rPr>
                        <a:t>5</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04"/>
                  </a:ext>
                </a:extLst>
              </a:tr>
              <a:tr h="161642">
                <a:tc>
                  <a:txBody>
                    <a:bodyPr/>
                    <a:lstStyle/>
                    <a:p>
                      <a:pPr algn="l" fontAlgn="b"/>
                      <a:r>
                        <a:rPr lang="de-DE" sz="1000" b="0" i="0" u="none" strike="noStrike">
                          <a:solidFill>
                            <a:srgbClr val="000000"/>
                          </a:solidFill>
                          <a:effectLst/>
                          <a:latin typeface="Verdana"/>
                        </a:rPr>
                        <a:t>Croatia</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1</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05"/>
                  </a:ext>
                </a:extLst>
              </a:tr>
              <a:tr h="161642">
                <a:tc>
                  <a:txBody>
                    <a:bodyPr/>
                    <a:lstStyle/>
                    <a:p>
                      <a:pPr algn="l" fontAlgn="b"/>
                      <a:r>
                        <a:rPr lang="de-DE" sz="1000" b="0" i="0" u="none" strike="noStrike" dirty="0">
                          <a:solidFill>
                            <a:srgbClr val="000000"/>
                          </a:solidFill>
                          <a:effectLst/>
                          <a:latin typeface="Verdana"/>
                        </a:rPr>
                        <a:t>Czech </a:t>
                      </a:r>
                      <a:r>
                        <a:rPr lang="de-DE" sz="1000" b="0" i="0" u="none" strike="noStrike" dirty="0" err="1">
                          <a:solidFill>
                            <a:srgbClr val="000000"/>
                          </a:solidFill>
                          <a:effectLst/>
                          <a:latin typeface="Verdana"/>
                        </a:rPr>
                        <a:t>Republic</a:t>
                      </a:r>
                      <a:endParaRPr lang="de-DE" sz="1000" b="0" i="0" u="none" strike="noStrike" dirty="0">
                        <a:solidFill>
                          <a:srgbClr val="000000"/>
                        </a:solidFill>
                        <a:effectLst/>
                        <a:latin typeface="Verdana"/>
                      </a:endParaRP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dirty="0">
                          <a:solidFill>
                            <a:srgbClr val="000000"/>
                          </a:solidFill>
                          <a:effectLst/>
                          <a:latin typeface="Verdana"/>
                        </a:rPr>
                        <a:t>18</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06"/>
                  </a:ext>
                </a:extLst>
              </a:tr>
              <a:tr h="161642">
                <a:tc>
                  <a:txBody>
                    <a:bodyPr/>
                    <a:lstStyle/>
                    <a:p>
                      <a:pPr algn="l" fontAlgn="b"/>
                      <a:r>
                        <a:rPr lang="de-DE" sz="1000" b="0" i="0" u="none" strike="noStrike">
                          <a:solidFill>
                            <a:srgbClr val="000000"/>
                          </a:solidFill>
                          <a:effectLst/>
                          <a:latin typeface="Verdana"/>
                        </a:rPr>
                        <a:t>Denmark</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1</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07"/>
                  </a:ext>
                </a:extLst>
              </a:tr>
              <a:tr h="161642">
                <a:tc>
                  <a:txBody>
                    <a:bodyPr/>
                    <a:lstStyle/>
                    <a:p>
                      <a:pPr algn="l" fontAlgn="b"/>
                      <a:r>
                        <a:rPr lang="de-DE" sz="1000" b="0" i="0" u="none" strike="noStrike">
                          <a:solidFill>
                            <a:srgbClr val="000000"/>
                          </a:solidFill>
                          <a:effectLst/>
                          <a:latin typeface="Verdana"/>
                        </a:rPr>
                        <a:t>France</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4</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08"/>
                  </a:ext>
                </a:extLst>
              </a:tr>
              <a:tr h="161642">
                <a:tc>
                  <a:txBody>
                    <a:bodyPr/>
                    <a:lstStyle/>
                    <a:p>
                      <a:pPr algn="l" fontAlgn="b"/>
                      <a:r>
                        <a:rPr lang="de-DE" sz="1000" b="0" i="0" u="none" strike="noStrike">
                          <a:solidFill>
                            <a:srgbClr val="000000"/>
                          </a:solidFill>
                          <a:effectLst/>
                          <a:latin typeface="Verdana"/>
                        </a:rPr>
                        <a:t>Germany</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48</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09"/>
                  </a:ext>
                </a:extLst>
              </a:tr>
              <a:tr h="161642">
                <a:tc>
                  <a:txBody>
                    <a:bodyPr/>
                    <a:lstStyle/>
                    <a:p>
                      <a:pPr algn="l" fontAlgn="b"/>
                      <a:r>
                        <a:rPr lang="de-DE" sz="1000" b="0" i="0" u="none" strike="noStrike">
                          <a:solidFill>
                            <a:srgbClr val="000000"/>
                          </a:solidFill>
                          <a:effectLst/>
                          <a:latin typeface="Verdana"/>
                        </a:rPr>
                        <a:t>Hungary</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9</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10"/>
                  </a:ext>
                </a:extLst>
              </a:tr>
              <a:tr h="161642">
                <a:tc>
                  <a:txBody>
                    <a:bodyPr/>
                    <a:lstStyle/>
                    <a:p>
                      <a:pPr algn="l" fontAlgn="b"/>
                      <a:r>
                        <a:rPr lang="de-DE" sz="1000" b="0" i="0" u="none" strike="noStrike">
                          <a:solidFill>
                            <a:srgbClr val="000000"/>
                          </a:solidFill>
                          <a:effectLst/>
                          <a:latin typeface="Verdana"/>
                        </a:rPr>
                        <a:t>Italy</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2</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11"/>
                  </a:ext>
                </a:extLst>
              </a:tr>
              <a:tr h="161642">
                <a:tc>
                  <a:txBody>
                    <a:bodyPr/>
                    <a:lstStyle/>
                    <a:p>
                      <a:pPr algn="l" fontAlgn="b"/>
                      <a:r>
                        <a:rPr lang="de-DE" sz="1000" b="0" i="0" u="none" strike="noStrike">
                          <a:solidFill>
                            <a:srgbClr val="000000"/>
                          </a:solidFill>
                          <a:effectLst/>
                          <a:latin typeface="Verdana"/>
                        </a:rPr>
                        <a:t>Lithuania</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1</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12"/>
                  </a:ext>
                </a:extLst>
              </a:tr>
              <a:tr h="161642">
                <a:tc>
                  <a:txBody>
                    <a:bodyPr/>
                    <a:lstStyle/>
                    <a:p>
                      <a:pPr algn="l" fontAlgn="b"/>
                      <a:r>
                        <a:rPr lang="de-DE" sz="1000" b="0" i="0" u="none" strike="noStrike">
                          <a:solidFill>
                            <a:srgbClr val="000000"/>
                          </a:solidFill>
                          <a:effectLst/>
                          <a:latin typeface="Verdana"/>
                        </a:rPr>
                        <a:t>Luxembourg</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1</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13"/>
                  </a:ext>
                </a:extLst>
              </a:tr>
              <a:tr h="161642">
                <a:tc>
                  <a:txBody>
                    <a:bodyPr/>
                    <a:lstStyle/>
                    <a:p>
                      <a:pPr algn="l" fontAlgn="b"/>
                      <a:r>
                        <a:rPr lang="de-DE" sz="1000" b="0" i="0" u="none" strike="noStrike">
                          <a:solidFill>
                            <a:srgbClr val="000000"/>
                          </a:solidFill>
                          <a:effectLst/>
                          <a:latin typeface="Verdana"/>
                        </a:rPr>
                        <a:t>Macedonia</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1</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14"/>
                  </a:ext>
                </a:extLst>
              </a:tr>
              <a:tr h="161642">
                <a:tc>
                  <a:txBody>
                    <a:bodyPr/>
                    <a:lstStyle/>
                    <a:p>
                      <a:pPr algn="l" fontAlgn="b"/>
                      <a:r>
                        <a:rPr lang="de-DE" sz="1000" b="0" i="0" u="none" strike="noStrike">
                          <a:solidFill>
                            <a:srgbClr val="000000"/>
                          </a:solidFill>
                          <a:effectLst/>
                          <a:latin typeface="Verdana"/>
                        </a:rPr>
                        <a:t>Montenegro</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dirty="0">
                          <a:solidFill>
                            <a:srgbClr val="000000"/>
                          </a:solidFill>
                          <a:effectLst/>
                          <a:latin typeface="Verdana"/>
                        </a:rPr>
                        <a:t>1</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15"/>
                  </a:ext>
                </a:extLst>
              </a:tr>
              <a:tr h="161642">
                <a:tc>
                  <a:txBody>
                    <a:bodyPr/>
                    <a:lstStyle/>
                    <a:p>
                      <a:pPr algn="l" fontAlgn="b"/>
                      <a:r>
                        <a:rPr lang="de-DE" sz="1000" b="0" i="0" u="none" strike="noStrike">
                          <a:solidFill>
                            <a:srgbClr val="000000"/>
                          </a:solidFill>
                          <a:effectLst/>
                          <a:latin typeface="Verdana"/>
                        </a:rPr>
                        <a:t>Netherlands</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1</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16"/>
                  </a:ext>
                </a:extLst>
              </a:tr>
              <a:tr h="161642">
                <a:tc>
                  <a:txBody>
                    <a:bodyPr/>
                    <a:lstStyle/>
                    <a:p>
                      <a:pPr algn="l" fontAlgn="b"/>
                      <a:r>
                        <a:rPr lang="de-DE" sz="1000" b="0" i="0" u="none" strike="noStrike">
                          <a:solidFill>
                            <a:srgbClr val="000000"/>
                          </a:solidFill>
                          <a:effectLst/>
                          <a:latin typeface="Verdana"/>
                        </a:rPr>
                        <a:t>Norway</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2</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17"/>
                  </a:ext>
                </a:extLst>
              </a:tr>
              <a:tr h="161642">
                <a:tc>
                  <a:txBody>
                    <a:bodyPr/>
                    <a:lstStyle/>
                    <a:p>
                      <a:pPr algn="l" fontAlgn="b"/>
                      <a:r>
                        <a:rPr lang="de-DE" sz="1000" b="0" i="0" u="none" strike="noStrike">
                          <a:solidFill>
                            <a:srgbClr val="000000"/>
                          </a:solidFill>
                          <a:effectLst/>
                          <a:latin typeface="Verdana"/>
                        </a:rPr>
                        <a:t>Poland</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19</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18"/>
                  </a:ext>
                </a:extLst>
              </a:tr>
              <a:tr h="161642">
                <a:tc>
                  <a:txBody>
                    <a:bodyPr/>
                    <a:lstStyle/>
                    <a:p>
                      <a:pPr algn="l" fontAlgn="b"/>
                      <a:r>
                        <a:rPr lang="de-DE" sz="1000" b="0" i="0" u="none" strike="noStrike">
                          <a:solidFill>
                            <a:srgbClr val="000000"/>
                          </a:solidFill>
                          <a:effectLst/>
                          <a:latin typeface="Verdana"/>
                        </a:rPr>
                        <a:t>Romania</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10</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19"/>
                  </a:ext>
                </a:extLst>
              </a:tr>
              <a:tr h="161642">
                <a:tc>
                  <a:txBody>
                    <a:bodyPr/>
                    <a:lstStyle/>
                    <a:p>
                      <a:pPr algn="l" fontAlgn="b"/>
                      <a:r>
                        <a:rPr lang="de-DE" sz="1000" b="0" i="0" u="none" strike="noStrike">
                          <a:solidFill>
                            <a:srgbClr val="000000"/>
                          </a:solidFill>
                          <a:effectLst/>
                          <a:latin typeface="Verdana"/>
                        </a:rPr>
                        <a:t>Serbia</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2</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20"/>
                  </a:ext>
                </a:extLst>
              </a:tr>
              <a:tr h="161642">
                <a:tc>
                  <a:txBody>
                    <a:bodyPr/>
                    <a:lstStyle/>
                    <a:p>
                      <a:pPr algn="l" fontAlgn="b"/>
                      <a:r>
                        <a:rPr lang="de-DE" sz="1000" b="0" i="0" u="none" strike="noStrike">
                          <a:solidFill>
                            <a:srgbClr val="000000"/>
                          </a:solidFill>
                          <a:effectLst/>
                          <a:latin typeface="Verdana"/>
                        </a:rPr>
                        <a:t>Slovakia</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5</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21"/>
                  </a:ext>
                </a:extLst>
              </a:tr>
              <a:tr h="161642">
                <a:tc>
                  <a:txBody>
                    <a:bodyPr/>
                    <a:lstStyle/>
                    <a:p>
                      <a:pPr algn="l" fontAlgn="b"/>
                      <a:r>
                        <a:rPr lang="de-DE" sz="1000" b="0" i="0" u="none" strike="noStrike">
                          <a:solidFill>
                            <a:srgbClr val="000000"/>
                          </a:solidFill>
                          <a:effectLst/>
                          <a:latin typeface="Verdana"/>
                        </a:rPr>
                        <a:t>Slovenia</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1</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22"/>
                  </a:ext>
                </a:extLst>
              </a:tr>
              <a:tr h="161642">
                <a:tc>
                  <a:txBody>
                    <a:bodyPr/>
                    <a:lstStyle/>
                    <a:p>
                      <a:pPr algn="l" fontAlgn="b"/>
                      <a:r>
                        <a:rPr lang="de-DE" sz="1000" b="0" i="0" u="none" strike="noStrike">
                          <a:solidFill>
                            <a:srgbClr val="000000"/>
                          </a:solidFill>
                          <a:effectLst/>
                          <a:latin typeface="Verdana"/>
                        </a:rPr>
                        <a:t>Spain</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1</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23"/>
                  </a:ext>
                </a:extLst>
              </a:tr>
              <a:tr h="161642">
                <a:tc>
                  <a:txBody>
                    <a:bodyPr/>
                    <a:lstStyle/>
                    <a:p>
                      <a:pPr algn="l" fontAlgn="b"/>
                      <a:r>
                        <a:rPr lang="de-DE" sz="1000" b="0" i="0" u="none" strike="noStrike">
                          <a:solidFill>
                            <a:srgbClr val="000000"/>
                          </a:solidFill>
                          <a:effectLst/>
                          <a:latin typeface="Verdana"/>
                        </a:rPr>
                        <a:t>Sweden</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4</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24"/>
                  </a:ext>
                </a:extLst>
              </a:tr>
              <a:tr h="161642">
                <a:tc>
                  <a:txBody>
                    <a:bodyPr/>
                    <a:lstStyle/>
                    <a:p>
                      <a:pPr algn="l" fontAlgn="b"/>
                      <a:r>
                        <a:rPr lang="de-DE" sz="1000" b="0" i="0" u="none" strike="noStrike">
                          <a:solidFill>
                            <a:srgbClr val="000000"/>
                          </a:solidFill>
                          <a:effectLst/>
                          <a:latin typeface="Verdana"/>
                        </a:rPr>
                        <a:t>Switzerland</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5</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25"/>
                  </a:ext>
                </a:extLst>
              </a:tr>
              <a:tr h="161642">
                <a:tc>
                  <a:txBody>
                    <a:bodyPr/>
                    <a:lstStyle/>
                    <a:p>
                      <a:pPr algn="l" fontAlgn="b"/>
                      <a:r>
                        <a:rPr lang="de-DE" sz="1000" b="0" i="0" u="none" strike="noStrike">
                          <a:solidFill>
                            <a:srgbClr val="000000"/>
                          </a:solidFill>
                          <a:effectLst/>
                          <a:latin typeface="Verdana"/>
                        </a:rPr>
                        <a:t>Turkey</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a:solidFill>
                            <a:srgbClr val="000000"/>
                          </a:solidFill>
                          <a:effectLst/>
                          <a:latin typeface="Verdana"/>
                        </a:rPr>
                        <a:t>1</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26"/>
                  </a:ext>
                </a:extLst>
              </a:tr>
              <a:tr h="161642">
                <a:tc>
                  <a:txBody>
                    <a:bodyPr/>
                    <a:lstStyle/>
                    <a:p>
                      <a:pPr algn="l" fontAlgn="b"/>
                      <a:r>
                        <a:rPr lang="de-DE" sz="1000" b="0" i="0" u="none" strike="noStrike">
                          <a:solidFill>
                            <a:srgbClr val="000000"/>
                          </a:solidFill>
                          <a:effectLst/>
                          <a:latin typeface="Verdana"/>
                        </a:rPr>
                        <a:t>United Kingdom</a:t>
                      </a:r>
                    </a:p>
                  </a:txBody>
                  <a:tcPr marL="132856" marR="4920" marT="4920" marB="0" anchor="b">
                    <a:lnL>
                      <a:noFill/>
                    </a:lnL>
                    <a:lnR>
                      <a:noFill/>
                    </a:lnR>
                    <a:lnT>
                      <a:noFill/>
                    </a:lnT>
                    <a:lnB>
                      <a:noFill/>
                    </a:lnB>
                    <a:solidFill>
                      <a:schemeClr val="accent5">
                        <a:lumMod val="40000"/>
                        <a:lumOff val="60000"/>
                      </a:schemeClr>
                    </a:solidFill>
                  </a:tcPr>
                </a:tc>
                <a:tc>
                  <a:txBody>
                    <a:bodyPr/>
                    <a:lstStyle/>
                    <a:p>
                      <a:pPr algn="r" fontAlgn="b"/>
                      <a:r>
                        <a:rPr lang="de-DE" sz="1000" b="0" i="0" u="none" strike="noStrike" dirty="0">
                          <a:solidFill>
                            <a:srgbClr val="000000"/>
                          </a:solidFill>
                          <a:effectLst/>
                          <a:latin typeface="Verdana"/>
                        </a:rPr>
                        <a:t>2</a:t>
                      </a:r>
                    </a:p>
                  </a:txBody>
                  <a:tcPr marL="4920" marR="4920" marT="492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xmlns="" val="10027"/>
                  </a:ext>
                </a:extLst>
              </a:tr>
            </a:tbl>
          </a:graphicData>
        </a:graphic>
      </p:graphicFrame>
      <p:graphicFrame>
        <p:nvGraphicFramePr>
          <p:cNvPr id="5" name="Tabelle 4"/>
          <p:cNvGraphicFramePr>
            <a:graphicFrameLocks noGrp="1"/>
          </p:cNvGraphicFramePr>
          <p:nvPr>
            <p:extLst>
              <p:ext uri="{D42A27DB-BD31-4B8C-83A1-F6EECF244321}">
                <p14:modId xmlns:p14="http://schemas.microsoft.com/office/powerpoint/2010/main" val="2175021535"/>
              </p:ext>
            </p:extLst>
          </p:nvPr>
        </p:nvGraphicFramePr>
        <p:xfrm>
          <a:off x="499244" y="1931208"/>
          <a:ext cx="1912516" cy="4378112"/>
        </p:xfrm>
        <a:graphic>
          <a:graphicData uri="http://schemas.openxmlformats.org/drawingml/2006/table">
            <a:tbl>
              <a:tblPr/>
              <a:tblGrid>
                <a:gridCol w="1129814">
                  <a:extLst>
                    <a:ext uri="{9D8B030D-6E8A-4147-A177-3AD203B41FA5}">
                      <a16:colId xmlns:a16="http://schemas.microsoft.com/office/drawing/2014/main" xmlns="" val="20000"/>
                    </a:ext>
                  </a:extLst>
                </a:gridCol>
                <a:gridCol w="782702">
                  <a:extLst>
                    <a:ext uri="{9D8B030D-6E8A-4147-A177-3AD203B41FA5}">
                      <a16:colId xmlns:a16="http://schemas.microsoft.com/office/drawing/2014/main" xmlns="" val="20001"/>
                    </a:ext>
                  </a:extLst>
                </a:gridCol>
              </a:tblGrid>
              <a:tr h="185420">
                <a:tc>
                  <a:txBody>
                    <a:bodyPr/>
                    <a:lstStyle/>
                    <a:p>
                      <a:pPr algn="l" fontAlgn="b"/>
                      <a:r>
                        <a:rPr lang="de-DE" sz="1100" b="1" i="0" u="none" strike="noStrike" dirty="0">
                          <a:solidFill>
                            <a:srgbClr val="000000"/>
                          </a:solidFill>
                          <a:effectLst/>
                          <a:latin typeface="Verdana"/>
                        </a:rPr>
                        <a:t>EVU</a:t>
                      </a:r>
                    </a:p>
                  </a:txBody>
                  <a:tcPr marL="5644" marR="5644" marT="5644" marB="0" anchor="b">
                    <a:lnL>
                      <a:noFill/>
                    </a:lnL>
                    <a:lnR>
                      <a:noFill/>
                    </a:lnR>
                    <a:lnT>
                      <a:noFill/>
                    </a:lnT>
                    <a:lnB w="6350" cap="flat" cmpd="sng" algn="ctr">
                      <a:solidFill>
                        <a:srgbClr val="95B3D7"/>
                      </a:solidFill>
                      <a:prstDash val="solid"/>
                      <a:round/>
                      <a:headEnd type="none" w="med" len="med"/>
                      <a:tailEnd type="none" w="med" len="med"/>
                    </a:lnB>
                    <a:solidFill>
                      <a:schemeClr val="accent3">
                        <a:lumMod val="60000"/>
                        <a:lumOff val="40000"/>
                      </a:schemeClr>
                    </a:solidFill>
                  </a:tcPr>
                </a:tc>
                <a:tc>
                  <a:txBody>
                    <a:bodyPr/>
                    <a:lstStyle/>
                    <a:p>
                      <a:pPr algn="r" fontAlgn="b"/>
                      <a:r>
                        <a:rPr lang="de-DE" sz="1100" b="1" i="0" u="none" strike="noStrike">
                          <a:solidFill>
                            <a:srgbClr val="000000"/>
                          </a:solidFill>
                          <a:effectLst/>
                          <a:latin typeface="Verdana"/>
                        </a:rPr>
                        <a:t>217</a:t>
                      </a:r>
                    </a:p>
                  </a:txBody>
                  <a:tcPr marL="5644" marR="5644" marT="5644" marB="0" anchor="b">
                    <a:lnL>
                      <a:noFill/>
                    </a:lnL>
                    <a:lnR>
                      <a:noFill/>
                    </a:lnR>
                    <a:lnT>
                      <a:noFill/>
                    </a:lnT>
                    <a:lnB w="6350" cap="flat" cmpd="sng" algn="ctr">
                      <a:solidFill>
                        <a:srgbClr val="95B3D7"/>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xmlns="" val="10000"/>
                  </a:ext>
                </a:extLst>
              </a:tr>
              <a:tr h="185420">
                <a:tc>
                  <a:txBody>
                    <a:bodyPr/>
                    <a:lstStyle/>
                    <a:p>
                      <a:pPr algn="l" fontAlgn="b"/>
                      <a:r>
                        <a:rPr lang="de-DE" sz="1100" b="0" i="0" u="none" strike="noStrike">
                          <a:solidFill>
                            <a:srgbClr val="000000"/>
                          </a:solidFill>
                          <a:effectLst/>
                          <a:latin typeface="Verdana"/>
                        </a:rPr>
                        <a:t>Austria</a:t>
                      </a:r>
                    </a:p>
                  </a:txBody>
                  <a:tcPr marL="152400" marR="5644" marT="5644" marB="0" anchor="b">
                    <a:lnL>
                      <a:noFill/>
                    </a:lnL>
                    <a:lnR>
                      <a:noFill/>
                    </a:lnR>
                    <a:lnT w="6350" cap="flat" cmpd="sng" algn="ctr">
                      <a:solidFill>
                        <a:srgbClr val="95B3D7"/>
                      </a:solidFill>
                      <a:prstDash val="solid"/>
                      <a:round/>
                      <a:headEnd type="none" w="med" len="med"/>
                      <a:tailEnd type="none" w="med" len="med"/>
                    </a:lnT>
                    <a:lnB>
                      <a:noFill/>
                    </a:lnB>
                    <a:solidFill>
                      <a:schemeClr val="accent3">
                        <a:lumMod val="60000"/>
                        <a:lumOff val="40000"/>
                      </a:schemeClr>
                    </a:solidFill>
                  </a:tcPr>
                </a:tc>
                <a:tc>
                  <a:txBody>
                    <a:bodyPr/>
                    <a:lstStyle/>
                    <a:p>
                      <a:pPr algn="r" fontAlgn="b"/>
                      <a:r>
                        <a:rPr lang="de-DE" sz="1100" b="0" i="0" u="none" strike="noStrike">
                          <a:solidFill>
                            <a:srgbClr val="000000"/>
                          </a:solidFill>
                          <a:effectLst/>
                          <a:latin typeface="Verdana"/>
                        </a:rPr>
                        <a:t>14</a:t>
                      </a:r>
                    </a:p>
                  </a:txBody>
                  <a:tcPr marL="5644" marR="5644" marT="5644" marB="0" anchor="b">
                    <a:lnL>
                      <a:noFill/>
                    </a:lnL>
                    <a:lnR>
                      <a:noFill/>
                    </a:lnR>
                    <a:lnT w="6350" cap="flat" cmpd="sng" algn="ctr">
                      <a:solidFill>
                        <a:srgbClr val="95B3D7"/>
                      </a:solidFill>
                      <a:prstDash val="solid"/>
                      <a:round/>
                      <a:headEnd type="none" w="med" len="med"/>
                      <a:tailEnd type="none" w="med" len="med"/>
                    </a:lnT>
                    <a:lnB>
                      <a:noFill/>
                    </a:lnB>
                    <a:solidFill>
                      <a:schemeClr val="accent3">
                        <a:lumMod val="60000"/>
                        <a:lumOff val="40000"/>
                      </a:schemeClr>
                    </a:solidFill>
                  </a:tcPr>
                </a:tc>
                <a:extLst>
                  <a:ext uri="{0D108BD9-81ED-4DB2-BD59-A6C34878D82A}">
                    <a16:rowId xmlns:a16="http://schemas.microsoft.com/office/drawing/2014/main" xmlns="" val="10001"/>
                  </a:ext>
                </a:extLst>
              </a:tr>
              <a:tr h="185420">
                <a:tc>
                  <a:txBody>
                    <a:bodyPr/>
                    <a:lstStyle/>
                    <a:p>
                      <a:pPr algn="l" fontAlgn="b"/>
                      <a:r>
                        <a:rPr lang="de-DE" sz="1100" b="0" i="0" u="none" strike="noStrike">
                          <a:solidFill>
                            <a:srgbClr val="000000"/>
                          </a:solidFill>
                          <a:effectLst/>
                          <a:latin typeface="Verdana"/>
                        </a:rPr>
                        <a:t>Belgium</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a:solidFill>
                            <a:srgbClr val="000000"/>
                          </a:solidFill>
                          <a:effectLst/>
                          <a:latin typeface="Verdana"/>
                        </a:rPr>
                        <a:t>3</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02"/>
                  </a:ext>
                </a:extLst>
              </a:tr>
              <a:tr h="185420">
                <a:tc>
                  <a:txBody>
                    <a:bodyPr/>
                    <a:lstStyle/>
                    <a:p>
                      <a:pPr algn="l" fontAlgn="b"/>
                      <a:r>
                        <a:rPr lang="de-DE" sz="1100" b="0" i="0" u="none" strike="noStrike">
                          <a:solidFill>
                            <a:srgbClr val="000000"/>
                          </a:solidFill>
                          <a:effectLst/>
                          <a:latin typeface="Verdana"/>
                        </a:rPr>
                        <a:t>Bulgaria</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a:solidFill>
                            <a:srgbClr val="000000"/>
                          </a:solidFill>
                          <a:effectLst/>
                          <a:latin typeface="Verdana"/>
                        </a:rPr>
                        <a:t>2</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03"/>
                  </a:ext>
                </a:extLst>
              </a:tr>
              <a:tr h="185420">
                <a:tc>
                  <a:txBody>
                    <a:bodyPr/>
                    <a:lstStyle/>
                    <a:p>
                      <a:pPr algn="l" fontAlgn="b"/>
                      <a:r>
                        <a:rPr lang="de-DE" sz="1100" b="0" i="0" u="none" strike="noStrike">
                          <a:solidFill>
                            <a:srgbClr val="000000"/>
                          </a:solidFill>
                          <a:effectLst/>
                          <a:latin typeface="Verdana"/>
                        </a:rPr>
                        <a:t>Croatia</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dirty="0">
                          <a:solidFill>
                            <a:srgbClr val="000000"/>
                          </a:solidFill>
                          <a:effectLst/>
                          <a:latin typeface="Verdana"/>
                        </a:rPr>
                        <a:t>3</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04"/>
                  </a:ext>
                </a:extLst>
              </a:tr>
              <a:tr h="185420">
                <a:tc>
                  <a:txBody>
                    <a:bodyPr/>
                    <a:lstStyle/>
                    <a:p>
                      <a:pPr algn="l" fontAlgn="b"/>
                      <a:r>
                        <a:rPr lang="de-DE" sz="1100" b="0" i="0" u="none" strike="noStrike">
                          <a:solidFill>
                            <a:srgbClr val="000000"/>
                          </a:solidFill>
                          <a:effectLst/>
                          <a:latin typeface="Verdana"/>
                        </a:rPr>
                        <a:t>Czech Republic</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a:solidFill>
                            <a:srgbClr val="000000"/>
                          </a:solidFill>
                          <a:effectLst/>
                          <a:latin typeface="Verdana"/>
                        </a:rPr>
                        <a:t>8</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05"/>
                  </a:ext>
                </a:extLst>
              </a:tr>
              <a:tr h="185420">
                <a:tc>
                  <a:txBody>
                    <a:bodyPr/>
                    <a:lstStyle/>
                    <a:p>
                      <a:pPr algn="l" fontAlgn="b"/>
                      <a:r>
                        <a:rPr lang="de-DE" sz="1100" b="0" i="0" u="none" strike="noStrike">
                          <a:solidFill>
                            <a:srgbClr val="000000"/>
                          </a:solidFill>
                          <a:effectLst/>
                          <a:latin typeface="Verdana"/>
                        </a:rPr>
                        <a:t>Denmark</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a:solidFill>
                            <a:srgbClr val="000000"/>
                          </a:solidFill>
                          <a:effectLst/>
                          <a:latin typeface="Verdana"/>
                        </a:rPr>
                        <a:t>1</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06"/>
                  </a:ext>
                </a:extLst>
              </a:tr>
              <a:tr h="171058">
                <a:tc>
                  <a:txBody>
                    <a:bodyPr/>
                    <a:lstStyle/>
                    <a:p>
                      <a:pPr algn="l" fontAlgn="b"/>
                      <a:r>
                        <a:rPr lang="de-DE" sz="1100" b="0" i="0" u="none" strike="noStrike">
                          <a:solidFill>
                            <a:srgbClr val="000000"/>
                          </a:solidFill>
                          <a:effectLst/>
                          <a:latin typeface="Verdana"/>
                        </a:rPr>
                        <a:t>Finland</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dirty="0">
                          <a:solidFill>
                            <a:srgbClr val="000000"/>
                          </a:solidFill>
                          <a:effectLst/>
                          <a:latin typeface="Verdana"/>
                        </a:rPr>
                        <a:t>1</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07"/>
                  </a:ext>
                </a:extLst>
              </a:tr>
              <a:tr h="185420">
                <a:tc>
                  <a:txBody>
                    <a:bodyPr/>
                    <a:lstStyle/>
                    <a:p>
                      <a:pPr algn="l" fontAlgn="b"/>
                      <a:r>
                        <a:rPr lang="de-DE" sz="1100" b="0" i="0" u="none" strike="noStrike">
                          <a:solidFill>
                            <a:srgbClr val="000000"/>
                          </a:solidFill>
                          <a:effectLst/>
                          <a:latin typeface="Verdana"/>
                        </a:rPr>
                        <a:t>France</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a:solidFill>
                            <a:srgbClr val="000000"/>
                          </a:solidFill>
                          <a:effectLst/>
                          <a:latin typeface="Verdana"/>
                        </a:rPr>
                        <a:t>13</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08"/>
                  </a:ext>
                </a:extLst>
              </a:tr>
              <a:tr h="185420">
                <a:tc>
                  <a:txBody>
                    <a:bodyPr/>
                    <a:lstStyle/>
                    <a:p>
                      <a:pPr algn="l" fontAlgn="b"/>
                      <a:r>
                        <a:rPr lang="de-DE" sz="1100" b="0" i="0" u="none" strike="noStrike">
                          <a:solidFill>
                            <a:srgbClr val="000000"/>
                          </a:solidFill>
                          <a:effectLst/>
                          <a:latin typeface="Verdana"/>
                        </a:rPr>
                        <a:t>Germany</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a:solidFill>
                            <a:srgbClr val="000000"/>
                          </a:solidFill>
                          <a:effectLst/>
                          <a:latin typeface="Verdana"/>
                        </a:rPr>
                        <a:t>83</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09"/>
                  </a:ext>
                </a:extLst>
              </a:tr>
              <a:tr h="185420">
                <a:tc>
                  <a:txBody>
                    <a:bodyPr/>
                    <a:lstStyle/>
                    <a:p>
                      <a:pPr algn="l" fontAlgn="b"/>
                      <a:r>
                        <a:rPr lang="de-DE" sz="1100" b="0" i="0" u="none" strike="noStrike">
                          <a:solidFill>
                            <a:srgbClr val="000000"/>
                          </a:solidFill>
                          <a:effectLst/>
                          <a:latin typeface="Verdana"/>
                        </a:rPr>
                        <a:t>Greece</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a:solidFill>
                            <a:srgbClr val="000000"/>
                          </a:solidFill>
                          <a:effectLst/>
                          <a:latin typeface="Verdana"/>
                        </a:rPr>
                        <a:t>1</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10"/>
                  </a:ext>
                </a:extLst>
              </a:tr>
              <a:tr h="185420">
                <a:tc>
                  <a:txBody>
                    <a:bodyPr/>
                    <a:lstStyle/>
                    <a:p>
                      <a:pPr algn="l" fontAlgn="b"/>
                      <a:r>
                        <a:rPr lang="de-DE" sz="1100" b="0" i="0" u="none" strike="noStrike">
                          <a:solidFill>
                            <a:srgbClr val="000000"/>
                          </a:solidFill>
                          <a:effectLst/>
                          <a:latin typeface="Verdana"/>
                        </a:rPr>
                        <a:t>Hungary</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a:solidFill>
                            <a:srgbClr val="000000"/>
                          </a:solidFill>
                          <a:effectLst/>
                          <a:latin typeface="Verdana"/>
                        </a:rPr>
                        <a:t>7</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11"/>
                  </a:ext>
                </a:extLst>
              </a:tr>
              <a:tr h="185420">
                <a:tc>
                  <a:txBody>
                    <a:bodyPr/>
                    <a:lstStyle/>
                    <a:p>
                      <a:pPr algn="l" fontAlgn="b"/>
                      <a:r>
                        <a:rPr lang="de-DE" sz="1100" b="0" i="0" u="none" strike="noStrike">
                          <a:solidFill>
                            <a:srgbClr val="000000"/>
                          </a:solidFill>
                          <a:effectLst/>
                          <a:latin typeface="Verdana"/>
                        </a:rPr>
                        <a:t>Italy</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a:solidFill>
                            <a:srgbClr val="000000"/>
                          </a:solidFill>
                          <a:effectLst/>
                          <a:latin typeface="Verdana"/>
                        </a:rPr>
                        <a:t>20</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12"/>
                  </a:ext>
                </a:extLst>
              </a:tr>
              <a:tr h="185420">
                <a:tc>
                  <a:txBody>
                    <a:bodyPr/>
                    <a:lstStyle/>
                    <a:p>
                      <a:pPr algn="l" fontAlgn="b"/>
                      <a:r>
                        <a:rPr lang="de-DE" sz="1100" b="0" i="0" u="none" strike="noStrike">
                          <a:solidFill>
                            <a:srgbClr val="000000"/>
                          </a:solidFill>
                          <a:effectLst/>
                          <a:latin typeface="Verdana"/>
                        </a:rPr>
                        <a:t>Netherlands</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a:solidFill>
                            <a:srgbClr val="000000"/>
                          </a:solidFill>
                          <a:effectLst/>
                          <a:latin typeface="Verdana"/>
                        </a:rPr>
                        <a:t>13</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13"/>
                  </a:ext>
                </a:extLst>
              </a:tr>
              <a:tr h="185420">
                <a:tc>
                  <a:txBody>
                    <a:bodyPr/>
                    <a:lstStyle/>
                    <a:p>
                      <a:pPr algn="l" fontAlgn="b"/>
                      <a:r>
                        <a:rPr lang="de-DE" sz="1100" b="0" i="0" u="none" strike="noStrike">
                          <a:solidFill>
                            <a:srgbClr val="000000"/>
                          </a:solidFill>
                          <a:effectLst/>
                          <a:latin typeface="Verdana"/>
                        </a:rPr>
                        <a:t>Poland</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a:solidFill>
                            <a:srgbClr val="000000"/>
                          </a:solidFill>
                          <a:effectLst/>
                          <a:latin typeface="Verdana"/>
                        </a:rPr>
                        <a:t>14</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14"/>
                  </a:ext>
                </a:extLst>
              </a:tr>
              <a:tr h="185420">
                <a:tc>
                  <a:txBody>
                    <a:bodyPr/>
                    <a:lstStyle/>
                    <a:p>
                      <a:pPr algn="l" fontAlgn="b"/>
                      <a:r>
                        <a:rPr lang="de-DE" sz="1100" b="0" i="0" u="none" strike="noStrike">
                          <a:solidFill>
                            <a:srgbClr val="000000"/>
                          </a:solidFill>
                          <a:effectLst/>
                          <a:latin typeface="Verdana"/>
                        </a:rPr>
                        <a:t>Romania</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a:solidFill>
                            <a:srgbClr val="000000"/>
                          </a:solidFill>
                          <a:effectLst/>
                          <a:latin typeface="Verdana"/>
                        </a:rPr>
                        <a:t>5</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15"/>
                  </a:ext>
                </a:extLst>
              </a:tr>
              <a:tr h="185420">
                <a:tc>
                  <a:txBody>
                    <a:bodyPr/>
                    <a:lstStyle/>
                    <a:p>
                      <a:pPr algn="l" fontAlgn="b"/>
                      <a:r>
                        <a:rPr lang="de-DE" sz="1100" b="0" i="0" u="none" strike="noStrike">
                          <a:solidFill>
                            <a:srgbClr val="000000"/>
                          </a:solidFill>
                          <a:effectLst/>
                          <a:latin typeface="Verdana"/>
                        </a:rPr>
                        <a:t>Slovakia</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a:solidFill>
                            <a:srgbClr val="000000"/>
                          </a:solidFill>
                          <a:effectLst/>
                          <a:latin typeface="Verdana"/>
                        </a:rPr>
                        <a:t>10</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16"/>
                  </a:ext>
                </a:extLst>
              </a:tr>
              <a:tr h="185420">
                <a:tc>
                  <a:txBody>
                    <a:bodyPr/>
                    <a:lstStyle/>
                    <a:p>
                      <a:pPr algn="l" fontAlgn="b"/>
                      <a:r>
                        <a:rPr lang="de-DE" sz="1100" b="0" i="0" u="none" strike="noStrike">
                          <a:solidFill>
                            <a:srgbClr val="000000"/>
                          </a:solidFill>
                          <a:effectLst/>
                          <a:latin typeface="Verdana"/>
                        </a:rPr>
                        <a:t>Slovenia</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a:solidFill>
                            <a:srgbClr val="000000"/>
                          </a:solidFill>
                          <a:effectLst/>
                          <a:latin typeface="Verdana"/>
                        </a:rPr>
                        <a:t>1</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17"/>
                  </a:ext>
                </a:extLst>
              </a:tr>
              <a:tr h="185420">
                <a:tc>
                  <a:txBody>
                    <a:bodyPr/>
                    <a:lstStyle/>
                    <a:p>
                      <a:pPr algn="l" fontAlgn="b"/>
                      <a:r>
                        <a:rPr lang="de-DE" sz="1100" b="0" i="0" u="none" strike="noStrike">
                          <a:solidFill>
                            <a:srgbClr val="000000"/>
                          </a:solidFill>
                          <a:effectLst/>
                          <a:latin typeface="Verdana"/>
                        </a:rPr>
                        <a:t>Spain</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a:solidFill>
                            <a:srgbClr val="000000"/>
                          </a:solidFill>
                          <a:effectLst/>
                          <a:latin typeface="Verdana"/>
                        </a:rPr>
                        <a:t>2</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18"/>
                  </a:ext>
                </a:extLst>
              </a:tr>
              <a:tr h="185420">
                <a:tc>
                  <a:txBody>
                    <a:bodyPr/>
                    <a:lstStyle/>
                    <a:p>
                      <a:pPr algn="l" fontAlgn="b"/>
                      <a:r>
                        <a:rPr lang="de-DE" sz="1100" b="0" i="0" u="none" strike="noStrike">
                          <a:solidFill>
                            <a:srgbClr val="000000"/>
                          </a:solidFill>
                          <a:effectLst/>
                          <a:latin typeface="Verdana"/>
                        </a:rPr>
                        <a:t>Sweden</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a:solidFill>
                            <a:srgbClr val="000000"/>
                          </a:solidFill>
                          <a:effectLst/>
                          <a:latin typeface="Verdana"/>
                        </a:rPr>
                        <a:t>5</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19"/>
                  </a:ext>
                </a:extLst>
              </a:tr>
              <a:tr h="185420">
                <a:tc>
                  <a:txBody>
                    <a:bodyPr/>
                    <a:lstStyle/>
                    <a:p>
                      <a:pPr algn="l" fontAlgn="b"/>
                      <a:r>
                        <a:rPr lang="de-DE" sz="1100" b="0" i="0" u="none" strike="noStrike">
                          <a:solidFill>
                            <a:srgbClr val="000000"/>
                          </a:solidFill>
                          <a:effectLst/>
                          <a:latin typeface="Verdana"/>
                        </a:rPr>
                        <a:t>Switzerland</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a:solidFill>
                            <a:srgbClr val="000000"/>
                          </a:solidFill>
                          <a:effectLst/>
                          <a:latin typeface="Verdana"/>
                        </a:rPr>
                        <a:t>9</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20"/>
                  </a:ext>
                </a:extLst>
              </a:tr>
              <a:tr h="185420">
                <a:tc>
                  <a:txBody>
                    <a:bodyPr/>
                    <a:lstStyle/>
                    <a:p>
                      <a:pPr algn="l" fontAlgn="b"/>
                      <a:r>
                        <a:rPr lang="de-DE" sz="1100" b="0" i="0" u="none" strike="noStrike">
                          <a:solidFill>
                            <a:srgbClr val="000000"/>
                          </a:solidFill>
                          <a:effectLst/>
                          <a:latin typeface="Verdana"/>
                        </a:rPr>
                        <a:t>United Kingdom</a:t>
                      </a:r>
                    </a:p>
                  </a:txBody>
                  <a:tcPr marL="152400" marR="5644" marT="5644" marB="0" anchor="b">
                    <a:lnL>
                      <a:noFill/>
                    </a:lnL>
                    <a:lnR>
                      <a:noFill/>
                    </a:lnR>
                    <a:lnT>
                      <a:noFill/>
                    </a:lnT>
                    <a:lnB>
                      <a:noFill/>
                    </a:lnB>
                    <a:solidFill>
                      <a:schemeClr val="accent3">
                        <a:lumMod val="60000"/>
                        <a:lumOff val="40000"/>
                      </a:schemeClr>
                    </a:solidFill>
                  </a:tcPr>
                </a:tc>
                <a:tc>
                  <a:txBody>
                    <a:bodyPr/>
                    <a:lstStyle/>
                    <a:p>
                      <a:pPr algn="r" fontAlgn="b"/>
                      <a:r>
                        <a:rPr lang="de-DE" sz="1100" b="0" i="0" u="none" strike="noStrike" dirty="0">
                          <a:solidFill>
                            <a:srgbClr val="000000"/>
                          </a:solidFill>
                          <a:effectLst/>
                          <a:latin typeface="Verdana"/>
                        </a:rPr>
                        <a:t>2</a:t>
                      </a:r>
                    </a:p>
                  </a:txBody>
                  <a:tcPr marL="5644" marR="5644" marT="5644" marB="0" anchor="b">
                    <a:lnL>
                      <a:noFill/>
                    </a:lnL>
                    <a:lnR>
                      <a:noFill/>
                    </a:lnR>
                    <a:lnT>
                      <a:noFill/>
                    </a:lnT>
                    <a:lnB>
                      <a:noFill/>
                    </a:lnB>
                    <a:solidFill>
                      <a:schemeClr val="accent3">
                        <a:lumMod val="60000"/>
                        <a:lumOff val="40000"/>
                      </a:schemeClr>
                    </a:solidFill>
                  </a:tcPr>
                </a:tc>
                <a:extLst>
                  <a:ext uri="{0D108BD9-81ED-4DB2-BD59-A6C34878D82A}">
                    <a16:rowId xmlns:a16="http://schemas.microsoft.com/office/drawing/2014/main" xmlns="" val="10021"/>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2072315266"/>
              </p:ext>
            </p:extLst>
          </p:nvPr>
        </p:nvGraphicFramePr>
        <p:xfrm>
          <a:off x="5580112" y="1917910"/>
          <a:ext cx="2448272" cy="3893820"/>
        </p:xfrm>
        <a:graphic>
          <a:graphicData uri="http://schemas.openxmlformats.org/drawingml/2006/table">
            <a:tbl>
              <a:tblPr/>
              <a:tblGrid>
                <a:gridCol w="1446310">
                  <a:extLst>
                    <a:ext uri="{9D8B030D-6E8A-4147-A177-3AD203B41FA5}">
                      <a16:colId xmlns:a16="http://schemas.microsoft.com/office/drawing/2014/main" xmlns="" val="20000"/>
                    </a:ext>
                  </a:extLst>
                </a:gridCol>
                <a:gridCol w="1001962">
                  <a:extLst>
                    <a:ext uri="{9D8B030D-6E8A-4147-A177-3AD203B41FA5}">
                      <a16:colId xmlns:a16="http://schemas.microsoft.com/office/drawing/2014/main" xmlns="" val="20001"/>
                    </a:ext>
                  </a:extLst>
                </a:gridCol>
              </a:tblGrid>
              <a:tr h="185420">
                <a:tc>
                  <a:txBody>
                    <a:bodyPr/>
                    <a:lstStyle/>
                    <a:p>
                      <a:pPr algn="l" fontAlgn="b"/>
                      <a:r>
                        <a:rPr lang="de-DE" sz="1100" b="1" i="0" u="none" strike="noStrike" dirty="0">
                          <a:solidFill>
                            <a:srgbClr val="000000"/>
                          </a:solidFill>
                          <a:effectLst/>
                          <a:latin typeface="Verdana"/>
                        </a:rPr>
                        <a:t>Halter</a:t>
                      </a:r>
                    </a:p>
                  </a:txBody>
                  <a:tcPr marL="5644" marR="5644" marT="5644" marB="0" anchor="b">
                    <a:lnL>
                      <a:noFill/>
                    </a:lnL>
                    <a:lnR>
                      <a:noFill/>
                    </a:lnR>
                    <a:lnT>
                      <a:noFill/>
                    </a:lnT>
                    <a:lnB w="6350" cap="flat" cmpd="sng" algn="ctr">
                      <a:solidFill>
                        <a:srgbClr val="95B3D7"/>
                      </a:solidFill>
                      <a:prstDash val="solid"/>
                      <a:round/>
                      <a:headEnd type="none" w="med" len="med"/>
                      <a:tailEnd type="none" w="med" len="med"/>
                    </a:lnB>
                    <a:solidFill>
                      <a:srgbClr val="FFC000"/>
                    </a:solidFill>
                  </a:tcPr>
                </a:tc>
                <a:tc>
                  <a:txBody>
                    <a:bodyPr/>
                    <a:lstStyle/>
                    <a:p>
                      <a:pPr algn="r" fontAlgn="b"/>
                      <a:r>
                        <a:rPr lang="de-DE" sz="1100" b="1" i="0" u="none" strike="noStrike">
                          <a:solidFill>
                            <a:srgbClr val="000000"/>
                          </a:solidFill>
                          <a:effectLst/>
                          <a:latin typeface="Verdana"/>
                        </a:rPr>
                        <a:t>294</a:t>
                      </a:r>
                    </a:p>
                  </a:txBody>
                  <a:tcPr marL="5644" marR="5644" marT="5644" marB="0" anchor="b">
                    <a:lnL>
                      <a:noFill/>
                    </a:lnL>
                    <a:lnR>
                      <a:noFill/>
                    </a:lnR>
                    <a:lnT>
                      <a:noFill/>
                    </a:lnT>
                    <a:lnB w="6350" cap="flat" cmpd="sng" algn="ctr">
                      <a:solidFill>
                        <a:srgbClr val="95B3D7"/>
                      </a:solidFill>
                      <a:prstDash val="solid"/>
                      <a:round/>
                      <a:headEnd type="none" w="med" len="med"/>
                      <a:tailEnd type="none" w="med" len="med"/>
                    </a:lnB>
                    <a:solidFill>
                      <a:srgbClr val="FFC000"/>
                    </a:solidFill>
                  </a:tcPr>
                </a:tc>
                <a:extLst>
                  <a:ext uri="{0D108BD9-81ED-4DB2-BD59-A6C34878D82A}">
                    <a16:rowId xmlns:a16="http://schemas.microsoft.com/office/drawing/2014/main" xmlns="" val="10000"/>
                  </a:ext>
                </a:extLst>
              </a:tr>
              <a:tr h="185420">
                <a:tc>
                  <a:txBody>
                    <a:bodyPr/>
                    <a:lstStyle/>
                    <a:p>
                      <a:pPr algn="l" fontAlgn="b"/>
                      <a:r>
                        <a:rPr lang="de-DE" sz="1100" b="0" i="0" u="none" strike="noStrike">
                          <a:solidFill>
                            <a:srgbClr val="000000"/>
                          </a:solidFill>
                          <a:effectLst/>
                          <a:latin typeface="Verdana"/>
                        </a:rPr>
                        <a:t>Austria</a:t>
                      </a:r>
                    </a:p>
                  </a:txBody>
                  <a:tcPr marL="152400" marR="5644" marT="5644" marB="0" anchor="b">
                    <a:lnL>
                      <a:noFill/>
                    </a:lnL>
                    <a:lnR>
                      <a:noFill/>
                    </a:lnR>
                    <a:lnT w="6350" cap="flat" cmpd="sng" algn="ctr">
                      <a:solidFill>
                        <a:srgbClr val="95B3D7"/>
                      </a:solidFill>
                      <a:prstDash val="solid"/>
                      <a:round/>
                      <a:headEnd type="none" w="med" len="med"/>
                      <a:tailEnd type="none" w="med" len="med"/>
                    </a:lnT>
                    <a:lnB>
                      <a:noFill/>
                    </a:lnB>
                    <a:solidFill>
                      <a:srgbClr val="FFC000"/>
                    </a:solidFill>
                  </a:tcPr>
                </a:tc>
                <a:tc>
                  <a:txBody>
                    <a:bodyPr/>
                    <a:lstStyle/>
                    <a:p>
                      <a:pPr algn="r" fontAlgn="b"/>
                      <a:r>
                        <a:rPr lang="de-DE" sz="1100" b="0" i="0" u="none" strike="noStrike">
                          <a:solidFill>
                            <a:srgbClr val="000000"/>
                          </a:solidFill>
                          <a:effectLst/>
                          <a:latin typeface="Verdana"/>
                        </a:rPr>
                        <a:t>17</a:t>
                      </a:r>
                    </a:p>
                  </a:txBody>
                  <a:tcPr marL="5644" marR="5644" marT="5644" marB="0" anchor="b">
                    <a:lnL>
                      <a:noFill/>
                    </a:lnL>
                    <a:lnR>
                      <a:noFill/>
                    </a:lnR>
                    <a:lnT w="6350" cap="flat" cmpd="sng" algn="ctr">
                      <a:solidFill>
                        <a:srgbClr val="95B3D7"/>
                      </a:solidFill>
                      <a:prstDash val="solid"/>
                      <a:round/>
                      <a:headEnd type="none" w="med" len="med"/>
                      <a:tailEnd type="none" w="med" len="med"/>
                    </a:lnT>
                    <a:lnB>
                      <a:noFill/>
                    </a:lnB>
                    <a:solidFill>
                      <a:srgbClr val="FFC000"/>
                    </a:solidFill>
                  </a:tcPr>
                </a:tc>
                <a:extLst>
                  <a:ext uri="{0D108BD9-81ED-4DB2-BD59-A6C34878D82A}">
                    <a16:rowId xmlns:a16="http://schemas.microsoft.com/office/drawing/2014/main" xmlns="" val="10001"/>
                  </a:ext>
                </a:extLst>
              </a:tr>
              <a:tr h="185420">
                <a:tc>
                  <a:txBody>
                    <a:bodyPr/>
                    <a:lstStyle/>
                    <a:p>
                      <a:pPr algn="l" fontAlgn="b"/>
                      <a:r>
                        <a:rPr lang="de-DE" sz="1100" b="0" i="0" u="none" strike="noStrike">
                          <a:solidFill>
                            <a:srgbClr val="000000"/>
                          </a:solidFill>
                          <a:effectLst/>
                          <a:latin typeface="Verdana"/>
                        </a:rPr>
                        <a:t>Belgium</a:t>
                      </a:r>
                    </a:p>
                  </a:txBody>
                  <a:tcPr marL="152400" marR="5644" marT="5644" marB="0" anchor="b">
                    <a:lnL>
                      <a:noFill/>
                    </a:lnL>
                    <a:lnR>
                      <a:noFill/>
                    </a:lnR>
                    <a:lnT>
                      <a:noFill/>
                    </a:lnT>
                    <a:lnB>
                      <a:noFill/>
                    </a:lnB>
                    <a:solidFill>
                      <a:srgbClr val="FFC000"/>
                    </a:solidFill>
                  </a:tcPr>
                </a:tc>
                <a:tc>
                  <a:txBody>
                    <a:bodyPr/>
                    <a:lstStyle/>
                    <a:p>
                      <a:pPr algn="r" fontAlgn="b"/>
                      <a:r>
                        <a:rPr lang="de-DE" sz="1100" b="0" i="0" u="none" strike="noStrike">
                          <a:solidFill>
                            <a:srgbClr val="000000"/>
                          </a:solidFill>
                          <a:effectLst/>
                          <a:latin typeface="Verdana"/>
                        </a:rPr>
                        <a:t>3</a:t>
                      </a:r>
                    </a:p>
                  </a:txBody>
                  <a:tcPr marL="5644" marR="5644" marT="5644" marB="0" anchor="b">
                    <a:lnL>
                      <a:noFill/>
                    </a:lnL>
                    <a:lnR>
                      <a:noFill/>
                    </a:lnR>
                    <a:lnT>
                      <a:noFill/>
                    </a:lnT>
                    <a:lnB>
                      <a:noFill/>
                    </a:lnB>
                    <a:solidFill>
                      <a:srgbClr val="FFC000"/>
                    </a:solidFill>
                  </a:tcPr>
                </a:tc>
                <a:extLst>
                  <a:ext uri="{0D108BD9-81ED-4DB2-BD59-A6C34878D82A}">
                    <a16:rowId xmlns:a16="http://schemas.microsoft.com/office/drawing/2014/main" xmlns="" val="10002"/>
                  </a:ext>
                </a:extLst>
              </a:tr>
              <a:tr h="185420">
                <a:tc>
                  <a:txBody>
                    <a:bodyPr/>
                    <a:lstStyle/>
                    <a:p>
                      <a:pPr algn="l" fontAlgn="b"/>
                      <a:r>
                        <a:rPr lang="de-DE" sz="1100" b="0" i="0" u="none" strike="noStrike">
                          <a:solidFill>
                            <a:srgbClr val="000000"/>
                          </a:solidFill>
                          <a:effectLst/>
                          <a:latin typeface="Verdana"/>
                        </a:rPr>
                        <a:t>Czech Republic</a:t>
                      </a:r>
                    </a:p>
                  </a:txBody>
                  <a:tcPr marL="152400" marR="5644" marT="5644" marB="0" anchor="b">
                    <a:lnL>
                      <a:noFill/>
                    </a:lnL>
                    <a:lnR>
                      <a:noFill/>
                    </a:lnR>
                    <a:lnT>
                      <a:noFill/>
                    </a:lnT>
                    <a:lnB>
                      <a:noFill/>
                    </a:lnB>
                    <a:solidFill>
                      <a:srgbClr val="FFC000"/>
                    </a:solidFill>
                  </a:tcPr>
                </a:tc>
                <a:tc>
                  <a:txBody>
                    <a:bodyPr/>
                    <a:lstStyle/>
                    <a:p>
                      <a:pPr algn="r" fontAlgn="b"/>
                      <a:r>
                        <a:rPr lang="de-DE" sz="1100" b="0" i="0" u="none" strike="noStrike">
                          <a:solidFill>
                            <a:srgbClr val="000000"/>
                          </a:solidFill>
                          <a:effectLst/>
                          <a:latin typeface="Verdana"/>
                        </a:rPr>
                        <a:t>37</a:t>
                      </a:r>
                    </a:p>
                  </a:txBody>
                  <a:tcPr marL="5644" marR="5644" marT="5644" marB="0" anchor="b">
                    <a:lnL>
                      <a:noFill/>
                    </a:lnL>
                    <a:lnR>
                      <a:noFill/>
                    </a:lnR>
                    <a:lnT>
                      <a:noFill/>
                    </a:lnT>
                    <a:lnB>
                      <a:noFill/>
                    </a:lnB>
                    <a:solidFill>
                      <a:srgbClr val="FFC000"/>
                    </a:solidFill>
                  </a:tcPr>
                </a:tc>
                <a:extLst>
                  <a:ext uri="{0D108BD9-81ED-4DB2-BD59-A6C34878D82A}">
                    <a16:rowId xmlns:a16="http://schemas.microsoft.com/office/drawing/2014/main" xmlns="" val="10003"/>
                  </a:ext>
                </a:extLst>
              </a:tr>
              <a:tr h="185420">
                <a:tc>
                  <a:txBody>
                    <a:bodyPr/>
                    <a:lstStyle/>
                    <a:p>
                      <a:pPr algn="l" fontAlgn="b"/>
                      <a:r>
                        <a:rPr lang="de-DE" sz="1100" b="0" i="0" u="none" strike="noStrike">
                          <a:solidFill>
                            <a:srgbClr val="000000"/>
                          </a:solidFill>
                          <a:effectLst/>
                          <a:latin typeface="Verdana"/>
                        </a:rPr>
                        <a:t>France</a:t>
                      </a:r>
                    </a:p>
                  </a:txBody>
                  <a:tcPr marL="152400" marR="5644" marT="5644" marB="0" anchor="b">
                    <a:lnL>
                      <a:noFill/>
                    </a:lnL>
                    <a:lnR>
                      <a:noFill/>
                    </a:lnR>
                    <a:lnT>
                      <a:noFill/>
                    </a:lnT>
                    <a:lnB>
                      <a:noFill/>
                    </a:lnB>
                    <a:solidFill>
                      <a:srgbClr val="FFC000"/>
                    </a:solidFill>
                  </a:tcPr>
                </a:tc>
                <a:tc>
                  <a:txBody>
                    <a:bodyPr/>
                    <a:lstStyle/>
                    <a:p>
                      <a:pPr algn="r" fontAlgn="b"/>
                      <a:r>
                        <a:rPr lang="de-DE" sz="1100" b="0" i="0" u="none" strike="noStrike">
                          <a:solidFill>
                            <a:srgbClr val="000000"/>
                          </a:solidFill>
                          <a:effectLst/>
                          <a:latin typeface="Verdana"/>
                        </a:rPr>
                        <a:t>39</a:t>
                      </a:r>
                    </a:p>
                  </a:txBody>
                  <a:tcPr marL="5644" marR="5644" marT="5644" marB="0" anchor="b">
                    <a:lnL>
                      <a:noFill/>
                    </a:lnL>
                    <a:lnR>
                      <a:noFill/>
                    </a:lnR>
                    <a:lnT>
                      <a:noFill/>
                    </a:lnT>
                    <a:lnB>
                      <a:noFill/>
                    </a:lnB>
                    <a:solidFill>
                      <a:srgbClr val="FFC000"/>
                    </a:solidFill>
                  </a:tcPr>
                </a:tc>
                <a:extLst>
                  <a:ext uri="{0D108BD9-81ED-4DB2-BD59-A6C34878D82A}">
                    <a16:rowId xmlns:a16="http://schemas.microsoft.com/office/drawing/2014/main" xmlns="" val="10004"/>
                  </a:ext>
                </a:extLst>
              </a:tr>
              <a:tr h="185420">
                <a:tc>
                  <a:txBody>
                    <a:bodyPr/>
                    <a:lstStyle/>
                    <a:p>
                      <a:pPr algn="l" fontAlgn="b"/>
                      <a:r>
                        <a:rPr lang="de-DE" sz="1100" b="0" i="0" u="none" strike="noStrike">
                          <a:solidFill>
                            <a:srgbClr val="000000"/>
                          </a:solidFill>
                          <a:effectLst/>
                          <a:latin typeface="Verdana"/>
                        </a:rPr>
                        <a:t>Germany</a:t>
                      </a:r>
                    </a:p>
                  </a:txBody>
                  <a:tcPr marL="152400" marR="5644" marT="5644" marB="0" anchor="b">
                    <a:lnL>
                      <a:noFill/>
                    </a:lnL>
                    <a:lnR>
                      <a:noFill/>
                    </a:lnR>
                    <a:lnT>
                      <a:noFill/>
                    </a:lnT>
                    <a:lnB>
                      <a:noFill/>
                    </a:lnB>
                    <a:solidFill>
                      <a:srgbClr val="FFC000"/>
                    </a:solidFill>
                  </a:tcPr>
                </a:tc>
                <a:tc>
                  <a:txBody>
                    <a:bodyPr/>
                    <a:lstStyle/>
                    <a:p>
                      <a:pPr algn="r" fontAlgn="b"/>
                      <a:r>
                        <a:rPr lang="de-DE" sz="1100" b="0" i="0" u="none" strike="noStrike">
                          <a:solidFill>
                            <a:srgbClr val="000000"/>
                          </a:solidFill>
                          <a:effectLst/>
                          <a:latin typeface="Verdana"/>
                        </a:rPr>
                        <a:t>65</a:t>
                      </a:r>
                    </a:p>
                  </a:txBody>
                  <a:tcPr marL="5644" marR="5644" marT="5644" marB="0" anchor="b">
                    <a:lnL>
                      <a:noFill/>
                    </a:lnL>
                    <a:lnR>
                      <a:noFill/>
                    </a:lnR>
                    <a:lnT>
                      <a:noFill/>
                    </a:lnT>
                    <a:lnB>
                      <a:noFill/>
                    </a:lnB>
                    <a:solidFill>
                      <a:srgbClr val="FFC000"/>
                    </a:solidFill>
                  </a:tcPr>
                </a:tc>
                <a:extLst>
                  <a:ext uri="{0D108BD9-81ED-4DB2-BD59-A6C34878D82A}">
                    <a16:rowId xmlns:a16="http://schemas.microsoft.com/office/drawing/2014/main" xmlns="" val="10005"/>
                  </a:ext>
                </a:extLst>
              </a:tr>
              <a:tr h="185420">
                <a:tc>
                  <a:txBody>
                    <a:bodyPr/>
                    <a:lstStyle/>
                    <a:p>
                      <a:pPr algn="l" fontAlgn="b"/>
                      <a:r>
                        <a:rPr lang="de-DE" sz="1100" b="0" i="0" u="none" strike="noStrike">
                          <a:solidFill>
                            <a:srgbClr val="000000"/>
                          </a:solidFill>
                          <a:effectLst/>
                          <a:latin typeface="Verdana"/>
                        </a:rPr>
                        <a:t>Hungary</a:t>
                      </a:r>
                    </a:p>
                  </a:txBody>
                  <a:tcPr marL="152400" marR="5644" marT="5644" marB="0" anchor="b">
                    <a:lnL>
                      <a:noFill/>
                    </a:lnL>
                    <a:lnR>
                      <a:noFill/>
                    </a:lnR>
                    <a:lnT>
                      <a:noFill/>
                    </a:lnT>
                    <a:lnB>
                      <a:noFill/>
                    </a:lnB>
                    <a:solidFill>
                      <a:srgbClr val="FFC000"/>
                    </a:solidFill>
                  </a:tcPr>
                </a:tc>
                <a:tc>
                  <a:txBody>
                    <a:bodyPr/>
                    <a:lstStyle/>
                    <a:p>
                      <a:pPr algn="r" fontAlgn="b"/>
                      <a:r>
                        <a:rPr lang="de-DE" sz="1100" b="0" i="0" u="none" strike="noStrike">
                          <a:solidFill>
                            <a:srgbClr val="000000"/>
                          </a:solidFill>
                          <a:effectLst/>
                          <a:latin typeface="Verdana"/>
                        </a:rPr>
                        <a:t>7</a:t>
                      </a:r>
                    </a:p>
                  </a:txBody>
                  <a:tcPr marL="5644" marR="5644" marT="5644" marB="0" anchor="b">
                    <a:lnL>
                      <a:noFill/>
                    </a:lnL>
                    <a:lnR>
                      <a:noFill/>
                    </a:lnR>
                    <a:lnT>
                      <a:noFill/>
                    </a:lnT>
                    <a:lnB>
                      <a:noFill/>
                    </a:lnB>
                    <a:solidFill>
                      <a:srgbClr val="FFC000"/>
                    </a:solidFill>
                  </a:tcPr>
                </a:tc>
                <a:extLst>
                  <a:ext uri="{0D108BD9-81ED-4DB2-BD59-A6C34878D82A}">
                    <a16:rowId xmlns:a16="http://schemas.microsoft.com/office/drawing/2014/main" xmlns="" val="10006"/>
                  </a:ext>
                </a:extLst>
              </a:tr>
              <a:tr h="185420">
                <a:tc>
                  <a:txBody>
                    <a:bodyPr/>
                    <a:lstStyle/>
                    <a:p>
                      <a:pPr algn="l" fontAlgn="b"/>
                      <a:r>
                        <a:rPr lang="de-DE" sz="1100" b="0" i="0" u="none" strike="noStrike">
                          <a:solidFill>
                            <a:srgbClr val="000000"/>
                          </a:solidFill>
                          <a:effectLst/>
                          <a:latin typeface="Verdana"/>
                        </a:rPr>
                        <a:t>Italy</a:t>
                      </a:r>
                    </a:p>
                  </a:txBody>
                  <a:tcPr marL="152400" marR="5644" marT="5644" marB="0" anchor="b">
                    <a:lnL>
                      <a:noFill/>
                    </a:lnL>
                    <a:lnR>
                      <a:noFill/>
                    </a:lnR>
                    <a:lnT>
                      <a:noFill/>
                    </a:lnT>
                    <a:lnB>
                      <a:noFill/>
                    </a:lnB>
                    <a:solidFill>
                      <a:srgbClr val="FFC000"/>
                    </a:solidFill>
                  </a:tcPr>
                </a:tc>
                <a:tc>
                  <a:txBody>
                    <a:bodyPr/>
                    <a:lstStyle/>
                    <a:p>
                      <a:pPr algn="r" fontAlgn="b"/>
                      <a:r>
                        <a:rPr lang="de-DE" sz="1100" b="0" i="0" u="none" strike="noStrike">
                          <a:solidFill>
                            <a:srgbClr val="000000"/>
                          </a:solidFill>
                          <a:effectLst/>
                          <a:latin typeface="Verdana"/>
                        </a:rPr>
                        <a:t>11</a:t>
                      </a:r>
                    </a:p>
                  </a:txBody>
                  <a:tcPr marL="5644" marR="5644" marT="5644" marB="0" anchor="b">
                    <a:lnL>
                      <a:noFill/>
                    </a:lnL>
                    <a:lnR>
                      <a:noFill/>
                    </a:lnR>
                    <a:lnT>
                      <a:noFill/>
                    </a:lnT>
                    <a:lnB>
                      <a:noFill/>
                    </a:lnB>
                    <a:solidFill>
                      <a:srgbClr val="FFC000"/>
                    </a:solidFill>
                  </a:tcPr>
                </a:tc>
                <a:extLst>
                  <a:ext uri="{0D108BD9-81ED-4DB2-BD59-A6C34878D82A}">
                    <a16:rowId xmlns:a16="http://schemas.microsoft.com/office/drawing/2014/main" xmlns="" val="10007"/>
                  </a:ext>
                </a:extLst>
              </a:tr>
              <a:tr h="185420">
                <a:tc>
                  <a:txBody>
                    <a:bodyPr/>
                    <a:lstStyle/>
                    <a:p>
                      <a:pPr algn="l" fontAlgn="b"/>
                      <a:r>
                        <a:rPr lang="de-DE" sz="1100" b="0" i="0" u="none" strike="noStrike" dirty="0">
                          <a:solidFill>
                            <a:srgbClr val="000000"/>
                          </a:solidFill>
                          <a:effectLst/>
                          <a:latin typeface="Verdana"/>
                        </a:rPr>
                        <a:t>Luxembourg</a:t>
                      </a:r>
                    </a:p>
                  </a:txBody>
                  <a:tcPr marL="152400" marR="5644" marT="5644" marB="0" anchor="b">
                    <a:lnL>
                      <a:noFill/>
                    </a:lnL>
                    <a:lnR>
                      <a:noFill/>
                    </a:lnR>
                    <a:lnT>
                      <a:noFill/>
                    </a:lnT>
                    <a:lnB>
                      <a:noFill/>
                    </a:lnB>
                    <a:solidFill>
                      <a:srgbClr val="FFC000"/>
                    </a:solidFill>
                  </a:tcPr>
                </a:tc>
                <a:tc>
                  <a:txBody>
                    <a:bodyPr/>
                    <a:lstStyle/>
                    <a:p>
                      <a:pPr algn="r" fontAlgn="b"/>
                      <a:r>
                        <a:rPr lang="de-DE" sz="1100" b="0" i="0" u="none" strike="noStrike" dirty="0">
                          <a:solidFill>
                            <a:srgbClr val="000000"/>
                          </a:solidFill>
                          <a:effectLst/>
                          <a:latin typeface="Verdana"/>
                        </a:rPr>
                        <a:t>1</a:t>
                      </a:r>
                    </a:p>
                  </a:txBody>
                  <a:tcPr marL="5644" marR="5644" marT="5644" marB="0" anchor="b">
                    <a:lnL>
                      <a:noFill/>
                    </a:lnL>
                    <a:lnR>
                      <a:noFill/>
                    </a:lnR>
                    <a:lnT>
                      <a:noFill/>
                    </a:lnT>
                    <a:lnB>
                      <a:noFill/>
                    </a:lnB>
                    <a:solidFill>
                      <a:srgbClr val="FFC000"/>
                    </a:solidFill>
                  </a:tcPr>
                </a:tc>
                <a:extLst>
                  <a:ext uri="{0D108BD9-81ED-4DB2-BD59-A6C34878D82A}">
                    <a16:rowId xmlns:a16="http://schemas.microsoft.com/office/drawing/2014/main" xmlns="" val="10008"/>
                  </a:ext>
                </a:extLst>
              </a:tr>
              <a:tr h="185420">
                <a:tc>
                  <a:txBody>
                    <a:bodyPr/>
                    <a:lstStyle/>
                    <a:p>
                      <a:pPr algn="l" fontAlgn="b"/>
                      <a:r>
                        <a:rPr lang="de-DE" sz="1100" b="0" i="0" u="none" strike="noStrike" dirty="0" err="1">
                          <a:solidFill>
                            <a:srgbClr val="000000"/>
                          </a:solidFill>
                          <a:effectLst/>
                          <a:latin typeface="Verdana"/>
                        </a:rPr>
                        <a:t>Netherlands</a:t>
                      </a:r>
                      <a:endParaRPr lang="de-DE" sz="1100" b="0" i="0" u="none" strike="noStrike" dirty="0">
                        <a:solidFill>
                          <a:srgbClr val="000000"/>
                        </a:solidFill>
                        <a:effectLst/>
                        <a:latin typeface="Verdana"/>
                      </a:endParaRPr>
                    </a:p>
                  </a:txBody>
                  <a:tcPr marL="152400" marR="5644" marT="5644" marB="0" anchor="b">
                    <a:lnL>
                      <a:noFill/>
                    </a:lnL>
                    <a:lnR>
                      <a:noFill/>
                    </a:lnR>
                    <a:lnT>
                      <a:noFill/>
                    </a:lnT>
                    <a:lnB>
                      <a:noFill/>
                    </a:lnB>
                    <a:solidFill>
                      <a:srgbClr val="FFC000"/>
                    </a:solidFill>
                  </a:tcPr>
                </a:tc>
                <a:tc>
                  <a:txBody>
                    <a:bodyPr/>
                    <a:lstStyle/>
                    <a:p>
                      <a:pPr algn="r" fontAlgn="b"/>
                      <a:r>
                        <a:rPr lang="de-DE" sz="1100" b="0" i="0" u="none" strike="noStrike" dirty="0">
                          <a:solidFill>
                            <a:srgbClr val="000000"/>
                          </a:solidFill>
                          <a:effectLst/>
                          <a:latin typeface="Verdana"/>
                        </a:rPr>
                        <a:t>5</a:t>
                      </a:r>
                    </a:p>
                  </a:txBody>
                  <a:tcPr marL="5644" marR="5644" marT="5644" marB="0" anchor="b">
                    <a:lnL>
                      <a:noFill/>
                    </a:lnL>
                    <a:lnR>
                      <a:noFill/>
                    </a:lnR>
                    <a:lnT>
                      <a:noFill/>
                    </a:lnT>
                    <a:lnB>
                      <a:noFill/>
                    </a:lnB>
                    <a:solidFill>
                      <a:srgbClr val="FFC000"/>
                    </a:solidFill>
                  </a:tcPr>
                </a:tc>
                <a:extLst>
                  <a:ext uri="{0D108BD9-81ED-4DB2-BD59-A6C34878D82A}">
                    <a16:rowId xmlns:a16="http://schemas.microsoft.com/office/drawing/2014/main" xmlns="" val="10009"/>
                  </a:ext>
                </a:extLst>
              </a:tr>
              <a:tr h="185420">
                <a:tc>
                  <a:txBody>
                    <a:bodyPr/>
                    <a:lstStyle/>
                    <a:p>
                      <a:pPr algn="l" fontAlgn="b"/>
                      <a:r>
                        <a:rPr lang="de-DE" sz="1100" b="0" i="0" u="none" strike="noStrike">
                          <a:solidFill>
                            <a:srgbClr val="000000"/>
                          </a:solidFill>
                          <a:effectLst/>
                          <a:latin typeface="Verdana"/>
                        </a:rPr>
                        <a:t>Norway</a:t>
                      </a:r>
                    </a:p>
                  </a:txBody>
                  <a:tcPr marL="152400" marR="5644" marT="5644" marB="0" anchor="b">
                    <a:lnL>
                      <a:noFill/>
                    </a:lnL>
                    <a:lnR>
                      <a:noFill/>
                    </a:lnR>
                    <a:lnT>
                      <a:noFill/>
                    </a:lnT>
                    <a:lnB>
                      <a:noFill/>
                    </a:lnB>
                    <a:solidFill>
                      <a:srgbClr val="FFC000"/>
                    </a:solidFill>
                  </a:tcPr>
                </a:tc>
                <a:tc>
                  <a:txBody>
                    <a:bodyPr/>
                    <a:lstStyle/>
                    <a:p>
                      <a:pPr algn="r" fontAlgn="b"/>
                      <a:r>
                        <a:rPr lang="de-DE" sz="1100" b="0" i="0" u="none" strike="noStrike">
                          <a:solidFill>
                            <a:srgbClr val="000000"/>
                          </a:solidFill>
                          <a:effectLst/>
                          <a:latin typeface="Verdana"/>
                        </a:rPr>
                        <a:t>1</a:t>
                      </a:r>
                    </a:p>
                  </a:txBody>
                  <a:tcPr marL="5644" marR="5644" marT="5644" marB="0" anchor="b">
                    <a:lnL>
                      <a:noFill/>
                    </a:lnL>
                    <a:lnR>
                      <a:noFill/>
                    </a:lnR>
                    <a:lnT>
                      <a:noFill/>
                    </a:lnT>
                    <a:lnB>
                      <a:noFill/>
                    </a:lnB>
                    <a:solidFill>
                      <a:srgbClr val="FFC000"/>
                    </a:solidFill>
                  </a:tcPr>
                </a:tc>
                <a:extLst>
                  <a:ext uri="{0D108BD9-81ED-4DB2-BD59-A6C34878D82A}">
                    <a16:rowId xmlns:a16="http://schemas.microsoft.com/office/drawing/2014/main" xmlns="" val="10010"/>
                  </a:ext>
                </a:extLst>
              </a:tr>
              <a:tr h="185420">
                <a:tc>
                  <a:txBody>
                    <a:bodyPr/>
                    <a:lstStyle/>
                    <a:p>
                      <a:pPr algn="l" fontAlgn="b"/>
                      <a:r>
                        <a:rPr lang="de-DE" sz="1100" b="0" i="0" u="none" strike="noStrike">
                          <a:solidFill>
                            <a:srgbClr val="000000"/>
                          </a:solidFill>
                          <a:effectLst/>
                          <a:latin typeface="Verdana"/>
                        </a:rPr>
                        <a:t>Poland</a:t>
                      </a:r>
                    </a:p>
                  </a:txBody>
                  <a:tcPr marL="152400" marR="5644" marT="5644" marB="0" anchor="b">
                    <a:lnL>
                      <a:noFill/>
                    </a:lnL>
                    <a:lnR>
                      <a:noFill/>
                    </a:lnR>
                    <a:lnT>
                      <a:noFill/>
                    </a:lnT>
                    <a:lnB>
                      <a:noFill/>
                    </a:lnB>
                    <a:solidFill>
                      <a:srgbClr val="FFC000"/>
                    </a:solidFill>
                  </a:tcPr>
                </a:tc>
                <a:tc>
                  <a:txBody>
                    <a:bodyPr/>
                    <a:lstStyle/>
                    <a:p>
                      <a:pPr algn="r" fontAlgn="b"/>
                      <a:r>
                        <a:rPr lang="de-DE" sz="1100" b="0" i="0" u="none" strike="noStrike">
                          <a:solidFill>
                            <a:srgbClr val="000000"/>
                          </a:solidFill>
                          <a:effectLst/>
                          <a:latin typeface="Verdana"/>
                        </a:rPr>
                        <a:t>14</a:t>
                      </a:r>
                    </a:p>
                  </a:txBody>
                  <a:tcPr marL="5644" marR="5644" marT="5644" marB="0" anchor="b">
                    <a:lnL>
                      <a:noFill/>
                    </a:lnL>
                    <a:lnR>
                      <a:noFill/>
                    </a:lnR>
                    <a:lnT>
                      <a:noFill/>
                    </a:lnT>
                    <a:lnB>
                      <a:noFill/>
                    </a:lnB>
                    <a:solidFill>
                      <a:srgbClr val="FFC000"/>
                    </a:solidFill>
                  </a:tcPr>
                </a:tc>
                <a:extLst>
                  <a:ext uri="{0D108BD9-81ED-4DB2-BD59-A6C34878D82A}">
                    <a16:rowId xmlns:a16="http://schemas.microsoft.com/office/drawing/2014/main" xmlns="" val="10011"/>
                  </a:ext>
                </a:extLst>
              </a:tr>
              <a:tr h="185420">
                <a:tc>
                  <a:txBody>
                    <a:bodyPr/>
                    <a:lstStyle/>
                    <a:p>
                      <a:pPr algn="l" fontAlgn="b"/>
                      <a:r>
                        <a:rPr lang="de-DE" sz="1100" b="0" i="0" u="none" strike="noStrike">
                          <a:solidFill>
                            <a:srgbClr val="000000"/>
                          </a:solidFill>
                          <a:effectLst/>
                          <a:latin typeface="Verdana"/>
                        </a:rPr>
                        <a:t>Romania</a:t>
                      </a:r>
                    </a:p>
                  </a:txBody>
                  <a:tcPr marL="152400" marR="5644" marT="5644" marB="0" anchor="b">
                    <a:lnL>
                      <a:noFill/>
                    </a:lnL>
                    <a:lnR>
                      <a:noFill/>
                    </a:lnR>
                    <a:lnT>
                      <a:noFill/>
                    </a:lnT>
                    <a:lnB>
                      <a:noFill/>
                    </a:lnB>
                    <a:solidFill>
                      <a:srgbClr val="FFC000"/>
                    </a:solidFill>
                  </a:tcPr>
                </a:tc>
                <a:tc>
                  <a:txBody>
                    <a:bodyPr/>
                    <a:lstStyle/>
                    <a:p>
                      <a:pPr algn="r" fontAlgn="b"/>
                      <a:r>
                        <a:rPr lang="de-DE" sz="1100" b="0" i="0" u="none" strike="noStrike">
                          <a:solidFill>
                            <a:srgbClr val="000000"/>
                          </a:solidFill>
                          <a:effectLst/>
                          <a:latin typeface="Verdana"/>
                        </a:rPr>
                        <a:t>4</a:t>
                      </a:r>
                    </a:p>
                  </a:txBody>
                  <a:tcPr marL="5644" marR="5644" marT="5644" marB="0" anchor="b">
                    <a:lnL>
                      <a:noFill/>
                    </a:lnL>
                    <a:lnR>
                      <a:noFill/>
                    </a:lnR>
                    <a:lnT>
                      <a:noFill/>
                    </a:lnT>
                    <a:lnB>
                      <a:noFill/>
                    </a:lnB>
                    <a:solidFill>
                      <a:srgbClr val="FFC000"/>
                    </a:solidFill>
                  </a:tcPr>
                </a:tc>
                <a:extLst>
                  <a:ext uri="{0D108BD9-81ED-4DB2-BD59-A6C34878D82A}">
                    <a16:rowId xmlns:a16="http://schemas.microsoft.com/office/drawing/2014/main" xmlns="" val="10012"/>
                  </a:ext>
                </a:extLst>
              </a:tr>
              <a:tr h="185420">
                <a:tc>
                  <a:txBody>
                    <a:bodyPr/>
                    <a:lstStyle/>
                    <a:p>
                      <a:pPr algn="l" fontAlgn="b"/>
                      <a:r>
                        <a:rPr lang="de-DE" sz="1100" b="0" i="0" u="none" strike="noStrike">
                          <a:solidFill>
                            <a:srgbClr val="000000"/>
                          </a:solidFill>
                          <a:effectLst/>
                          <a:latin typeface="Verdana"/>
                        </a:rPr>
                        <a:t>Serbia</a:t>
                      </a:r>
                    </a:p>
                  </a:txBody>
                  <a:tcPr marL="152400" marR="5644" marT="5644" marB="0" anchor="b">
                    <a:lnL>
                      <a:noFill/>
                    </a:lnL>
                    <a:lnR>
                      <a:noFill/>
                    </a:lnR>
                    <a:lnT>
                      <a:noFill/>
                    </a:lnT>
                    <a:lnB>
                      <a:noFill/>
                    </a:lnB>
                    <a:solidFill>
                      <a:srgbClr val="FFC000"/>
                    </a:solidFill>
                  </a:tcPr>
                </a:tc>
                <a:tc>
                  <a:txBody>
                    <a:bodyPr/>
                    <a:lstStyle/>
                    <a:p>
                      <a:pPr algn="r" fontAlgn="b"/>
                      <a:r>
                        <a:rPr lang="de-DE" sz="1100" b="0" i="0" u="none" strike="noStrike">
                          <a:solidFill>
                            <a:srgbClr val="000000"/>
                          </a:solidFill>
                          <a:effectLst/>
                          <a:latin typeface="Verdana"/>
                        </a:rPr>
                        <a:t>1</a:t>
                      </a:r>
                    </a:p>
                  </a:txBody>
                  <a:tcPr marL="5644" marR="5644" marT="5644" marB="0" anchor="b">
                    <a:lnL>
                      <a:noFill/>
                    </a:lnL>
                    <a:lnR>
                      <a:noFill/>
                    </a:lnR>
                    <a:lnT>
                      <a:noFill/>
                    </a:lnT>
                    <a:lnB>
                      <a:noFill/>
                    </a:lnB>
                    <a:solidFill>
                      <a:srgbClr val="FFC000"/>
                    </a:solidFill>
                  </a:tcPr>
                </a:tc>
                <a:extLst>
                  <a:ext uri="{0D108BD9-81ED-4DB2-BD59-A6C34878D82A}">
                    <a16:rowId xmlns:a16="http://schemas.microsoft.com/office/drawing/2014/main" xmlns="" val="10013"/>
                  </a:ext>
                </a:extLst>
              </a:tr>
              <a:tr h="185420">
                <a:tc>
                  <a:txBody>
                    <a:bodyPr/>
                    <a:lstStyle/>
                    <a:p>
                      <a:pPr algn="l" fontAlgn="b"/>
                      <a:r>
                        <a:rPr lang="de-DE" sz="1100" b="0" i="0" u="none" strike="noStrike">
                          <a:solidFill>
                            <a:srgbClr val="000000"/>
                          </a:solidFill>
                          <a:effectLst/>
                          <a:latin typeface="Verdana"/>
                        </a:rPr>
                        <a:t>Slovakia</a:t>
                      </a:r>
                    </a:p>
                  </a:txBody>
                  <a:tcPr marL="152400" marR="5644" marT="5644" marB="0" anchor="b">
                    <a:lnL>
                      <a:noFill/>
                    </a:lnL>
                    <a:lnR>
                      <a:noFill/>
                    </a:lnR>
                    <a:lnT>
                      <a:noFill/>
                    </a:lnT>
                    <a:lnB>
                      <a:noFill/>
                    </a:lnB>
                    <a:solidFill>
                      <a:srgbClr val="FFC000"/>
                    </a:solidFill>
                  </a:tcPr>
                </a:tc>
                <a:tc>
                  <a:txBody>
                    <a:bodyPr/>
                    <a:lstStyle/>
                    <a:p>
                      <a:pPr algn="r" fontAlgn="b"/>
                      <a:r>
                        <a:rPr lang="de-DE" sz="1100" b="0" i="0" u="none" strike="noStrike">
                          <a:solidFill>
                            <a:srgbClr val="000000"/>
                          </a:solidFill>
                          <a:effectLst/>
                          <a:latin typeface="Verdana"/>
                        </a:rPr>
                        <a:t>26</a:t>
                      </a:r>
                    </a:p>
                  </a:txBody>
                  <a:tcPr marL="5644" marR="5644" marT="5644" marB="0" anchor="b">
                    <a:lnL>
                      <a:noFill/>
                    </a:lnL>
                    <a:lnR>
                      <a:noFill/>
                    </a:lnR>
                    <a:lnT>
                      <a:noFill/>
                    </a:lnT>
                    <a:lnB>
                      <a:noFill/>
                    </a:lnB>
                    <a:solidFill>
                      <a:srgbClr val="FFC000"/>
                    </a:solidFill>
                  </a:tcPr>
                </a:tc>
                <a:extLst>
                  <a:ext uri="{0D108BD9-81ED-4DB2-BD59-A6C34878D82A}">
                    <a16:rowId xmlns:a16="http://schemas.microsoft.com/office/drawing/2014/main" xmlns="" val="10014"/>
                  </a:ext>
                </a:extLst>
              </a:tr>
              <a:tr h="185420">
                <a:tc>
                  <a:txBody>
                    <a:bodyPr/>
                    <a:lstStyle/>
                    <a:p>
                      <a:pPr algn="l" fontAlgn="b"/>
                      <a:r>
                        <a:rPr lang="de-DE" sz="1100" b="0" i="0" u="none" strike="noStrike">
                          <a:solidFill>
                            <a:srgbClr val="000000"/>
                          </a:solidFill>
                          <a:effectLst/>
                          <a:latin typeface="Verdana"/>
                        </a:rPr>
                        <a:t>Slovenia</a:t>
                      </a:r>
                    </a:p>
                  </a:txBody>
                  <a:tcPr marL="152400" marR="5644" marT="5644" marB="0" anchor="b">
                    <a:lnL>
                      <a:noFill/>
                    </a:lnL>
                    <a:lnR>
                      <a:noFill/>
                    </a:lnR>
                    <a:lnT>
                      <a:noFill/>
                    </a:lnT>
                    <a:lnB>
                      <a:noFill/>
                    </a:lnB>
                    <a:solidFill>
                      <a:srgbClr val="FFC000"/>
                    </a:solidFill>
                  </a:tcPr>
                </a:tc>
                <a:tc>
                  <a:txBody>
                    <a:bodyPr/>
                    <a:lstStyle/>
                    <a:p>
                      <a:pPr algn="r" fontAlgn="b"/>
                      <a:r>
                        <a:rPr lang="de-DE" sz="1100" b="0" i="0" u="none" strike="noStrike">
                          <a:solidFill>
                            <a:srgbClr val="000000"/>
                          </a:solidFill>
                          <a:effectLst/>
                          <a:latin typeface="Verdana"/>
                        </a:rPr>
                        <a:t>2</a:t>
                      </a:r>
                    </a:p>
                  </a:txBody>
                  <a:tcPr marL="5644" marR="5644" marT="5644" marB="0" anchor="b">
                    <a:lnL>
                      <a:noFill/>
                    </a:lnL>
                    <a:lnR>
                      <a:noFill/>
                    </a:lnR>
                    <a:lnT>
                      <a:noFill/>
                    </a:lnT>
                    <a:lnB>
                      <a:noFill/>
                    </a:lnB>
                    <a:solidFill>
                      <a:srgbClr val="FFC000"/>
                    </a:solidFill>
                  </a:tcPr>
                </a:tc>
                <a:extLst>
                  <a:ext uri="{0D108BD9-81ED-4DB2-BD59-A6C34878D82A}">
                    <a16:rowId xmlns:a16="http://schemas.microsoft.com/office/drawing/2014/main" xmlns="" val="10015"/>
                  </a:ext>
                </a:extLst>
              </a:tr>
              <a:tr h="185420">
                <a:tc>
                  <a:txBody>
                    <a:bodyPr/>
                    <a:lstStyle/>
                    <a:p>
                      <a:pPr algn="l" fontAlgn="b"/>
                      <a:r>
                        <a:rPr lang="de-DE" sz="1100" b="0" i="0" u="none" strike="noStrike">
                          <a:solidFill>
                            <a:srgbClr val="000000"/>
                          </a:solidFill>
                          <a:effectLst/>
                          <a:latin typeface="Verdana"/>
                        </a:rPr>
                        <a:t>Spain</a:t>
                      </a:r>
                    </a:p>
                  </a:txBody>
                  <a:tcPr marL="152400" marR="5644" marT="5644" marB="0" anchor="b">
                    <a:lnL>
                      <a:noFill/>
                    </a:lnL>
                    <a:lnR>
                      <a:noFill/>
                    </a:lnR>
                    <a:lnT>
                      <a:noFill/>
                    </a:lnT>
                    <a:lnB>
                      <a:noFill/>
                    </a:lnB>
                    <a:solidFill>
                      <a:srgbClr val="FFC000"/>
                    </a:solidFill>
                  </a:tcPr>
                </a:tc>
                <a:tc>
                  <a:txBody>
                    <a:bodyPr/>
                    <a:lstStyle/>
                    <a:p>
                      <a:pPr algn="r" fontAlgn="b"/>
                      <a:r>
                        <a:rPr lang="de-DE" sz="1100" b="0" i="0" u="none" strike="noStrike">
                          <a:solidFill>
                            <a:srgbClr val="000000"/>
                          </a:solidFill>
                          <a:effectLst/>
                          <a:latin typeface="Verdana"/>
                        </a:rPr>
                        <a:t>6</a:t>
                      </a:r>
                    </a:p>
                  </a:txBody>
                  <a:tcPr marL="5644" marR="5644" marT="5644" marB="0" anchor="b">
                    <a:lnL>
                      <a:noFill/>
                    </a:lnL>
                    <a:lnR>
                      <a:noFill/>
                    </a:lnR>
                    <a:lnT>
                      <a:noFill/>
                    </a:lnT>
                    <a:lnB>
                      <a:noFill/>
                    </a:lnB>
                    <a:solidFill>
                      <a:srgbClr val="FFC000"/>
                    </a:solidFill>
                  </a:tcPr>
                </a:tc>
                <a:extLst>
                  <a:ext uri="{0D108BD9-81ED-4DB2-BD59-A6C34878D82A}">
                    <a16:rowId xmlns:a16="http://schemas.microsoft.com/office/drawing/2014/main" xmlns="" val="10016"/>
                  </a:ext>
                </a:extLst>
              </a:tr>
              <a:tr h="185420">
                <a:tc>
                  <a:txBody>
                    <a:bodyPr/>
                    <a:lstStyle/>
                    <a:p>
                      <a:pPr algn="l" fontAlgn="b"/>
                      <a:r>
                        <a:rPr lang="de-DE" sz="1100" b="0" i="0" u="none" strike="noStrike">
                          <a:solidFill>
                            <a:srgbClr val="000000"/>
                          </a:solidFill>
                          <a:effectLst/>
                          <a:latin typeface="Verdana"/>
                        </a:rPr>
                        <a:t>Sweden</a:t>
                      </a:r>
                    </a:p>
                  </a:txBody>
                  <a:tcPr marL="152400" marR="5644" marT="5644" marB="0" anchor="b">
                    <a:lnL>
                      <a:noFill/>
                    </a:lnL>
                    <a:lnR>
                      <a:noFill/>
                    </a:lnR>
                    <a:lnT>
                      <a:noFill/>
                    </a:lnT>
                    <a:lnB>
                      <a:noFill/>
                    </a:lnB>
                    <a:solidFill>
                      <a:srgbClr val="FFC000"/>
                    </a:solidFill>
                  </a:tcPr>
                </a:tc>
                <a:tc>
                  <a:txBody>
                    <a:bodyPr/>
                    <a:lstStyle/>
                    <a:p>
                      <a:pPr algn="r" fontAlgn="b"/>
                      <a:r>
                        <a:rPr lang="de-DE" sz="1100" b="0" i="0" u="none" strike="noStrike">
                          <a:solidFill>
                            <a:srgbClr val="000000"/>
                          </a:solidFill>
                          <a:effectLst/>
                          <a:latin typeface="Verdana"/>
                        </a:rPr>
                        <a:t>15</a:t>
                      </a:r>
                    </a:p>
                  </a:txBody>
                  <a:tcPr marL="5644" marR="5644" marT="5644" marB="0" anchor="b">
                    <a:lnL>
                      <a:noFill/>
                    </a:lnL>
                    <a:lnR>
                      <a:noFill/>
                    </a:lnR>
                    <a:lnT>
                      <a:noFill/>
                    </a:lnT>
                    <a:lnB>
                      <a:noFill/>
                    </a:lnB>
                    <a:solidFill>
                      <a:srgbClr val="FFC000"/>
                    </a:solidFill>
                  </a:tcPr>
                </a:tc>
                <a:extLst>
                  <a:ext uri="{0D108BD9-81ED-4DB2-BD59-A6C34878D82A}">
                    <a16:rowId xmlns:a16="http://schemas.microsoft.com/office/drawing/2014/main" xmlns="" val="10017"/>
                  </a:ext>
                </a:extLst>
              </a:tr>
              <a:tr h="185420">
                <a:tc>
                  <a:txBody>
                    <a:bodyPr/>
                    <a:lstStyle/>
                    <a:p>
                      <a:pPr algn="l" fontAlgn="b"/>
                      <a:r>
                        <a:rPr lang="de-DE" sz="1100" b="0" i="0" u="none" strike="noStrike">
                          <a:solidFill>
                            <a:srgbClr val="000000"/>
                          </a:solidFill>
                          <a:effectLst/>
                          <a:latin typeface="Verdana"/>
                        </a:rPr>
                        <a:t>Switzerland</a:t>
                      </a:r>
                    </a:p>
                  </a:txBody>
                  <a:tcPr marL="152400" marR="5644" marT="5644" marB="0" anchor="b">
                    <a:lnL>
                      <a:noFill/>
                    </a:lnL>
                    <a:lnR>
                      <a:noFill/>
                    </a:lnR>
                    <a:lnT>
                      <a:noFill/>
                    </a:lnT>
                    <a:lnB>
                      <a:noFill/>
                    </a:lnB>
                    <a:solidFill>
                      <a:srgbClr val="FFC000"/>
                    </a:solidFill>
                  </a:tcPr>
                </a:tc>
                <a:tc>
                  <a:txBody>
                    <a:bodyPr/>
                    <a:lstStyle/>
                    <a:p>
                      <a:pPr algn="r" fontAlgn="b"/>
                      <a:r>
                        <a:rPr lang="de-DE" sz="1100" b="0" i="0" u="none" strike="noStrike">
                          <a:solidFill>
                            <a:srgbClr val="000000"/>
                          </a:solidFill>
                          <a:effectLst/>
                          <a:latin typeface="Verdana"/>
                        </a:rPr>
                        <a:t>36</a:t>
                      </a:r>
                    </a:p>
                  </a:txBody>
                  <a:tcPr marL="5644" marR="5644" marT="5644" marB="0" anchor="b">
                    <a:lnL>
                      <a:noFill/>
                    </a:lnL>
                    <a:lnR>
                      <a:noFill/>
                    </a:lnR>
                    <a:lnT>
                      <a:noFill/>
                    </a:lnT>
                    <a:lnB>
                      <a:noFill/>
                    </a:lnB>
                    <a:solidFill>
                      <a:srgbClr val="FFC000"/>
                    </a:solidFill>
                  </a:tcPr>
                </a:tc>
                <a:extLst>
                  <a:ext uri="{0D108BD9-81ED-4DB2-BD59-A6C34878D82A}">
                    <a16:rowId xmlns:a16="http://schemas.microsoft.com/office/drawing/2014/main" xmlns="" val="10018"/>
                  </a:ext>
                </a:extLst>
              </a:tr>
              <a:tr h="185420">
                <a:tc>
                  <a:txBody>
                    <a:bodyPr/>
                    <a:lstStyle/>
                    <a:p>
                      <a:pPr algn="l" fontAlgn="b"/>
                      <a:r>
                        <a:rPr lang="de-DE" sz="1100" b="0" i="0" u="none" strike="noStrike">
                          <a:solidFill>
                            <a:srgbClr val="000000"/>
                          </a:solidFill>
                          <a:effectLst/>
                          <a:latin typeface="Verdana"/>
                        </a:rPr>
                        <a:t>Turkey</a:t>
                      </a:r>
                    </a:p>
                  </a:txBody>
                  <a:tcPr marL="152400" marR="5644" marT="5644" marB="0" anchor="b">
                    <a:lnL>
                      <a:noFill/>
                    </a:lnL>
                    <a:lnR>
                      <a:noFill/>
                    </a:lnR>
                    <a:lnT>
                      <a:noFill/>
                    </a:lnT>
                    <a:lnB>
                      <a:noFill/>
                    </a:lnB>
                    <a:solidFill>
                      <a:srgbClr val="FFC000"/>
                    </a:solidFill>
                  </a:tcPr>
                </a:tc>
                <a:tc>
                  <a:txBody>
                    <a:bodyPr/>
                    <a:lstStyle/>
                    <a:p>
                      <a:pPr algn="r" fontAlgn="b"/>
                      <a:r>
                        <a:rPr lang="de-DE" sz="1100" b="0" i="0" u="none" strike="noStrike">
                          <a:solidFill>
                            <a:srgbClr val="000000"/>
                          </a:solidFill>
                          <a:effectLst/>
                          <a:latin typeface="Verdana"/>
                        </a:rPr>
                        <a:t>2</a:t>
                      </a:r>
                    </a:p>
                  </a:txBody>
                  <a:tcPr marL="5644" marR="5644" marT="5644" marB="0" anchor="b">
                    <a:lnL>
                      <a:noFill/>
                    </a:lnL>
                    <a:lnR>
                      <a:noFill/>
                    </a:lnR>
                    <a:lnT>
                      <a:noFill/>
                    </a:lnT>
                    <a:lnB>
                      <a:noFill/>
                    </a:lnB>
                    <a:solidFill>
                      <a:srgbClr val="FFC000"/>
                    </a:solidFill>
                  </a:tcPr>
                </a:tc>
                <a:extLst>
                  <a:ext uri="{0D108BD9-81ED-4DB2-BD59-A6C34878D82A}">
                    <a16:rowId xmlns:a16="http://schemas.microsoft.com/office/drawing/2014/main" xmlns="" val="10019"/>
                  </a:ext>
                </a:extLst>
              </a:tr>
              <a:tr h="185420">
                <a:tc>
                  <a:txBody>
                    <a:bodyPr/>
                    <a:lstStyle/>
                    <a:p>
                      <a:pPr algn="l" fontAlgn="b"/>
                      <a:r>
                        <a:rPr lang="de-DE" sz="1100" b="0" i="0" u="none" strike="noStrike">
                          <a:solidFill>
                            <a:srgbClr val="000000"/>
                          </a:solidFill>
                          <a:effectLst/>
                          <a:latin typeface="Verdana"/>
                        </a:rPr>
                        <a:t>United Kingdom</a:t>
                      </a:r>
                    </a:p>
                  </a:txBody>
                  <a:tcPr marL="152400" marR="5644" marT="5644" marB="0" anchor="b">
                    <a:lnL>
                      <a:noFill/>
                    </a:lnL>
                    <a:lnR>
                      <a:noFill/>
                    </a:lnR>
                    <a:lnT>
                      <a:noFill/>
                    </a:lnT>
                    <a:lnB>
                      <a:noFill/>
                    </a:lnB>
                    <a:solidFill>
                      <a:srgbClr val="FFC000"/>
                    </a:solidFill>
                  </a:tcPr>
                </a:tc>
                <a:tc>
                  <a:txBody>
                    <a:bodyPr/>
                    <a:lstStyle/>
                    <a:p>
                      <a:pPr algn="r" fontAlgn="b"/>
                      <a:r>
                        <a:rPr lang="de-DE" sz="1100" b="0" i="0" u="none" strike="noStrike" dirty="0">
                          <a:solidFill>
                            <a:srgbClr val="000000"/>
                          </a:solidFill>
                          <a:effectLst/>
                          <a:latin typeface="Verdana"/>
                        </a:rPr>
                        <a:t>2</a:t>
                      </a:r>
                    </a:p>
                  </a:txBody>
                  <a:tcPr marL="5644" marR="5644" marT="5644" marB="0" anchor="b">
                    <a:lnL>
                      <a:noFill/>
                    </a:lnL>
                    <a:lnR>
                      <a:noFill/>
                    </a:lnR>
                    <a:lnT>
                      <a:noFill/>
                    </a:lnT>
                    <a:lnB>
                      <a:noFill/>
                    </a:lnB>
                    <a:solidFill>
                      <a:srgbClr val="FFC000"/>
                    </a:solidFill>
                  </a:tcPr>
                </a:tc>
                <a:extLst>
                  <a:ext uri="{0D108BD9-81ED-4DB2-BD59-A6C34878D82A}">
                    <a16:rowId xmlns:a16="http://schemas.microsoft.com/office/drawing/2014/main" xmlns="" val="10020"/>
                  </a:ext>
                </a:extLst>
              </a:tr>
            </a:tbl>
          </a:graphicData>
        </a:graphic>
      </p:graphicFrame>
      <p:sp>
        <p:nvSpPr>
          <p:cNvPr id="7" name="Rectangle 33"/>
          <p:cNvSpPr>
            <a:spLocks noChangeArrowheads="1"/>
          </p:cNvSpPr>
          <p:nvPr/>
        </p:nvSpPr>
        <p:spPr bwMode="auto">
          <a:xfrm>
            <a:off x="171936" y="1216050"/>
            <a:ext cx="8504520" cy="412750"/>
          </a:xfrm>
          <a:prstGeom prst="rect">
            <a:avLst/>
          </a:prstGeom>
          <a:solidFill>
            <a:srgbClr val="FFFF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B2B2B2"/>
            </a:extrusionClr>
          </a:sp3d>
        </p:spPr>
        <p:txBody>
          <a:bodyPr wrap="none" anchor="ctr">
            <a:flatTx/>
          </a:bodyPr>
          <a:lstStyle/>
          <a:p>
            <a:pPr algn="ctr" eaLnBrk="1" hangingPunct="1">
              <a:spcBef>
                <a:spcPct val="0"/>
              </a:spcBef>
            </a:pPr>
            <a:r>
              <a:rPr lang="en-GB" sz="1800" b="1" dirty="0">
                <a:solidFill>
                  <a:srgbClr val="000000"/>
                </a:solidFill>
                <a:latin typeface="Verdana" pitchFamily="34" charset="0"/>
              </a:rPr>
              <a:t>664 </a:t>
            </a:r>
            <a:r>
              <a:rPr lang="en-GB" sz="1800" b="1" dirty="0" smtClean="0">
                <a:solidFill>
                  <a:srgbClr val="000000"/>
                </a:solidFill>
                <a:latin typeface="Verdana" pitchFamily="34" charset="0"/>
              </a:rPr>
              <a:t>GCU Signatories &amp; approx. </a:t>
            </a:r>
            <a:r>
              <a:rPr lang="en-GB" sz="1800" b="1" dirty="0">
                <a:solidFill>
                  <a:srgbClr val="000000"/>
                </a:solidFill>
                <a:latin typeface="Verdana" pitchFamily="34" charset="0"/>
              </a:rPr>
              <a:t>580´000 </a:t>
            </a:r>
            <a:r>
              <a:rPr lang="en-GB" sz="1800" b="1" dirty="0" smtClean="0">
                <a:solidFill>
                  <a:srgbClr val="000000"/>
                </a:solidFill>
                <a:latin typeface="Verdana" pitchFamily="34" charset="0"/>
              </a:rPr>
              <a:t>Wagons </a:t>
            </a:r>
            <a:r>
              <a:rPr lang="en-GB" sz="1800" b="1" dirty="0">
                <a:solidFill>
                  <a:srgbClr val="000000"/>
                </a:solidFill>
                <a:latin typeface="Verdana" pitchFamily="34" charset="0"/>
              </a:rPr>
              <a:t>(08.2017)</a:t>
            </a:r>
          </a:p>
        </p:txBody>
      </p:sp>
      <p:sp>
        <p:nvSpPr>
          <p:cNvPr id="9" name="Titel 1"/>
          <p:cNvSpPr txBox="1">
            <a:spLocks/>
          </p:cNvSpPr>
          <p:nvPr/>
        </p:nvSpPr>
        <p:spPr>
          <a:xfrm>
            <a:off x="234782" y="188640"/>
            <a:ext cx="6552728" cy="58896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de-DE" sz="2800" b="1" dirty="0" smtClean="0"/>
              <a:t>GCU – </a:t>
            </a:r>
            <a:r>
              <a:rPr lang="de-DE" sz="2800" b="1" dirty="0" err="1" smtClean="0"/>
              <a:t>Figures</a:t>
            </a:r>
            <a:endParaRPr lang="de-DE" sz="2800" b="1" dirty="0"/>
          </a:p>
        </p:txBody>
      </p:sp>
      <p:pic>
        <p:nvPicPr>
          <p:cNvPr id="10" name="Grafik 9"/>
          <p:cNvPicPr/>
          <p:nvPr/>
        </p:nvPicPr>
        <p:blipFill>
          <a:blip r:embed="rId2">
            <a:extLst>
              <a:ext uri="{28A0092B-C50C-407E-A947-70E740481C1C}">
                <a14:useLocalDpi xmlns:a14="http://schemas.microsoft.com/office/drawing/2010/main" val="0"/>
              </a:ext>
            </a:extLst>
          </a:blip>
          <a:srcRect/>
          <a:stretch>
            <a:fillRect/>
          </a:stretch>
        </p:blipFill>
        <p:spPr bwMode="auto">
          <a:xfrm>
            <a:off x="6948264" y="287447"/>
            <a:ext cx="1621790" cy="341630"/>
          </a:xfrm>
          <a:prstGeom prst="rect">
            <a:avLst/>
          </a:prstGeom>
          <a:noFill/>
        </p:spPr>
      </p:pic>
    </p:spTree>
    <p:extLst>
      <p:ext uri="{BB962C8B-B14F-4D97-AF65-F5344CB8AC3E}">
        <p14:creationId xmlns:p14="http://schemas.microsoft.com/office/powerpoint/2010/main" val="3881088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Vaerst\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631" y="2060848"/>
            <a:ext cx="2943225" cy="155257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C:\Users\Vaerst\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630" y="1772816"/>
            <a:ext cx="2943225" cy="155257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C:\Users\Vaerst\Desktop\30db78a013fa941732b3c8ac84a3b305143454507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2439" y="1268760"/>
            <a:ext cx="3810000" cy="27146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Vaerst\Desktop\30db78a013fa941732b3c8ac84a3b305143454507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2440" y="1052736"/>
            <a:ext cx="3810000" cy="2714625"/>
          </a:xfrm>
          <a:prstGeom prst="rect">
            <a:avLst/>
          </a:prstGeom>
          <a:noFill/>
          <a:extLst>
            <a:ext uri="{909E8E84-426E-40DD-AFC4-6F175D3DCCD1}">
              <a14:hiddenFill xmlns:a14="http://schemas.microsoft.com/office/drawing/2010/main">
                <a:solidFill>
                  <a:srgbClr val="FFFFFF"/>
                </a:solidFill>
              </a14:hiddenFill>
            </a:ext>
          </a:extLst>
        </p:spPr>
      </p:pic>
      <p:sp>
        <p:nvSpPr>
          <p:cNvPr id="4" name="Foliennummernplatzhalter 3"/>
          <p:cNvSpPr>
            <a:spLocks noGrp="1"/>
          </p:cNvSpPr>
          <p:nvPr>
            <p:ph type="sldNum" sz="quarter" idx="10"/>
          </p:nvPr>
        </p:nvSpPr>
        <p:spPr/>
        <p:txBody>
          <a:bodyPr/>
          <a:lstStyle/>
          <a:p>
            <a:fld id="{CF9D0987-AF98-4E62-B2CA-F70DC31C7AA4}" type="slidenum">
              <a:rPr lang="de-CH" altLang="de-DE" smtClean="0"/>
              <a:pPr/>
              <a:t>5</a:t>
            </a:fld>
            <a:endParaRPr lang="de-CH" altLang="de-DE" dirty="0"/>
          </a:p>
        </p:txBody>
      </p:sp>
      <p:sp>
        <p:nvSpPr>
          <p:cNvPr id="5" name="Rechteck 4"/>
          <p:cNvSpPr/>
          <p:nvPr/>
        </p:nvSpPr>
        <p:spPr>
          <a:xfrm>
            <a:off x="251520" y="836712"/>
            <a:ext cx="8568952" cy="584775"/>
          </a:xfrm>
          <a:prstGeom prst="rect">
            <a:avLst/>
          </a:prstGeom>
          <a:solidFill>
            <a:schemeClr val="bg1">
              <a:lumMod val="75000"/>
            </a:schemeClr>
          </a:solidFill>
        </p:spPr>
        <p:txBody>
          <a:bodyPr wrap="square">
            <a:spAutoFit/>
          </a:bodyPr>
          <a:lstStyle/>
          <a:p>
            <a:r>
              <a:rPr lang="de-DE" sz="1600" b="1" dirty="0" err="1" smtClean="0">
                <a:latin typeface="+mn-lt"/>
              </a:rPr>
              <a:t>Article</a:t>
            </a:r>
            <a:r>
              <a:rPr lang="de-DE" sz="1600" b="1" dirty="0" smtClean="0">
                <a:latin typeface="+mn-lt"/>
              </a:rPr>
              <a:t> </a:t>
            </a:r>
            <a:r>
              <a:rPr lang="de-DE" sz="1600" b="1" dirty="0">
                <a:latin typeface="+mn-lt"/>
              </a:rPr>
              <a:t>1: </a:t>
            </a:r>
            <a:r>
              <a:rPr lang="de-DE" sz="1600" b="1" dirty="0" err="1" smtClean="0"/>
              <a:t>Object</a:t>
            </a:r>
            <a:r>
              <a:rPr lang="de-DE" sz="1600" b="1" dirty="0" smtClean="0">
                <a:latin typeface="+mn-lt"/>
              </a:rPr>
              <a:t> </a:t>
            </a:r>
            <a:endParaRPr lang="de-DE" sz="1600" dirty="0">
              <a:latin typeface="+mn-lt"/>
            </a:endParaRPr>
          </a:p>
          <a:p>
            <a:r>
              <a:rPr lang="de-DE" sz="1600" dirty="0">
                <a:latin typeface="+mn-lt"/>
              </a:rPr>
              <a:t>1.2 - </a:t>
            </a:r>
            <a:r>
              <a:rPr lang="en-US" sz="1600" dirty="0"/>
              <a:t>The provisions of this contract shall apply to wagon keepers and </a:t>
            </a:r>
            <a:r>
              <a:rPr lang="en-US" sz="1600" dirty="0" smtClean="0"/>
              <a:t>RUs </a:t>
            </a:r>
            <a:r>
              <a:rPr lang="en-US" sz="1600" dirty="0"/>
              <a:t>as users </a:t>
            </a:r>
            <a:r>
              <a:rPr lang="en-US" sz="1600" dirty="0" smtClean="0"/>
              <a:t>of wagons.</a:t>
            </a:r>
            <a:endParaRPr lang="de-DE" sz="1600" dirty="0">
              <a:latin typeface="+mn-lt"/>
            </a:endParaRPr>
          </a:p>
        </p:txBody>
      </p:sp>
      <p:sp>
        <p:nvSpPr>
          <p:cNvPr id="8" name="Titel 1"/>
          <p:cNvSpPr>
            <a:spLocks noGrp="1"/>
          </p:cNvSpPr>
          <p:nvPr>
            <p:ph type="title"/>
          </p:nvPr>
        </p:nvSpPr>
        <p:spPr>
          <a:xfrm>
            <a:off x="323528" y="116632"/>
            <a:ext cx="6552728" cy="588962"/>
          </a:xfrm>
        </p:spPr>
        <p:txBody>
          <a:bodyPr/>
          <a:lstStyle/>
          <a:p>
            <a:pPr algn="l"/>
            <a:r>
              <a:rPr lang="de-DE" sz="2800" b="1" dirty="0" smtClean="0"/>
              <a:t>GCU </a:t>
            </a:r>
            <a:r>
              <a:rPr lang="de-DE" sz="2800" b="1" dirty="0"/>
              <a:t>– </a:t>
            </a:r>
            <a:r>
              <a:rPr lang="de-DE" sz="2800" b="1" dirty="0" err="1" smtClean="0"/>
              <a:t>Articles</a:t>
            </a:r>
            <a:r>
              <a:rPr lang="de-DE" sz="2800" b="1" dirty="0" smtClean="0"/>
              <a:t> </a:t>
            </a:r>
            <a:r>
              <a:rPr lang="de-DE" sz="2800" b="1" dirty="0"/>
              <a:t>1.2 &amp; </a:t>
            </a:r>
            <a:r>
              <a:rPr lang="de-DE" sz="2800" b="1" dirty="0" smtClean="0"/>
              <a:t>2.3</a:t>
            </a:r>
            <a:endParaRPr lang="de-DE" sz="2800" b="1" dirty="0"/>
          </a:p>
        </p:txBody>
      </p:sp>
      <p:pic>
        <p:nvPicPr>
          <p:cNvPr id="2051" name="Picture 3" descr="C:\Users\Vaerst\Desktop\Instandhaltungsleitfade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3866" y="3573016"/>
            <a:ext cx="4776366" cy="1501143"/>
          </a:xfrm>
          <a:prstGeom prst="rect">
            <a:avLst/>
          </a:prstGeom>
          <a:noFill/>
          <a:extLst>
            <a:ext uri="{909E8E84-426E-40DD-AFC4-6F175D3DCCD1}">
              <a14:hiddenFill xmlns:a14="http://schemas.microsoft.com/office/drawing/2010/main">
                <a:solidFill>
                  <a:srgbClr val="FFFFFF"/>
                </a:solidFill>
              </a14:hiddenFill>
            </a:ext>
          </a:extLst>
        </p:spPr>
      </p:pic>
      <p:sp>
        <p:nvSpPr>
          <p:cNvPr id="11" name="Textfeld 10"/>
          <p:cNvSpPr txBox="1"/>
          <p:nvPr/>
        </p:nvSpPr>
        <p:spPr>
          <a:xfrm>
            <a:off x="2983937" y="4294829"/>
            <a:ext cx="1033296" cy="369332"/>
          </a:xfrm>
          <a:prstGeom prst="rect">
            <a:avLst/>
          </a:prstGeom>
          <a:noFill/>
        </p:spPr>
        <p:txBody>
          <a:bodyPr wrap="none" rtlCol="0">
            <a:spAutoFit/>
          </a:bodyPr>
          <a:lstStyle/>
          <a:p>
            <a:r>
              <a:rPr lang="de-DE" b="1" dirty="0" smtClean="0">
                <a:solidFill>
                  <a:schemeClr val="bg1"/>
                </a:solidFill>
                <a:latin typeface="+mn-lt"/>
              </a:rPr>
              <a:t>Keeper </a:t>
            </a:r>
            <a:r>
              <a:rPr lang="de-DE" b="1" dirty="0">
                <a:solidFill>
                  <a:schemeClr val="bg1"/>
                </a:solidFill>
                <a:latin typeface="+mn-lt"/>
              </a:rPr>
              <a:t>C</a:t>
            </a:r>
          </a:p>
        </p:txBody>
      </p:sp>
      <p:sp>
        <p:nvSpPr>
          <p:cNvPr id="19" name="Textfeld 18"/>
          <p:cNvSpPr txBox="1"/>
          <p:nvPr/>
        </p:nvSpPr>
        <p:spPr>
          <a:xfrm>
            <a:off x="1595514" y="2463006"/>
            <a:ext cx="657552" cy="369332"/>
          </a:xfrm>
          <a:prstGeom prst="rect">
            <a:avLst/>
          </a:prstGeom>
          <a:noFill/>
        </p:spPr>
        <p:txBody>
          <a:bodyPr wrap="none" rtlCol="0">
            <a:spAutoFit/>
          </a:bodyPr>
          <a:lstStyle/>
          <a:p>
            <a:r>
              <a:rPr lang="de-DE" b="1" dirty="0" smtClean="0">
                <a:solidFill>
                  <a:schemeClr val="bg1"/>
                </a:solidFill>
                <a:latin typeface="+mn-lt"/>
              </a:rPr>
              <a:t>RU </a:t>
            </a:r>
            <a:r>
              <a:rPr lang="de-DE" b="1" dirty="0">
                <a:solidFill>
                  <a:schemeClr val="bg1"/>
                </a:solidFill>
                <a:latin typeface="+mn-lt"/>
              </a:rPr>
              <a:t>A</a:t>
            </a:r>
          </a:p>
        </p:txBody>
      </p:sp>
      <p:sp>
        <p:nvSpPr>
          <p:cNvPr id="20" name="Textfeld 19"/>
          <p:cNvSpPr txBox="1"/>
          <p:nvPr/>
        </p:nvSpPr>
        <p:spPr>
          <a:xfrm>
            <a:off x="6181706" y="2336329"/>
            <a:ext cx="647934" cy="369332"/>
          </a:xfrm>
          <a:prstGeom prst="rect">
            <a:avLst/>
          </a:prstGeom>
          <a:noFill/>
        </p:spPr>
        <p:txBody>
          <a:bodyPr wrap="none" rtlCol="0">
            <a:spAutoFit/>
          </a:bodyPr>
          <a:lstStyle/>
          <a:p>
            <a:r>
              <a:rPr lang="de-DE" b="1" dirty="0" smtClean="0">
                <a:solidFill>
                  <a:schemeClr val="bg1"/>
                </a:solidFill>
                <a:latin typeface="+mn-lt"/>
              </a:rPr>
              <a:t>RU </a:t>
            </a:r>
            <a:r>
              <a:rPr lang="de-DE" b="1" dirty="0">
                <a:solidFill>
                  <a:schemeClr val="bg1"/>
                </a:solidFill>
                <a:latin typeface="+mn-lt"/>
              </a:rPr>
              <a:t>B</a:t>
            </a:r>
          </a:p>
        </p:txBody>
      </p:sp>
      <p:sp>
        <p:nvSpPr>
          <p:cNvPr id="22" name="Pfeil nach oben und unten 21"/>
          <p:cNvSpPr/>
          <p:nvPr/>
        </p:nvSpPr>
        <p:spPr>
          <a:xfrm>
            <a:off x="2195735" y="2996952"/>
            <a:ext cx="504056" cy="720080"/>
          </a:xfrm>
          <a:prstGeom prst="up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Pfeil nach oben und unten 22"/>
          <p:cNvSpPr/>
          <p:nvPr/>
        </p:nvSpPr>
        <p:spPr>
          <a:xfrm rot="16200000">
            <a:off x="3815915" y="2110000"/>
            <a:ext cx="504056" cy="936104"/>
          </a:xfrm>
          <a:prstGeom prst="up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Pfeil nach oben und unten 23"/>
          <p:cNvSpPr/>
          <p:nvPr/>
        </p:nvSpPr>
        <p:spPr>
          <a:xfrm>
            <a:off x="5796136" y="2996952"/>
            <a:ext cx="504056" cy="720080"/>
          </a:xfrm>
          <a:prstGeom prst="up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p:cNvSpPr/>
          <p:nvPr/>
        </p:nvSpPr>
        <p:spPr>
          <a:xfrm>
            <a:off x="251520" y="5097958"/>
            <a:ext cx="8568952" cy="830997"/>
          </a:xfrm>
          <a:prstGeom prst="rect">
            <a:avLst/>
          </a:prstGeom>
          <a:solidFill>
            <a:schemeClr val="bg1">
              <a:lumMod val="75000"/>
            </a:schemeClr>
          </a:solidFill>
        </p:spPr>
        <p:txBody>
          <a:bodyPr wrap="square">
            <a:spAutoFit/>
          </a:bodyPr>
          <a:lstStyle/>
          <a:p>
            <a:r>
              <a:rPr lang="de-DE" sz="1600" b="1" dirty="0" err="1" smtClean="0">
                <a:latin typeface="+mn-lt"/>
              </a:rPr>
              <a:t>Article</a:t>
            </a:r>
            <a:r>
              <a:rPr lang="de-DE" sz="1600" b="1" dirty="0" smtClean="0">
                <a:latin typeface="+mn-lt"/>
              </a:rPr>
              <a:t> </a:t>
            </a:r>
            <a:r>
              <a:rPr lang="de-DE" sz="1600" b="1" dirty="0">
                <a:latin typeface="+mn-lt"/>
              </a:rPr>
              <a:t>2: </a:t>
            </a:r>
            <a:r>
              <a:rPr lang="de-DE" sz="1600" b="1" dirty="0" err="1" smtClean="0">
                <a:latin typeface="+mn-lt"/>
              </a:rPr>
              <a:t>Scope</a:t>
            </a:r>
            <a:r>
              <a:rPr lang="de-DE" sz="1600" b="1" dirty="0" smtClean="0">
                <a:latin typeface="+mn-lt"/>
              </a:rPr>
              <a:t> </a:t>
            </a:r>
            <a:r>
              <a:rPr lang="de-DE" sz="1600" b="1" dirty="0" err="1" smtClean="0">
                <a:latin typeface="+mn-lt"/>
              </a:rPr>
              <a:t>of</a:t>
            </a:r>
            <a:r>
              <a:rPr lang="de-DE" sz="1600" b="1" dirty="0" smtClean="0">
                <a:latin typeface="+mn-lt"/>
              </a:rPr>
              <a:t> </a:t>
            </a:r>
            <a:r>
              <a:rPr lang="de-DE" sz="1600" b="1" dirty="0" err="1" smtClean="0">
                <a:latin typeface="+mn-lt"/>
              </a:rPr>
              <a:t>application</a:t>
            </a:r>
            <a:r>
              <a:rPr lang="de-DE" sz="1600" b="1" dirty="0" smtClean="0">
                <a:latin typeface="+mn-lt"/>
              </a:rPr>
              <a:t> </a:t>
            </a:r>
            <a:endParaRPr lang="de-DE" sz="1600" dirty="0">
              <a:latin typeface="+mn-lt"/>
            </a:endParaRPr>
          </a:p>
          <a:p>
            <a:r>
              <a:rPr lang="de-DE" sz="1600" dirty="0">
                <a:latin typeface="+mn-lt"/>
              </a:rPr>
              <a:t>2.3 - </a:t>
            </a:r>
            <a:r>
              <a:rPr lang="en-US" sz="1600" dirty="0"/>
              <a:t>The provisions of this multilateral contract shall apply between the signatories to </a:t>
            </a:r>
            <a:r>
              <a:rPr lang="en-US" sz="1600" dirty="0" smtClean="0"/>
              <a:t>the extent </a:t>
            </a:r>
            <a:r>
              <a:rPr lang="en-US" sz="1600" dirty="0"/>
              <a:t>that they have not concluded other provisions between themselves</a:t>
            </a:r>
            <a:r>
              <a:rPr lang="en-US" sz="1600" dirty="0" smtClean="0"/>
              <a:t>.</a:t>
            </a:r>
            <a:endParaRPr lang="de-DE" sz="1600" dirty="0">
              <a:latin typeface="+mn-lt"/>
            </a:endParaRPr>
          </a:p>
        </p:txBody>
      </p:sp>
      <p:sp>
        <p:nvSpPr>
          <p:cNvPr id="9" name="Textfeld 8"/>
          <p:cNvSpPr txBox="1"/>
          <p:nvPr/>
        </p:nvSpPr>
        <p:spPr>
          <a:xfrm>
            <a:off x="539552" y="3140968"/>
            <a:ext cx="2856679" cy="307777"/>
          </a:xfrm>
          <a:prstGeom prst="rect">
            <a:avLst/>
          </a:prstGeom>
          <a:noFill/>
        </p:spPr>
        <p:txBody>
          <a:bodyPr wrap="none" rtlCol="0">
            <a:spAutoFit/>
          </a:bodyPr>
          <a:lstStyle/>
          <a:p>
            <a:r>
              <a:rPr lang="de-DE" sz="1400" b="1" dirty="0" smtClean="0">
                <a:solidFill>
                  <a:srgbClr val="C00000"/>
                </a:solidFill>
                <a:latin typeface="+mn-lt"/>
              </a:rPr>
              <a:t>RU </a:t>
            </a:r>
            <a:r>
              <a:rPr lang="de-DE" sz="1400" b="1" dirty="0">
                <a:solidFill>
                  <a:srgbClr val="C00000"/>
                </a:solidFill>
                <a:latin typeface="+mn-lt"/>
              </a:rPr>
              <a:t>A </a:t>
            </a:r>
            <a:r>
              <a:rPr lang="de-DE" sz="1400" b="1" dirty="0" err="1" smtClean="0">
                <a:solidFill>
                  <a:srgbClr val="C00000"/>
                </a:solidFill>
                <a:latin typeface="+mn-lt"/>
              </a:rPr>
              <a:t>accepts</a:t>
            </a:r>
            <a:r>
              <a:rPr lang="de-DE" sz="1400" b="1" dirty="0" smtClean="0">
                <a:solidFill>
                  <a:srgbClr val="C00000"/>
                </a:solidFill>
                <a:latin typeface="+mn-lt"/>
              </a:rPr>
              <a:t> </a:t>
            </a:r>
            <a:r>
              <a:rPr lang="de-DE" sz="1400" b="1" dirty="0" err="1" smtClean="0">
                <a:solidFill>
                  <a:srgbClr val="C00000"/>
                </a:solidFill>
                <a:latin typeface="+mn-lt"/>
              </a:rPr>
              <a:t>wagons</a:t>
            </a:r>
            <a:r>
              <a:rPr lang="de-DE" sz="1400" b="1" dirty="0" smtClean="0">
                <a:solidFill>
                  <a:srgbClr val="C00000"/>
                </a:solidFill>
                <a:latin typeface="+mn-lt"/>
              </a:rPr>
              <a:t> from Keeper C</a:t>
            </a:r>
            <a:endParaRPr lang="de-DE" sz="1400" b="1" dirty="0">
              <a:solidFill>
                <a:srgbClr val="C00000"/>
              </a:solidFill>
              <a:latin typeface="+mn-lt"/>
            </a:endParaRPr>
          </a:p>
        </p:txBody>
      </p:sp>
      <p:sp>
        <p:nvSpPr>
          <p:cNvPr id="27" name="Textfeld 26"/>
          <p:cNvSpPr txBox="1"/>
          <p:nvPr/>
        </p:nvSpPr>
        <p:spPr>
          <a:xfrm>
            <a:off x="4709606" y="3140968"/>
            <a:ext cx="4451731" cy="307777"/>
          </a:xfrm>
          <a:prstGeom prst="rect">
            <a:avLst/>
          </a:prstGeom>
          <a:noFill/>
        </p:spPr>
        <p:txBody>
          <a:bodyPr wrap="none" rtlCol="0">
            <a:spAutoFit/>
          </a:bodyPr>
          <a:lstStyle/>
          <a:p>
            <a:r>
              <a:rPr lang="de-DE" sz="1400" b="1" dirty="0" smtClean="0">
                <a:solidFill>
                  <a:srgbClr val="C00000"/>
                </a:solidFill>
                <a:latin typeface="+mn-lt"/>
              </a:rPr>
              <a:t>RU B </a:t>
            </a:r>
            <a:r>
              <a:rPr lang="de-DE" sz="1400" b="1" dirty="0" err="1" smtClean="0">
                <a:solidFill>
                  <a:srgbClr val="C00000"/>
                </a:solidFill>
                <a:latin typeface="+mn-lt"/>
              </a:rPr>
              <a:t>accepts</a:t>
            </a:r>
            <a:r>
              <a:rPr lang="de-DE" sz="1400" b="1" dirty="0" smtClean="0">
                <a:solidFill>
                  <a:srgbClr val="C00000"/>
                </a:solidFill>
                <a:latin typeface="+mn-lt"/>
              </a:rPr>
              <a:t> </a:t>
            </a:r>
            <a:r>
              <a:rPr lang="de-DE" sz="1400" b="1" dirty="0" err="1" smtClean="0">
                <a:solidFill>
                  <a:srgbClr val="C00000"/>
                </a:solidFill>
                <a:latin typeface="+mn-lt"/>
              </a:rPr>
              <a:t>wagons</a:t>
            </a:r>
            <a:r>
              <a:rPr lang="de-DE" sz="1400" b="1" dirty="0" smtClean="0">
                <a:solidFill>
                  <a:srgbClr val="C00000"/>
                </a:solidFill>
                <a:latin typeface="+mn-lt"/>
              </a:rPr>
              <a:t> from Keeper C </a:t>
            </a:r>
            <a:r>
              <a:rPr lang="de-DE" sz="1400" b="1" dirty="0" err="1" smtClean="0">
                <a:solidFill>
                  <a:srgbClr val="C00000"/>
                </a:solidFill>
                <a:latin typeface="+mn-lt"/>
              </a:rPr>
              <a:t>handed</a:t>
            </a:r>
            <a:r>
              <a:rPr lang="de-DE" sz="1400" b="1" dirty="0" smtClean="0">
                <a:solidFill>
                  <a:srgbClr val="C00000"/>
                </a:solidFill>
                <a:latin typeface="+mn-lt"/>
              </a:rPr>
              <a:t> </a:t>
            </a:r>
            <a:r>
              <a:rPr lang="de-DE" sz="1400" b="1" dirty="0" err="1" smtClean="0">
                <a:solidFill>
                  <a:srgbClr val="C00000"/>
                </a:solidFill>
                <a:latin typeface="+mn-lt"/>
              </a:rPr>
              <a:t>over</a:t>
            </a:r>
            <a:r>
              <a:rPr lang="de-DE" sz="1400" b="1" dirty="0" smtClean="0">
                <a:solidFill>
                  <a:srgbClr val="C00000"/>
                </a:solidFill>
                <a:latin typeface="+mn-lt"/>
              </a:rPr>
              <a:t> by RU A</a:t>
            </a:r>
            <a:endParaRPr lang="de-DE" sz="1400" b="1" dirty="0">
              <a:solidFill>
                <a:srgbClr val="C00000"/>
              </a:solidFill>
              <a:latin typeface="+mn-lt"/>
            </a:endParaRPr>
          </a:p>
        </p:txBody>
      </p:sp>
      <p:sp>
        <p:nvSpPr>
          <p:cNvPr id="2" name="Rechteck 1"/>
          <p:cNvSpPr/>
          <p:nvPr/>
        </p:nvSpPr>
        <p:spPr>
          <a:xfrm>
            <a:off x="260623" y="6021288"/>
            <a:ext cx="8559849" cy="400110"/>
          </a:xfrm>
          <a:prstGeom prst="rect">
            <a:avLst/>
          </a:prstGeom>
          <a:ln w="38100" cmpd="sng">
            <a:solidFill>
              <a:srgbClr val="002060"/>
            </a:solidFill>
          </a:ln>
        </p:spPr>
        <p:txBody>
          <a:bodyPr wrap="square">
            <a:spAutoFit/>
          </a:bodyPr>
          <a:lstStyle/>
          <a:p>
            <a:pPr marL="342900" indent="-342900">
              <a:buFont typeface="Wingdings" panose="05000000000000000000" pitchFamily="2" charset="2"/>
              <a:buChar char=""/>
            </a:pPr>
            <a:r>
              <a:rPr lang="de-DE" sz="2000" b="1" dirty="0" smtClean="0">
                <a:solidFill>
                  <a:srgbClr val="FF0000"/>
                </a:solidFill>
                <a:latin typeface="+mn-lt"/>
              </a:rPr>
              <a:t>Potential </a:t>
            </a:r>
            <a:r>
              <a:rPr lang="de-DE" sz="2000" b="1" dirty="0" err="1" smtClean="0">
                <a:solidFill>
                  <a:srgbClr val="FF0000"/>
                </a:solidFill>
                <a:latin typeface="+mn-lt"/>
              </a:rPr>
              <a:t>conflicts</a:t>
            </a:r>
            <a:r>
              <a:rPr lang="de-DE" sz="2000" b="1" dirty="0" smtClean="0">
                <a:solidFill>
                  <a:srgbClr val="FF0000"/>
                </a:solidFill>
                <a:latin typeface="+mn-lt"/>
              </a:rPr>
              <a:t> in </a:t>
            </a:r>
            <a:r>
              <a:rPr lang="de-DE" sz="2000" b="1" dirty="0" err="1" smtClean="0">
                <a:solidFill>
                  <a:srgbClr val="FF0000"/>
                </a:solidFill>
                <a:latin typeface="+mn-lt"/>
              </a:rPr>
              <a:t>case</a:t>
            </a:r>
            <a:r>
              <a:rPr lang="de-DE" sz="2000" b="1" dirty="0" smtClean="0">
                <a:solidFill>
                  <a:srgbClr val="FF0000"/>
                </a:solidFill>
                <a:latin typeface="+mn-lt"/>
              </a:rPr>
              <a:t> individual GTC </a:t>
            </a:r>
            <a:r>
              <a:rPr lang="de-DE" sz="2000" b="1" dirty="0" err="1" smtClean="0">
                <a:solidFill>
                  <a:srgbClr val="FF0000"/>
                </a:solidFill>
                <a:latin typeface="+mn-lt"/>
              </a:rPr>
              <a:t>are</a:t>
            </a:r>
            <a:r>
              <a:rPr lang="de-DE" sz="2000" b="1" dirty="0" smtClean="0">
                <a:solidFill>
                  <a:srgbClr val="FF0000"/>
                </a:solidFill>
                <a:latin typeface="+mn-lt"/>
              </a:rPr>
              <a:t> </a:t>
            </a:r>
            <a:r>
              <a:rPr lang="de-DE" sz="2000" b="1" dirty="0" err="1" smtClean="0">
                <a:solidFill>
                  <a:srgbClr val="FF0000"/>
                </a:solidFill>
                <a:latin typeface="+mn-lt"/>
              </a:rPr>
              <a:t>applied</a:t>
            </a:r>
            <a:r>
              <a:rPr lang="de-DE" sz="2000" b="1" dirty="0" smtClean="0">
                <a:solidFill>
                  <a:srgbClr val="FF0000"/>
                </a:solidFill>
                <a:latin typeface="+mn-lt"/>
              </a:rPr>
              <a:t> (in parallel </a:t>
            </a:r>
            <a:r>
              <a:rPr lang="de-DE" sz="2000" b="1" dirty="0" err="1" smtClean="0">
                <a:solidFill>
                  <a:srgbClr val="FF0000"/>
                </a:solidFill>
                <a:latin typeface="+mn-lt"/>
              </a:rPr>
              <a:t>to</a:t>
            </a:r>
            <a:r>
              <a:rPr lang="de-DE" sz="2000" b="1" dirty="0" smtClean="0">
                <a:solidFill>
                  <a:srgbClr val="FF0000"/>
                </a:solidFill>
                <a:latin typeface="+mn-lt"/>
              </a:rPr>
              <a:t> GCU)</a:t>
            </a:r>
            <a:endParaRPr lang="de-DE" sz="2000" b="1" dirty="0">
              <a:solidFill>
                <a:srgbClr val="FF0000"/>
              </a:solidFill>
              <a:latin typeface="+mn-lt"/>
            </a:endParaRPr>
          </a:p>
        </p:txBody>
      </p:sp>
      <p:pic>
        <p:nvPicPr>
          <p:cNvPr id="21" name="Grafik 20"/>
          <p:cNvPicPr/>
          <p:nvPr/>
        </p:nvPicPr>
        <p:blipFill>
          <a:blip r:embed="rId5">
            <a:extLst>
              <a:ext uri="{28A0092B-C50C-407E-A947-70E740481C1C}">
                <a14:useLocalDpi xmlns:a14="http://schemas.microsoft.com/office/drawing/2010/main" val="0"/>
              </a:ext>
            </a:extLst>
          </a:blip>
          <a:srcRect/>
          <a:stretch>
            <a:fillRect/>
          </a:stretch>
        </p:blipFill>
        <p:spPr bwMode="auto">
          <a:xfrm>
            <a:off x="6948264" y="287447"/>
            <a:ext cx="1621790" cy="341630"/>
          </a:xfrm>
          <a:prstGeom prst="rect">
            <a:avLst/>
          </a:prstGeom>
          <a:noFill/>
        </p:spPr>
      </p:pic>
    </p:spTree>
    <p:extLst>
      <p:ext uri="{BB962C8B-B14F-4D97-AF65-F5344CB8AC3E}">
        <p14:creationId xmlns:p14="http://schemas.microsoft.com/office/powerpoint/2010/main" val="19171804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CF9D0987-AF98-4E62-B2CA-F70DC31C7AA4}" type="slidenum">
              <a:rPr lang="de-CH" altLang="de-DE" smtClean="0"/>
              <a:pPr/>
              <a:t>6</a:t>
            </a:fld>
            <a:endParaRPr lang="de-CH" altLang="de-DE"/>
          </a:p>
        </p:txBody>
      </p:sp>
      <p:sp>
        <p:nvSpPr>
          <p:cNvPr id="5" name="Titel 1"/>
          <p:cNvSpPr>
            <a:spLocks noGrp="1"/>
          </p:cNvSpPr>
          <p:nvPr>
            <p:ph type="title"/>
          </p:nvPr>
        </p:nvSpPr>
        <p:spPr>
          <a:xfrm>
            <a:off x="251520" y="391766"/>
            <a:ext cx="5616624" cy="588962"/>
          </a:xfrm>
        </p:spPr>
        <p:txBody>
          <a:bodyPr>
            <a:normAutofit fontScale="90000"/>
          </a:bodyPr>
          <a:lstStyle/>
          <a:p>
            <a:pPr algn="l"/>
            <a:r>
              <a:rPr lang="de-DE" sz="2800" b="1" dirty="0" smtClean="0"/>
              <a:t>GCU </a:t>
            </a:r>
            <a:r>
              <a:rPr lang="de-DE" sz="2800" b="1" dirty="0"/>
              <a:t>– </a:t>
            </a:r>
            <a:r>
              <a:rPr lang="de-DE" sz="2800" b="1" dirty="0" err="1" smtClean="0"/>
              <a:t>Art</a:t>
            </a:r>
            <a:r>
              <a:rPr lang="de-DE" sz="2700" b="1" dirty="0" err="1" smtClean="0"/>
              <a:t>icle</a:t>
            </a:r>
            <a:r>
              <a:rPr lang="de-DE" sz="2700" b="1" dirty="0" smtClean="0"/>
              <a:t> </a:t>
            </a:r>
            <a:r>
              <a:rPr lang="de-DE" sz="2700" b="1" dirty="0"/>
              <a:t>5: </a:t>
            </a:r>
            <a:r>
              <a:rPr lang="en-US" sz="2700" b="1" dirty="0"/>
              <a:t>Discontinuance of being a signatory</a:t>
            </a:r>
            <a:r>
              <a:rPr lang="en-US" sz="2800" dirty="0"/>
              <a:t/>
            </a:r>
            <a:br>
              <a:rPr lang="en-US" sz="2800" dirty="0"/>
            </a:br>
            <a:endParaRPr lang="de-DE" sz="2800" b="1" dirty="0"/>
          </a:p>
        </p:txBody>
      </p:sp>
      <p:sp>
        <p:nvSpPr>
          <p:cNvPr id="6" name="Rechteck 5"/>
          <p:cNvSpPr/>
          <p:nvPr/>
        </p:nvSpPr>
        <p:spPr>
          <a:xfrm>
            <a:off x="251520" y="1124744"/>
            <a:ext cx="8568952" cy="646331"/>
          </a:xfrm>
          <a:prstGeom prst="rect">
            <a:avLst/>
          </a:prstGeom>
        </p:spPr>
        <p:txBody>
          <a:bodyPr wrap="square">
            <a:spAutoFit/>
          </a:bodyPr>
          <a:lstStyle/>
          <a:p>
            <a:endParaRPr lang="de-DE" dirty="0">
              <a:latin typeface="+mn-lt"/>
            </a:endParaRPr>
          </a:p>
          <a:p>
            <a:endParaRPr lang="de-DE" dirty="0">
              <a:latin typeface="+mn-lt"/>
            </a:endParaRPr>
          </a:p>
        </p:txBody>
      </p:sp>
      <p:sp>
        <p:nvSpPr>
          <p:cNvPr id="2" name="Rechteck 1"/>
          <p:cNvSpPr/>
          <p:nvPr/>
        </p:nvSpPr>
        <p:spPr>
          <a:xfrm>
            <a:off x="251520" y="1052736"/>
            <a:ext cx="8496944" cy="1323439"/>
          </a:xfrm>
          <a:prstGeom prst="rect">
            <a:avLst/>
          </a:prstGeom>
          <a:solidFill>
            <a:schemeClr val="bg1">
              <a:lumMod val="75000"/>
            </a:schemeClr>
          </a:solidFill>
        </p:spPr>
        <p:txBody>
          <a:bodyPr wrap="square">
            <a:spAutoFit/>
          </a:bodyPr>
          <a:lstStyle/>
          <a:p>
            <a:pPr>
              <a:spcAft>
                <a:spcPts val="600"/>
              </a:spcAft>
            </a:pPr>
            <a:r>
              <a:rPr lang="en-US" sz="1600" dirty="0" smtClean="0"/>
              <a:t>If </a:t>
            </a:r>
            <a:r>
              <a:rPr lang="en-US" sz="1600" b="1" dirty="0">
                <a:solidFill>
                  <a:srgbClr val="FF0000"/>
                </a:solidFill>
              </a:rPr>
              <a:t>due amounts of more than 100 EUR </a:t>
            </a:r>
            <a:r>
              <a:rPr lang="en-US" sz="1600" dirty="0"/>
              <a:t>owed by a signatory according to section I point 12 </a:t>
            </a:r>
            <a:r>
              <a:rPr lang="en-US" sz="1600" dirty="0" smtClean="0"/>
              <a:t>of Appendix </a:t>
            </a:r>
            <a:r>
              <a:rPr lang="en-US" sz="1600" dirty="0"/>
              <a:t>8 have been outstanding for more than six months and after an additional </a:t>
            </a:r>
            <a:r>
              <a:rPr lang="en-US" sz="1600" dirty="0" smtClean="0"/>
              <a:t>request for </a:t>
            </a:r>
            <a:r>
              <a:rPr lang="en-US" sz="1600" dirty="0"/>
              <a:t>payment are not paid by the signatory within two months after the request has been </a:t>
            </a:r>
            <a:r>
              <a:rPr lang="en-US" sz="1600" dirty="0" smtClean="0"/>
              <a:t>sent, </a:t>
            </a:r>
            <a:r>
              <a:rPr lang="en-US" sz="1600" b="1" dirty="0" smtClean="0">
                <a:solidFill>
                  <a:srgbClr val="FF0000"/>
                </a:solidFill>
              </a:rPr>
              <a:t>the </a:t>
            </a:r>
            <a:r>
              <a:rPr lang="en-US" sz="1600" b="1" dirty="0">
                <a:solidFill>
                  <a:srgbClr val="FF0000"/>
                </a:solidFill>
              </a:rPr>
              <a:t>discontinuance of its being a signatory shall be published </a:t>
            </a:r>
            <a:r>
              <a:rPr lang="en-US" sz="1600" dirty="0"/>
              <a:t>in the monthly list according </a:t>
            </a:r>
            <a:r>
              <a:rPr lang="en-US" sz="1600" dirty="0" smtClean="0"/>
              <a:t>to article </a:t>
            </a:r>
            <a:r>
              <a:rPr lang="en-US" sz="1600" dirty="0"/>
              <a:t>2.4. From then on it shall be considered to be a third party according to articles 16 </a:t>
            </a:r>
            <a:r>
              <a:rPr lang="en-US" sz="1600" dirty="0" smtClean="0"/>
              <a:t>and 17.</a:t>
            </a:r>
            <a:endParaRPr lang="de-DE" sz="1600" strike="sngStrike" dirty="0">
              <a:solidFill>
                <a:srgbClr val="C00000"/>
              </a:solidFill>
              <a:latin typeface="+mn-lt"/>
            </a:endParaRPr>
          </a:p>
        </p:txBody>
      </p:sp>
      <p:sp>
        <p:nvSpPr>
          <p:cNvPr id="3" name="Rechteck 2"/>
          <p:cNvSpPr/>
          <p:nvPr/>
        </p:nvSpPr>
        <p:spPr>
          <a:xfrm>
            <a:off x="244894" y="2492896"/>
            <a:ext cx="8496944" cy="2339102"/>
          </a:xfrm>
          <a:prstGeom prst="rect">
            <a:avLst/>
          </a:prstGeom>
          <a:ln w="38100" cmpd="sng">
            <a:solidFill>
              <a:srgbClr val="002060"/>
            </a:solidFill>
          </a:ln>
        </p:spPr>
        <p:txBody>
          <a:bodyPr wrap="square">
            <a:spAutoFit/>
          </a:bodyPr>
          <a:lstStyle/>
          <a:p>
            <a:pPr marL="285750" indent="-285750">
              <a:spcBef>
                <a:spcPts val="600"/>
              </a:spcBef>
              <a:spcAft>
                <a:spcPts val="600"/>
              </a:spcAft>
              <a:buFont typeface="Wingdings" panose="05000000000000000000" pitchFamily="2" charset="2"/>
              <a:buChar char="Ü"/>
            </a:pPr>
            <a:r>
              <a:rPr lang="de-DE" b="1" dirty="0" err="1" smtClean="0">
                <a:solidFill>
                  <a:srgbClr val="FF0000"/>
                </a:solidFill>
                <a:latin typeface="+mn-lt"/>
              </a:rPr>
              <a:t>Notwithstanding</a:t>
            </a:r>
            <a:r>
              <a:rPr lang="de-DE" b="1" dirty="0" smtClean="0">
                <a:solidFill>
                  <a:srgbClr val="FF0000"/>
                </a:solidFill>
                <a:latin typeface="+mn-lt"/>
              </a:rPr>
              <a:t> non-</a:t>
            </a:r>
            <a:r>
              <a:rPr lang="de-DE" b="1" dirty="0" err="1" smtClean="0">
                <a:solidFill>
                  <a:srgbClr val="FF0000"/>
                </a:solidFill>
                <a:latin typeface="+mn-lt"/>
              </a:rPr>
              <a:t>payments</a:t>
            </a:r>
            <a:r>
              <a:rPr lang="de-DE" b="1" dirty="0" smtClean="0">
                <a:solidFill>
                  <a:srgbClr val="FF0000"/>
                </a:solidFill>
                <a:latin typeface="+mn-lt"/>
              </a:rPr>
              <a:t> </a:t>
            </a:r>
            <a:r>
              <a:rPr lang="de-DE" b="1" dirty="0" err="1" smtClean="0">
                <a:solidFill>
                  <a:srgbClr val="FF0000"/>
                </a:solidFill>
                <a:latin typeface="+mn-lt"/>
              </a:rPr>
              <a:t>of</a:t>
            </a:r>
            <a:r>
              <a:rPr lang="de-DE" b="1" dirty="0" smtClean="0">
                <a:solidFill>
                  <a:srgbClr val="FF0000"/>
                </a:solidFill>
                <a:latin typeface="+mn-lt"/>
              </a:rPr>
              <a:t> </a:t>
            </a:r>
            <a:r>
              <a:rPr lang="de-DE" b="1" dirty="0" err="1" smtClean="0">
                <a:solidFill>
                  <a:srgbClr val="FF0000"/>
                </a:solidFill>
                <a:latin typeface="+mn-lt"/>
              </a:rPr>
              <a:t>the</a:t>
            </a:r>
            <a:r>
              <a:rPr lang="de-DE" b="1" dirty="0" smtClean="0">
                <a:solidFill>
                  <a:srgbClr val="FF0000"/>
                </a:solidFill>
                <a:latin typeface="+mn-lt"/>
              </a:rPr>
              <a:t> </a:t>
            </a:r>
            <a:r>
              <a:rPr lang="de-DE" b="1" dirty="0" err="1" smtClean="0">
                <a:solidFill>
                  <a:srgbClr val="FF0000"/>
                </a:solidFill>
                <a:latin typeface="+mn-lt"/>
              </a:rPr>
              <a:t>annual</a:t>
            </a:r>
            <a:r>
              <a:rPr lang="de-DE" b="1" dirty="0" smtClean="0">
                <a:solidFill>
                  <a:srgbClr val="FF0000"/>
                </a:solidFill>
                <a:latin typeface="+mn-lt"/>
              </a:rPr>
              <a:t> </a:t>
            </a:r>
            <a:r>
              <a:rPr lang="de-DE" b="1" dirty="0" err="1" smtClean="0">
                <a:solidFill>
                  <a:srgbClr val="FF0000"/>
                </a:solidFill>
                <a:latin typeface="+mn-lt"/>
              </a:rPr>
              <a:t>fee</a:t>
            </a:r>
            <a:r>
              <a:rPr lang="de-DE" b="1" dirty="0" smtClean="0">
                <a:solidFill>
                  <a:srgbClr val="FF0000"/>
                </a:solidFill>
                <a:latin typeface="+mn-lt"/>
              </a:rPr>
              <a:t> </a:t>
            </a:r>
            <a:r>
              <a:rPr lang="de-DE" b="1" dirty="0" err="1" smtClean="0">
                <a:solidFill>
                  <a:srgbClr val="FF0000"/>
                </a:solidFill>
                <a:latin typeface="+mn-lt"/>
              </a:rPr>
              <a:t>invoiced</a:t>
            </a:r>
            <a:r>
              <a:rPr lang="de-DE" b="1" dirty="0" smtClean="0">
                <a:solidFill>
                  <a:srgbClr val="FF0000"/>
                </a:solidFill>
                <a:latin typeface="+mn-lt"/>
              </a:rPr>
              <a:t> by </a:t>
            </a:r>
            <a:r>
              <a:rPr lang="de-DE" b="1" dirty="0" err="1" smtClean="0">
                <a:solidFill>
                  <a:srgbClr val="FF0000"/>
                </a:solidFill>
                <a:latin typeface="+mn-lt"/>
              </a:rPr>
              <a:t>th</a:t>
            </a:r>
            <a:r>
              <a:rPr lang="de-DE" b="1" dirty="0" smtClean="0">
                <a:solidFill>
                  <a:srgbClr val="FF0000"/>
                </a:solidFill>
                <a:latin typeface="+mn-lt"/>
              </a:rPr>
              <a:t> GCU Office, </a:t>
            </a:r>
            <a:r>
              <a:rPr lang="de-DE" b="1" dirty="0" err="1" smtClean="0">
                <a:solidFill>
                  <a:srgbClr val="FF0000"/>
                </a:solidFill>
                <a:latin typeface="+mn-lt"/>
              </a:rPr>
              <a:t>there</a:t>
            </a:r>
            <a:r>
              <a:rPr lang="de-DE" b="1" dirty="0" smtClean="0">
                <a:solidFill>
                  <a:srgbClr val="FF0000"/>
                </a:solidFill>
                <a:latin typeface="+mn-lt"/>
              </a:rPr>
              <a:t> </a:t>
            </a:r>
            <a:r>
              <a:rPr lang="de-DE" b="1" dirty="0" err="1" smtClean="0">
                <a:solidFill>
                  <a:srgbClr val="FF0000"/>
                </a:solidFill>
                <a:latin typeface="+mn-lt"/>
              </a:rPr>
              <a:t>is</a:t>
            </a:r>
            <a:r>
              <a:rPr lang="de-DE" b="1" dirty="0" smtClean="0">
                <a:solidFill>
                  <a:srgbClr val="FF0000"/>
                </a:solidFill>
                <a:latin typeface="+mn-lt"/>
              </a:rPr>
              <a:t> </a:t>
            </a:r>
            <a:r>
              <a:rPr lang="de-DE" b="1" dirty="0" err="1" smtClean="0">
                <a:solidFill>
                  <a:srgbClr val="FF0000"/>
                </a:solidFill>
                <a:latin typeface="+mn-lt"/>
              </a:rPr>
              <a:t>no</a:t>
            </a:r>
            <a:r>
              <a:rPr lang="de-DE" b="1" dirty="0" smtClean="0">
                <a:solidFill>
                  <a:srgbClr val="FF0000"/>
                </a:solidFill>
                <a:latin typeface="+mn-lt"/>
              </a:rPr>
              <a:t> </a:t>
            </a:r>
            <a:r>
              <a:rPr lang="de-DE" b="1" dirty="0" err="1" smtClean="0">
                <a:solidFill>
                  <a:srgbClr val="FF0000"/>
                </a:solidFill>
                <a:latin typeface="+mn-lt"/>
              </a:rPr>
              <a:t>basis</a:t>
            </a:r>
            <a:r>
              <a:rPr lang="de-DE" b="1" dirty="0" smtClean="0">
                <a:solidFill>
                  <a:srgbClr val="FF0000"/>
                </a:solidFill>
                <a:latin typeface="+mn-lt"/>
              </a:rPr>
              <a:t> </a:t>
            </a:r>
            <a:r>
              <a:rPr lang="de-DE" b="1" dirty="0" err="1" smtClean="0">
                <a:solidFill>
                  <a:srgbClr val="FF0000"/>
                </a:solidFill>
                <a:latin typeface="+mn-lt"/>
              </a:rPr>
              <a:t>to</a:t>
            </a:r>
            <a:r>
              <a:rPr lang="de-DE" b="1" dirty="0" smtClean="0">
                <a:solidFill>
                  <a:srgbClr val="FF0000"/>
                </a:solidFill>
                <a:latin typeface="+mn-lt"/>
              </a:rPr>
              <a:t> </a:t>
            </a:r>
            <a:r>
              <a:rPr lang="de-DE" b="1" dirty="0" err="1" smtClean="0">
                <a:solidFill>
                  <a:srgbClr val="FF0000"/>
                </a:solidFill>
                <a:latin typeface="+mn-lt"/>
              </a:rPr>
              <a:t>impose</a:t>
            </a:r>
            <a:r>
              <a:rPr lang="de-DE" b="1" dirty="0" smtClean="0">
                <a:solidFill>
                  <a:srgbClr val="FF0000"/>
                </a:solidFill>
                <a:latin typeface="+mn-lt"/>
              </a:rPr>
              <a:t> </a:t>
            </a:r>
            <a:r>
              <a:rPr lang="de-DE" b="1" dirty="0" err="1" smtClean="0">
                <a:solidFill>
                  <a:srgbClr val="FF0000"/>
                </a:solidFill>
                <a:latin typeface="+mn-lt"/>
              </a:rPr>
              <a:t>sanctions</a:t>
            </a:r>
            <a:r>
              <a:rPr lang="de-DE" b="1" dirty="0" smtClean="0">
                <a:solidFill>
                  <a:srgbClr val="FF0000"/>
                </a:solidFill>
                <a:latin typeface="+mn-lt"/>
              </a:rPr>
              <a:t> </a:t>
            </a:r>
            <a:r>
              <a:rPr lang="de-DE" b="1" dirty="0" err="1" smtClean="0">
                <a:solidFill>
                  <a:srgbClr val="FF0000"/>
                </a:solidFill>
                <a:latin typeface="+mn-lt"/>
              </a:rPr>
              <a:t>if</a:t>
            </a:r>
            <a:r>
              <a:rPr lang="de-DE" b="1" dirty="0" smtClean="0">
                <a:solidFill>
                  <a:srgbClr val="FF0000"/>
                </a:solidFill>
                <a:latin typeface="+mn-lt"/>
              </a:rPr>
              <a:t> </a:t>
            </a:r>
            <a:r>
              <a:rPr lang="de-DE" b="1" dirty="0" err="1" smtClean="0">
                <a:solidFill>
                  <a:srgbClr val="FF0000"/>
                </a:solidFill>
                <a:latin typeface="+mn-lt"/>
              </a:rPr>
              <a:t>provisions</a:t>
            </a:r>
            <a:r>
              <a:rPr lang="de-DE" b="1" dirty="0" smtClean="0">
                <a:solidFill>
                  <a:srgbClr val="FF0000"/>
                </a:solidFill>
                <a:latin typeface="+mn-lt"/>
              </a:rPr>
              <a:t> </a:t>
            </a:r>
            <a:r>
              <a:rPr lang="de-DE" b="1" dirty="0" err="1" smtClean="0">
                <a:solidFill>
                  <a:srgbClr val="FF0000"/>
                </a:solidFill>
                <a:latin typeface="+mn-lt"/>
              </a:rPr>
              <a:t>of</a:t>
            </a:r>
            <a:r>
              <a:rPr lang="de-DE" b="1" dirty="0" smtClean="0">
                <a:solidFill>
                  <a:srgbClr val="FF0000"/>
                </a:solidFill>
                <a:latin typeface="+mn-lt"/>
              </a:rPr>
              <a:t> </a:t>
            </a:r>
            <a:r>
              <a:rPr lang="de-DE" b="1" dirty="0" err="1" smtClean="0">
                <a:solidFill>
                  <a:srgbClr val="FF0000"/>
                </a:solidFill>
                <a:latin typeface="+mn-lt"/>
              </a:rPr>
              <a:t>the</a:t>
            </a:r>
            <a:r>
              <a:rPr lang="de-DE" b="1" dirty="0" smtClean="0">
                <a:solidFill>
                  <a:srgbClr val="FF0000"/>
                </a:solidFill>
                <a:latin typeface="+mn-lt"/>
              </a:rPr>
              <a:t> GCU </a:t>
            </a:r>
            <a:r>
              <a:rPr lang="de-DE" b="1" dirty="0" err="1" smtClean="0">
                <a:solidFill>
                  <a:srgbClr val="FF0000"/>
                </a:solidFill>
                <a:latin typeface="+mn-lt"/>
              </a:rPr>
              <a:t>are</a:t>
            </a:r>
            <a:r>
              <a:rPr lang="de-DE" b="1" dirty="0" smtClean="0">
                <a:solidFill>
                  <a:srgbClr val="FF0000"/>
                </a:solidFill>
                <a:latin typeface="+mn-lt"/>
              </a:rPr>
              <a:t> not / </a:t>
            </a:r>
            <a:r>
              <a:rPr lang="de-DE" b="1" dirty="0" err="1" smtClean="0">
                <a:solidFill>
                  <a:srgbClr val="FF0000"/>
                </a:solidFill>
                <a:latin typeface="+mn-lt"/>
              </a:rPr>
              <a:t>only</a:t>
            </a:r>
            <a:r>
              <a:rPr lang="de-DE" b="1" dirty="0" smtClean="0">
                <a:solidFill>
                  <a:srgbClr val="FF0000"/>
                </a:solidFill>
                <a:latin typeface="+mn-lt"/>
              </a:rPr>
              <a:t> </a:t>
            </a:r>
            <a:r>
              <a:rPr lang="de-DE" b="1" dirty="0" err="1" smtClean="0">
                <a:solidFill>
                  <a:srgbClr val="FF0000"/>
                </a:solidFill>
                <a:latin typeface="+mn-lt"/>
              </a:rPr>
              <a:t>partly</a:t>
            </a:r>
            <a:r>
              <a:rPr lang="de-DE" b="1" dirty="0" smtClean="0">
                <a:solidFill>
                  <a:srgbClr val="FF0000"/>
                </a:solidFill>
                <a:latin typeface="+mn-lt"/>
              </a:rPr>
              <a:t> / </a:t>
            </a:r>
            <a:r>
              <a:rPr lang="de-DE" b="1" dirty="0" err="1" smtClean="0">
                <a:solidFill>
                  <a:srgbClr val="FF0000"/>
                </a:solidFill>
                <a:latin typeface="+mn-lt"/>
              </a:rPr>
              <a:t>wrongly</a:t>
            </a:r>
            <a:r>
              <a:rPr lang="de-DE" b="1" dirty="0" smtClean="0">
                <a:solidFill>
                  <a:srgbClr val="FF0000"/>
                </a:solidFill>
                <a:latin typeface="+mn-lt"/>
              </a:rPr>
              <a:t> </a:t>
            </a:r>
            <a:r>
              <a:rPr lang="de-DE" b="1" dirty="0" err="1" smtClean="0">
                <a:solidFill>
                  <a:srgbClr val="FF0000"/>
                </a:solidFill>
                <a:latin typeface="+mn-lt"/>
              </a:rPr>
              <a:t>applied</a:t>
            </a:r>
            <a:r>
              <a:rPr lang="de-DE" b="1" dirty="0" smtClean="0">
                <a:solidFill>
                  <a:srgbClr val="FF0000"/>
                </a:solidFill>
                <a:latin typeface="+mn-lt"/>
              </a:rPr>
              <a:t>; legal </a:t>
            </a:r>
            <a:r>
              <a:rPr lang="de-DE" b="1" dirty="0" err="1" smtClean="0">
                <a:solidFill>
                  <a:srgbClr val="FF0000"/>
                </a:solidFill>
                <a:latin typeface="+mn-lt"/>
              </a:rPr>
              <a:t>measures</a:t>
            </a:r>
            <a:r>
              <a:rPr lang="de-DE" b="1" dirty="0" smtClean="0">
                <a:solidFill>
                  <a:srgbClr val="FF0000"/>
                </a:solidFill>
                <a:latin typeface="+mn-lt"/>
              </a:rPr>
              <a:t> </a:t>
            </a:r>
            <a:r>
              <a:rPr lang="de-DE" b="1" dirty="0" err="1" smtClean="0">
                <a:solidFill>
                  <a:srgbClr val="FF0000"/>
                </a:solidFill>
                <a:latin typeface="+mn-lt"/>
              </a:rPr>
              <a:t>have</a:t>
            </a:r>
            <a:r>
              <a:rPr lang="de-DE" b="1" dirty="0" smtClean="0">
                <a:solidFill>
                  <a:srgbClr val="FF0000"/>
                </a:solidFill>
                <a:latin typeface="+mn-lt"/>
              </a:rPr>
              <a:t> </a:t>
            </a:r>
            <a:r>
              <a:rPr lang="de-DE" b="1" dirty="0" err="1" smtClean="0">
                <a:solidFill>
                  <a:srgbClr val="FF0000"/>
                </a:solidFill>
                <a:latin typeface="+mn-lt"/>
              </a:rPr>
              <a:t>to</a:t>
            </a:r>
            <a:r>
              <a:rPr lang="de-DE" b="1" dirty="0" smtClean="0">
                <a:solidFill>
                  <a:srgbClr val="FF0000"/>
                </a:solidFill>
                <a:latin typeface="+mn-lt"/>
              </a:rPr>
              <a:t> </a:t>
            </a:r>
            <a:r>
              <a:rPr lang="de-DE" b="1" dirty="0" err="1" smtClean="0">
                <a:solidFill>
                  <a:srgbClr val="FF0000"/>
                </a:solidFill>
                <a:latin typeface="+mn-lt"/>
              </a:rPr>
              <a:t>be</a:t>
            </a:r>
            <a:r>
              <a:rPr lang="de-DE" b="1" dirty="0" smtClean="0">
                <a:solidFill>
                  <a:srgbClr val="FF0000"/>
                </a:solidFill>
                <a:latin typeface="+mn-lt"/>
              </a:rPr>
              <a:t> </a:t>
            </a:r>
            <a:r>
              <a:rPr lang="de-DE" b="1" dirty="0" err="1" smtClean="0">
                <a:solidFill>
                  <a:srgbClr val="FF0000"/>
                </a:solidFill>
                <a:latin typeface="+mn-lt"/>
              </a:rPr>
              <a:t>taken</a:t>
            </a:r>
            <a:r>
              <a:rPr lang="de-DE" b="1" dirty="0" smtClean="0">
                <a:solidFill>
                  <a:srgbClr val="FF0000"/>
                </a:solidFill>
                <a:latin typeface="+mn-lt"/>
              </a:rPr>
              <a:t> </a:t>
            </a:r>
            <a:r>
              <a:rPr lang="de-DE" b="1" dirty="0" err="1" smtClean="0">
                <a:solidFill>
                  <a:srgbClr val="FF0000"/>
                </a:solidFill>
                <a:latin typeface="+mn-lt"/>
              </a:rPr>
              <a:t>individually</a:t>
            </a:r>
            <a:r>
              <a:rPr lang="de-DE" b="1" dirty="0" smtClean="0">
                <a:solidFill>
                  <a:srgbClr val="FF0000"/>
                </a:solidFill>
                <a:latin typeface="+mn-lt"/>
              </a:rPr>
              <a:t> by </a:t>
            </a:r>
            <a:r>
              <a:rPr lang="de-DE" b="1" dirty="0" err="1" smtClean="0">
                <a:solidFill>
                  <a:srgbClr val="FF0000"/>
                </a:solidFill>
                <a:latin typeface="+mn-lt"/>
              </a:rPr>
              <a:t>the</a:t>
            </a:r>
            <a:r>
              <a:rPr lang="de-DE" b="1" dirty="0" smtClean="0">
                <a:solidFill>
                  <a:srgbClr val="FF0000"/>
                </a:solidFill>
                <a:latin typeface="+mn-lt"/>
              </a:rPr>
              <a:t> </a:t>
            </a:r>
            <a:r>
              <a:rPr lang="de-DE" b="1" dirty="0" err="1" smtClean="0">
                <a:solidFill>
                  <a:srgbClr val="FF0000"/>
                </a:solidFill>
                <a:latin typeface="+mn-lt"/>
              </a:rPr>
              <a:t>signatory</a:t>
            </a:r>
            <a:r>
              <a:rPr lang="de-DE" b="1" dirty="0" smtClean="0">
                <a:solidFill>
                  <a:srgbClr val="FF0000"/>
                </a:solidFill>
                <a:latin typeface="+mn-lt"/>
              </a:rPr>
              <a:t>.</a:t>
            </a:r>
            <a:endParaRPr lang="de-DE" b="1" dirty="0">
              <a:solidFill>
                <a:srgbClr val="FF0000"/>
              </a:solidFill>
              <a:latin typeface="+mn-lt"/>
            </a:endParaRPr>
          </a:p>
          <a:p>
            <a:pPr marL="285750" indent="-285750">
              <a:spcBef>
                <a:spcPts val="600"/>
              </a:spcBef>
              <a:spcAft>
                <a:spcPts val="600"/>
              </a:spcAft>
              <a:buFont typeface="Wingdings" panose="05000000000000000000" pitchFamily="2" charset="2"/>
              <a:buChar char="Ü"/>
            </a:pPr>
            <a:r>
              <a:rPr lang="en-US" dirty="0" smtClean="0"/>
              <a:t>Article 31: Obligation </a:t>
            </a:r>
            <a:r>
              <a:rPr lang="en-US" dirty="0"/>
              <a:t>to pay </a:t>
            </a:r>
            <a:r>
              <a:rPr lang="en-US" dirty="0" smtClean="0"/>
              <a:t>damages (German: “</a:t>
            </a:r>
            <a:r>
              <a:rPr lang="en-US" i="1" dirty="0" err="1" smtClean="0"/>
              <a:t>Schadensersatz</a:t>
            </a:r>
            <a:r>
              <a:rPr lang="en-US" dirty="0" smtClean="0"/>
              <a:t>”)</a:t>
            </a:r>
          </a:p>
          <a:p>
            <a:pPr>
              <a:spcBef>
                <a:spcPts val="600"/>
              </a:spcBef>
              <a:spcAft>
                <a:spcPts val="600"/>
              </a:spcAft>
            </a:pPr>
            <a:r>
              <a:rPr lang="en-US" dirty="0"/>
              <a:t>	</a:t>
            </a:r>
            <a:r>
              <a:rPr lang="en-US" dirty="0" smtClean="0"/>
              <a:t>“</a:t>
            </a:r>
            <a:r>
              <a:rPr lang="en-US" i="1" dirty="0" smtClean="0"/>
              <a:t>When </a:t>
            </a:r>
            <a:r>
              <a:rPr lang="en-US" i="1" dirty="0"/>
              <a:t>a signatory fails by its own fault to meet an obligation which is </a:t>
            </a:r>
            <a:r>
              <a:rPr lang="en-US" i="1" dirty="0" smtClean="0"/>
              <a:t>due 	under this contract, he </a:t>
            </a:r>
            <a:r>
              <a:rPr lang="en-US" i="1" dirty="0"/>
              <a:t>shall compensate the affected signatory for the direct </a:t>
            </a:r>
            <a:r>
              <a:rPr lang="en-US" i="1" dirty="0" smtClean="0"/>
              <a:t>	damages </a:t>
            </a:r>
            <a:r>
              <a:rPr lang="en-US" i="1" dirty="0"/>
              <a:t>suffered</a:t>
            </a:r>
            <a:r>
              <a:rPr lang="en-US" i="1" dirty="0" smtClean="0"/>
              <a:t>.</a:t>
            </a:r>
            <a:r>
              <a:rPr lang="de-DE" dirty="0" smtClean="0">
                <a:latin typeface="+mn-lt"/>
              </a:rPr>
              <a:t>“</a:t>
            </a:r>
            <a:endParaRPr lang="de-DE" dirty="0">
              <a:latin typeface="+mn-lt"/>
            </a:endParaRPr>
          </a:p>
        </p:txBody>
      </p:sp>
      <p:pic>
        <p:nvPicPr>
          <p:cNvPr id="7" name="Grafik 6"/>
          <p:cNvPicPr/>
          <p:nvPr/>
        </p:nvPicPr>
        <p:blipFill>
          <a:blip r:embed="rId2">
            <a:extLst>
              <a:ext uri="{28A0092B-C50C-407E-A947-70E740481C1C}">
                <a14:useLocalDpi xmlns:a14="http://schemas.microsoft.com/office/drawing/2010/main" val="0"/>
              </a:ext>
            </a:extLst>
          </a:blip>
          <a:srcRect/>
          <a:stretch>
            <a:fillRect/>
          </a:stretch>
        </p:blipFill>
        <p:spPr bwMode="auto">
          <a:xfrm>
            <a:off x="6948264" y="287447"/>
            <a:ext cx="1621790" cy="341630"/>
          </a:xfrm>
          <a:prstGeom prst="rect">
            <a:avLst/>
          </a:prstGeom>
          <a:noFill/>
        </p:spPr>
      </p:pic>
      <p:sp>
        <p:nvSpPr>
          <p:cNvPr id="8" name="Rechteck 7"/>
          <p:cNvSpPr/>
          <p:nvPr/>
        </p:nvSpPr>
        <p:spPr>
          <a:xfrm>
            <a:off x="251520" y="5016078"/>
            <a:ext cx="8496944" cy="1077218"/>
          </a:xfrm>
          <a:prstGeom prst="rect">
            <a:avLst/>
          </a:prstGeom>
          <a:ln w="38100" cmpd="sng">
            <a:solidFill>
              <a:srgbClr val="002060"/>
            </a:solidFill>
          </a:ln>
        </p:spPr>
        <p:txBody>
          <a:bodyPr wrap="square">
            <a:spAutoFit/>
          </a:bodyPr>
          <a:lstStyle/>
          <a:p>
            <a:pPr marL="285750" indent="-285750">
              <a:spcBef>
                <a:spcPts val="600"/>
              </a:spcBef>
              <a:spcAft>
                <a:spcPts val="600"/>
              </a:spcAft>
              <a:buFont typeface="Wingdings" panose="05000000000000000000" pitchFamily="2" charset="2"/>
              <a:buChar char="Ü"/>
            </a:pPr>
            <a:r>
              <a:rPr lang="en-US" b="1" dirty="0" smtClean="0">
                <a:solidFill>
                  <a:srgbClr val="FF0000"/>
                </a:solidFill>
              </a:rPr>
              <a:t> “</a:t>
            </a:r>
            <a:r>
              <a:rPr lang="en-US" b="1" dirty="0" err="1" smtClean="0">
                <a:solidFill>
                  <a:srgbClr val="FF0000"/>
                </a:solidFill>
              </a:rPr>
              <a:t>Ultima</a:t>
            </a:r>
            <a:r>
              <a:rPr lang="en-US" b="1" dirty="0" smtClean="0">
                <a:solidFill>
                  <a:srgbClr val="FF0000"/>
                </a:solidFill>
              </a:rPr>
              <a:t> ratio”:</a:t>
            </a:r>
          </a:p>
          <a:p>
            <a:pPr lvl="1">
              <a:spcBef>
                <a:spcPts val="600"/>
              </a:spcBef>
              <a:spcAft>
                <a:spcPts val="600"/>
              </a:spcAft>
            </a:pPr>
            <a:r>
              <a:rPr lang="en-US" b="1" dirty="0" smtClean="0">
                <a:solidFill>
                  <a:srgbClr val="FF0000"/>
                </a:solidFill>
              </a:rPr>
              <a:t>Article 9.4: “</a:t>
            </a:r>
            <a:r>
              <a:rPr lang="en-US" i="1" dirty="0" smtClean="0"/>
              <a:t>Any </a:t>
            </a:r>
            <a:r>
              <a:rPr lang="en-US" i="1" dirty="0"/>
              <a:t>request from a keeper for his wagons not to be handed over to certain </a:t>
            </a:r>
            <a:r>
              <a:rPr lang="en-US" i="1" dirty="0" smtClean="0"/>
              <a:t>RUs, whether </a:t>
            </a:r>
            <a:r>
              <a:rPr lang="en-US" i="1" dirty="0"/>
              <a:t>signatory or third party, shall be met</a:t>
            </a:r>
            <a:r>
              <a:rPr lang="en-US" b="1" dirty="0" smtClean="0">
                <a:solidFill>
                  <a:srgbClr val="FF0000"/>
                </a:solidFill>
              </a:rPr>
              <a:t>.”</a:t>
            </a:r>
            <a:endParaRPr lang="de-DE" b="1" dirty="0">
              <a:solidFill>
                <a:srgbClr val="FF0000"/>
              </a:solidFill>
            </a:endParaRPr>
          </a:p>
        </p:txBody>
      </p:sp>
    </p:spTree>
    <p:extLst>
      <p:ext uri="{BB962C8B-B14F-4D97-AF65-F5344CB8AC3E}">
        <p14:creationId xmlns:p14="http://schemas.microsoft.com/office/powerpoint/2010/main" val="4446558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CF9D0987-AF98-4E62-B2CA-F70DC31C7AA4}" type="slidenum">
              <a:rPr lang="de-CH" altLang="de-DE" smtClean="0"/>
              <a:pPr/>
              <a:t>7</a:t>
            </a:fld>
            <a:endParaRPr lang="de-CH" altLang="de-DE"/>
          </a:p>
        </p:txBody>
      </p:sp>
      <p:sp>
        <p:nvSpPr>
          <p:cNvPr id="9" name="Rechteck 8"/>
          <p:cNvSpPr/>
          <p:nvPr/>
        </p:nvSpPr>
        <p:spPr>
          <a:xfrm>
            <a:off x="395536" y="1579433"/>
            <a:ext cx="8424935" cy="4647426"/>
          </a:xfrm>
          <a:prstGeom prst="rect">
            <a:avLst/>
          </a:prstGeom>
          <a:ln w="38100" cmpd="sng">
            <a:solidFill>
              <a:srgbClr val="002060"/>
            </a:solidFill>
          </a:ln>
        </p:spPr>
        <p:txBody>
          <a:bodyPr wrap="square">
            <a:spAutoFit/>
          </a:bodyPr>
          <a:lstStyle/>
          <a:p>
            <a:pPr marL="285750" indent="-285750">
              <a:spcBef>
                <a:spcPts val="600"/>
              </a:spcBef>
              <a:spcAft>
                <a:spcPts val="600"/>
              </a:spcAft>
              <a:buFont typeface="Wingdings" panose="05000000000000000000" pitchFamily="2" charset="2"/>
              <a:buChar char="Ü"/>
            </a:pPr>
            <a:r>
              <a:rPr lang="de-DE" sz="1600" b="1" dirty="0" smtClean="0">
                <a:solidFill>
                  <a:srgbClr val="FF0000"/>
                </a:solidFill>
              </a:rPr>
              <a:t>In </a:t>
            </a:r>
            <a:r>
              <a:rPr lang="de-DE" sz="1600" b="1" dirty="0" err="1" smtClean="0">
                <a:solidFill>
                  <a:srgbClr val="FF0000"/>
                </a:solidFill>
              </a:rPr>
              <a:t>many</a:t>
            </a:r>
            <a:r>
              <a:rPr lang="de-DE" sz="1600" b="1" dirty="0" smtClean="0">
                <a:solidFill>
                  <a:srgbClr val="FF0000"/>
                </a:solidFill>
              </a:rPr>
              <a:t> </a:t>
            </a:r>
            <a:r>
              <a:rPr lang="de-DE" sz="1600" b="1" dirty="0" err="1" smtClean="0">
                <a:solidFill>
                  <a:srgbClr val="FF0000"/>
                </a:solidFill>
              </a:rPr>
              <a:t>cases</a:t>
            </a:r>
            <a:r>
              <a:rPr lang="de-DE" sz="1600" b="1" dirty="0" smtClean="0">
                <a:solidFill>
                  <a:srgbClr val="FF0000"/>
                </a:solidFill>
              </a:rPr>
              <a:t>: </a:t>
            </a:r>
            <a:r>
              <a:rPr lang="de-DE" sz="1600" b="1" dirty="0" err="1" smtClean="0">
                <a:solidFill>
                  <a:srgbClr val="FF0000"/>
                </a:solidFill>
              </a:rPr>
              <a:t>rather</a:t>
            </a:r>
            <a:r>
              <a:rPr lang="de-DE" sz="1600" b="1" dirty="0" smtClean="0">
                <a:solidFill>
                  <a:srgbClr val="FF0000"/>
                </a:solidFill>
              </a:rPr>
              <a:t> </a:t>
            </a:r>
            <a:r>
              <a:rPr lang="de-DE" sz="1600" b="1" dirty="0" err="1" smtClean="0">
                <a:solidFill>
                  <a:srgbClr val="FF0000"/>
                </a:solidFill>
              </a:rPr>
              <a:t>small</a:t>
            </a:r>
            <a:r>
              <a:rPr lang="de-DE" sz="1600" b="1" dirty="0" smtClean="0">
                <a:solidFill>
                  <a:srgbClr val="FF0000"/>
                </a:solidFill>
              </a:rPr>
              <a:t> </a:t>
            </a:r>
            <a:r>
              <a:rPr lang="de-DE" sz="1600" b="1" dirty="0" err="1" smtClean="0">
                <a:solidFill>
                  <a:srgbClr val="FF0000"/>
                </a:solidFill>
              </a:rPr>
              <a:t>amounts</a:t>
            </a:r>
            <a:r>
              <a:rPr lang="de-DE" sz="1600" b="1" dirty="0" smtClean="0">
                <a:solidFill>
                  <a:srgbClr val="FF0000"/>
                </a:solidFill>
              </a:rPr>
              <a:t> vs. </a:t>
            </a:r>
            <a:r>
              <a:rPr lang="de-DE" sz="1600" b="1" dirty="0" err="1">
                <a:solidFill>
                  <a:srgbClr val="FF0000"/>
                </a:solidFill>
              </a:rPr>
              <a:t>c</a:t>
            </a:r>
            <a:r>
              <a:rPr lang="de-DE" sz="1600" b="1" dirty="0" err="1" smtClean="0">
                <a:solidFill>
                  <a:srgbClr val="FF0000"/>
                </a:solidFill>
              </a:rPr>
              <a:t>ostly</a:t>
            </a:r>
            <a:r>
              <a:rPr lang="de-DE" sz="1600" b="1" dirty="0" smtClean="0">
                <a:solidFill>
                  <a:srgbClr val="FF0000"/>
                </a:solidFill>
              </a:rPr>
              <a:t> </a:t>
            </a:r>
            <a:r>
              <a:rPr lang="de-DE" sz="1600" b="1" dirty="0" err="1" smtClean="0">
                <a:solidFill>
                  <a:srgbClr val="FF0000"/>
                </a:solidFill>
              </a:rPr>
              <a:t>and</a:t>
            </a:r>
            <a:r>
              <a:rPr lang="de-DE" sz="1600" b="1" dirty="0" smtClean="0">
                <a:solidFill>
                  <a:srgbClr val="FF0000"/>
                </a:solidFill>
              </a:rPr>
              <a:t> </a:t>
            </a:r>
            <a:r>
              <a:rPr lang="de-DE" sz="1600" b="1" dirty="0" err="1" smtClean="0">
                <a:solidFill>
                  <a:srgbClr val="FF0000"/>
                </a:solidFill>
              </a:rPr>
              <a:t>lenghty</a:t>
            </a:r>
            <a:r>
              <a:rPr lang="de-DE" sz="1600" b="1" dirty="0" smtClean="0">
                <a:solidFill>
                  <a:srgbClr val="FF0000"/>
                </a:solidFill>
              </a:rPr>
              <a:t> </a:t>
            </a:r>
            <a:r>
              <a:rPr lang="de-DE" sz="1600" b="1" dirty="0" err="1" smtClean="0">
                <a:solidFill>
                  <a:srgbClr val="FF0000"/>
                </a:solidFill>
              </a:rPr>
              <a:t>court</a:t>
            </a:r>
            <a:r>
              <a:rPr lang="de-DE" sz="1600" b="1" dirty="0" smtClean="0">
                <a:solidFill>
                  <a:srgbClr val="FF0000"/>
                </a:solidFill>
              </a:rPr>
              <a:t> </a:t>
            </a:r>
            <a:r>
              <a:rPr lang="de-DE" sz="1600" b="1" dirty="0" err="1" smtClean="0">
                <a:solidFill>
                  <a:srgbClr val="FF0000"/>
                </a:solidFill>
              </a:rPr>
              <a:t>cases</a:t>
            </a:r>
            <a:endParaRPr lang="de-DE" sz="1600" b="1" dirty="0" smtClean="0">
              <a:solidFill>
                <a:srgbClr val="FF0000"/>
              </a:solidFill>
            </a:endParaRPr>
          </a:p>
          <a:p>
            <a:pPr marL="285750" indent="-285750">
              <a:spcBef>
                <a:spcPts val="600"/>
              </a:spcBef>
              <a:spcAft>
                <a:spcPts val="600"/>
              </a:spcAft>
              <a:buFont typeface="Wingdings" panose="05000000000000000000" pitchFamily="2" charset="2"/>
              <a:buChar char="Ü"/>
            </a:pPr>
            <a:r>
              <a:rPr lang="en-US" b="1" dirty="0" smtClean="0">
                <a:solidFill>
                  <a:srgbClr val="FF0000"/>
                </a:solidFill>
              </a:rPr>
              <a:t>Could arbitration facilitate the process?</a:t>
            </a:r>
          </a:p>
          <a:p>
            <a:pPr marL="285750" indent="-285750">
              <a:spcBef>
                <a:spcPts val="600"/>
              </a:spcBef>
              <a:spcAft>
                <a:spcPts val="600"/>
              </a:spcAft>
              <a:buFont typeface="Wingdings" panose="05000000000000000000" pitchFamily="2" charset="2"/>
              <a:buChar char="Ü"/>
            </a:pPr>
            <a:r>
              <a:rPr lang="en-US" sz="1600" b="1" dirty="0" smtClean="0">
                <a:solidFill>
                  <a:srgbClr val="FF0000"/>
                </a:solidFill>
              </a:rPr>
              <a:t>Appendix 8, II.5  (valid until 31</a:t>
            </a:r>
            <a:r>
              <a:rPr lang="en-US" sz="1600" b="1" baseline="30000" dirty="0" smtClean="0">
                <a:solidFill>
                  <a:srgbClr val="FF0000"/>
                </a:solidFill>
              </a:rPr>
              <a:t>st</a:t>
            </a:r>
            <a:r>
              <a:rPr lang="en-US" sz="1600" b="1" dirty="0" smtClean="0">
                <a:solidFill>
                  <a:srgbClr val="FF0000"/>
                </a:solidFill>
              </a:rPr>
              <a:t> December 2017): </a:t>
            </a:r>
          </a:p>
          <a:p>
            <a:pPr>
              <a:spcBef>
                <a:spcPts val="600"/>
              </a:spcBef>
              <a:spcAft>
                <a:spcPts val="600"/>
              </a:spcAft>
              <a:tabLst>
                <a:tab pos="447675" algn="l"/>
              </a:tabLst>
            </a:pPr>
            <a:r>
              <a:rPr lang="en-US" sz="1600" b="1" i="1" dirty="0" smtClean="0"/>
              <a:t>	“The </a:t>
            </a:r>
            <a:r>
              <a:rPr lang="en-US" sz="1600" b="1" i="1" dirty="0"/>
              <a:t>Joint Committee shall establish a permanent group of experts under its </a:t>
            </a:r>
            <a:r>
              <a:rPr lang="en-US" sz="1600" b="1" i="1" dirty="0" smtClean="0"/>
              <a:t>supervision 	with 	the </a:t>
            </a:r>
            <a:r>
              <a:rPr lang="en-US" sz="1600" b="1" i="1" dirty="0"/>
              <a:t>following </a:t>
            </a:r>
            <a:r>
              <a:rPr lang="en-US" sz="1600" b="1" i="1" dirty="0" smtClean="0"/>
              <a:t>duties:</a:t>
            </a:r>
          </a:p>
          <a:p>
            <a:pPr>
              <a:spcBef>
                <a:spcPts val="600"/>
              </a:spcBef>
              <a:spcAft>
                <a:spcPts val="600"/>
              </a:spcAft>
              <a:tabLst>
                <a:tab pos="447675" algn="l"/>
              </a:tabLst>
            </a:pPr>
            <a:r>
              <a:rPr lang="en-US" sz="1600" b="1" i="1" dirty="0"/>
              <a:t>	</a:t>
            </a:r>
            <a:r>
              <a:rPr lang="en-US" sz="1600" b="1" i="1" dirty="0" smtClean="0"/>
              <a:t>(…)</a:t>
            </a:r>
          </a:p>
          <a:p>
            <a:pPr>
              <a:spcBef>
                <a:spcPts val="600"/>
              </a:spcBef>
              <a:spcAft>
                <a:spcPts val="600"/>
              </a:spcAft>
              <a:tabLst>
                <a:tab pos="447675" algn="l"/>
              </a:tabLst>
            </a:pPr>
            <a:r>
              <a:rPr lang="en-US" sz="1600" b="1" i="1" dirty="0" smtClean="0"/>
              <a:t>	conducting </a:t>
            </a:r>
            <a:r>
              <a:rPr lang="en-US" sz="1600" b="1" i="1" dirty="0"/>
              <a:t>arbitration at the joint request of the parties to a dispute</a:t>
            </a:r>
            <a:r>
              <a:rPr lang="en-US" sz="1600" b="1" i="1" dirty="0" smtClean="0"/>
              <a:t>.”</a:t>
            </a:r>
            <a:endParaRPr lang="de-DE" sz="1600" b="1" i="1" dirty="0" smtClean="0"/>
          </a:p>
          <a:p>
            <a:pPr marL="285750" indent="-285750">
              <a:spcBef>
                <a:spcPts val="600"/>
              </a:spcBef>
              <a:spcAft>
                <a:spcPts val="600"/>
              </a:spcAft>
              <a:buFont typeface="Wingdings" panose="05000000000000000000" pitchFamily="2" charset="2"/>
              <a:buChar char="Ü"/>
            </a:pPr>
            <a:r>
              <a:rPr lang="de-DE" sz="1600" b="1" dirty="0" err="1">
                <a:solidFill>
                  <a:srgbClr val="FF0000"/>
                </a:solidFill>
              </a:rPr>
              <a:t>No</a:t>
            </a:r>
            <a:r>
              <a:rPr lang="de-DE" sz="1600" b="1" dirty="0">
                <a:solidFill>
                  <a:srgbClr val="FF0000"/>
                </a:solidFill>
              </a:rPr>
              <a:t> </a:t>
            </a:r>
            <a:r>
              <a:rPr lang="de-DE" sz="1600" b="1" dirty="0" err="1">
                <a:solidFill>
                  <a:srgbClr val="FF0000"/>
                </a:solidFill>
              </a:rPr>
              <a:t>longer</a:t>
            </a:r>
            <a:r>
              <a:rPr lang="de-DE" sz="1600" b="1" dirty="0">
                <a:solidFill>
                  <a:srgbClr val="FF0000"/>
                </a:solidFill>
              </a:rPr>
              <a:t> </a:t>
            </a:r>
            <a:r>
              <a:rPr lang="de-DE" sz="1600" b="1" dirty="0" err="1">
                <a:solidFill>
                  <a:srgbClr val="FF0000"/>
                </a:solidFill>
              </a:rPr>
              <a:t>foreseen</a:t>
            </a:r>
            <a:r>
              <a:rPr lang="de-DE" sz="1600" b="1" dirty="0">
                <a:solidFill>
                  <a:srgbClr val="FF0000"/>
                </a:solidFill>
              </a:rPr>
              <a:t> </a:t>
            </a:r>
            <a:r>
              <a:rPr lang="de-DE" sz="1600" b="1" dirty="0" err="1">
                <a:solidFill>
                  <a:srgbClr val="FF0000"/>
                </a:solidFill>
              </a:rPr>
              <a:t>as</a:t>
            </a:r>
            <a:r>
              <a:rPr lang="de-DE" sz="1600" b="1" dirty="0">
                <a:solidFill>
                  <a:srgbClr val="FF0000"/>
                </a:solidFill>
              </a:rPr>
              <a:t> from 1</a:t>
            </a:r>
            <a:r>
              <a:rPr lang="de-DE" sz="1600" b="1" baseline="30000" dirty="0">
                <a:solidFill>
                  <a:srgbClr val="FF0000"/>
                </a:solidFill>
              </a:rPr>
              <a:t>st</a:t>
            </a:r>
            <a:r>
              <a:rPr lang="de-DE" sz="1600" b="1" dirty="0">
                <a:solidFill>
                  <a:srgbClr val="FF0000"/>
                </a:solidFill>
              </a:rPr>
              <a:t> </a:t>
            </a:r>
            <a:r>
              <a:rPr lang="de-DE" sz="1600" b="1" dirty="0" err="1">
                <a:solidFill>
                  <a:srgbClr val="FF0000"/>
                </a:solidFill>
              </a:rPr>
              <a:t>January</a:t>
            </a:r>
            <a:r>
              <a:rPr lang="de-DE" sz="1600" b="1" dirty="0">
                <a:solidFill>
                  <a:srgbClr val="FF0000"/>
                </a:solidFill>
              </a:rPr>
              <a:t> </a:t>
            </a:r>
            <a:r>
              <a:rPr lang="de-DE" sz="1600" b="1" dirty="0" smtClean="0">
                <a:solidFill>
                  <a:srgbClr val="FF0000"/>
                </a:solidFill>
              </a:rPr>
              <a:t>2018 – </a:t>
            </a:r>
            <a:r>
              <a:rPr lang="de-DE" sz="1600" b="1" dirty="0" err="1" smtClean="0">
                <a:solidFill>
                  <a:srgbClr val="FF0000"/>
                </a:solidFill>
              </a:rPr>
              <a:t>Considerations</a:t>
            </a:r>
            <a:r>
              <a:rPr lang="de-DE" sz="1600" b="1" dirty="0" smtClean="0">
                <a:solidFill>
                  <a:srgbClr val="FF0000"/>
                </a:solidFill>
              </a:rPr>
              <a:t> from </a:t>
            </a:r>
            <a:r>
              <a:rPr lang="de-DE" sz="1600" b="1" dirty="0" err="1" smtClean="0">
                <a:solidFill>
                  <a:srgbClr val="FF0000"/>
                </a:solidFill>
              </a:rPr>
              <a:t>the</a:t>
            </a:r>
            <a:r>
              <a:rPr lang="de-DE" sz="1600" b="1" dirty="0" smtClean="0">
                <a:solidFill>
                  <a:srgbClr val="FF0000"/>
                </a:solidFill>
              </a:rPr>
              <a:t> Joint </a:t>
            </a:r>
            <a:r>
              <a:rPr lang="de-DE" sz="1600" b="1" dirty="0" err="1" smtClean="0">
                <a:solidFill>
                  <a:srgbClr val="FF0000"/>
                </a:solidFill>
              </a:rPr>
              <a:t>Committee</a:t>
            </a:r>
            <a:endParaRPr lang="de-DE" sz="1600" b="1" dirty="0">
              <a:solidFill>
                <a:srgbClr val="FF0000"/>
              </a:solidFill>
            </a:endParaRPr>
          </a:p>
          <a:p>
            <a:pPr marL="742950" lvl="1" indent="-285750">
              <a:spcBef>
                <a:spcPts val="600"/>
              </a:spcBef>
              <a:spcAft>
                <a:spcPts val="600"/>
              </a:spcAft>
              <a:buFont typeface="Wingdings" panose="05000000000000000000" pitchFamily="2" charset="2"/>
              <a:buChar char="Ü"/>
            </a:pPr>
            <a:r>
              <a:rPr lang="de-DE" sz="1600" b="1" dirty="0" smtClean="0">
                <a:solidFill>
                  <a:srgbClr val="FF0000"/>
                </a:solidFill>
              </a:rPr>
              <a:t>Never </a:t>
            </a:r>
            <a:r>
              <a:rPr lang="de-DE" sz="1600" b="1" dirty="0" err="1" smtClean="0">
                <a:solidFill>
                  <a:srgbClr val="FF0000"/>
                </a:solidFill>
              </a:rPr>
              <a:t>used</a:t>
            </a:r>
            <a:r>
              <a:rPr lang="de-DE" sz="1600" b="1" dirty="0" smtClean="0">
                <a:solidFill>
                  <a:srgbClr val="FF0000"/>
                </a:solidFill>
              </a:rPr>
              <a:t> </a:t>
            </a:r>
            <a:r>
              <a:rPr lang="de-DE" sz="1600" b="1" dirty="0" err="1" smtClean="0">
                <a:solidFill>
                  <a:srgbClr val="FF0000"/>
                </a:solidFill>
              </a:rPr>
              <a:t>since</a:t>
            </a:r>
            <a:r>
              <a:rPr lang="de-DE" sz="1600" b="1" dirty="0" smtClean="0">
                <a:solidFill>
                  <a:srgbClr val="FF0000"/>
                </a:solidFill>
              </a:rPr>
              <a:t> 2006</a:t>
            </a:r>
          </a:p>
          <a:p>
            <a:pPr marL="742950" lvl="1" indent="-285750">
              <a:spcBef>
                <a:spcPts val="600"/>
              </a:spcBef>
              <a:spcAft>
                <a:spcPts val="600"/>
              </a:spcAft>
              <a:buFont typeface="Wingdings" panose="05000000000000000000" pitchFamily="2" charset="2"/>
              <a:buChar char="Ü"/>
            </a:pPr>
            <a:r>
              <a:rPr lang="de-DE" sz="1600" b="1" dirty="0" err="1" smtClean="0">
                <a:solidFill>
                  <a:srgbClr val="FF0000"/>
                </a:solidFill>
              </a:rPr>
              <a:t>Reimbursement</a:t>
            </a:r>
            <a:r>
              <a:rPr lang="de-DE" sz="1600" b="1" dirty="0" smtClean="0">
                <a:solidFill>
                  <a:srgbClr val="FF0000"/>
                </a:solidFill>
              </a:rPr>
              <a:t> </a:t>
            </a:r>
            <a:r>
              <a:rPr lang="de-DE" sz="1600" b="1" dirty="0" err="1" smtClean="0">
                <a:solidFill>
                  <a:srgbClr val="FF0000"/>
                </a:solidFill>
              </a:rPr>
              <a:t>of</a:t>
            </a:r>
            <a:r>
              <a:rPr lang="de-DE" sz="1600" b="1" dirty="0" smtClean="0">
                <a:solidFill>
                  <a:srgbClr val="FF0000"/>
                </a:solidFill>
              </a:rPr>
              <a:t> </a:t>
            </a:r>
            <a:r>
              <a:rPr lang="de-DE" sz="1600" b="1" dirty="0" err="1" smtClean="0">
                <a:solidFill>
                  <a:srgbClr val="FF0000"/>
                </a:solidFill>
              </a:rPr>
              <a:t>experts</a:t>
            </a:r>
            <a:r>
              <a:rPr lang="de-DE" sz="1600" b="1" dirty="0" smtClean="0">
                <a:solidFill>
                  <a:srgbClr val="FF0000"/>
                </a:solidFill>
              </a:rPr>
              <a:t> (</a:t>
            </a:r>
            <a:r>
              <a:rPr lang="de-DE" sz="1600" b="1" dirty="0" err="1" smtClean="0">
                <a:solidFill>
                  <a:srgbClr val="FF0000"/>
                </a:solidFill>
              </a:rPr>
              <a:t>travel</a:t>
            </a:r>
            <a:r>
              <a:rPr lang="de-DE" sz="1600" b="1" dirty="0" smtClean="0">
                <a:solidFill>
                  <a:srgbClr val="FF0000"/>
                </a:solidFill>
              </a:rPr>
              <a:t> </a:t>
            </a:r>
            <a:r>
              <a:rPr lang="de-DE" sz="1600" b="1" dirty="0" err="1" smtClean="0">
                <a:solidFill>
                  <a:srgbClr val="FF0000"/>
                </a:solidFill>
              </a:rPr>
              <a:t>cost</a:t>
            </a:r>
            <a:r>
              <a:rPr lang="de-DE" sz="1600" b="1" dirty="0" smtClean="0">
                <a:solidFill>
                  <a:srgbClr val="FF0000"/>
                </a:solidFill>
              </a:rPr>
              <a:t>, </a:t>
            </a:r>
            <a:r>
              <a:rPr lang="de-DE" sz="1600" b="1" dirty="0" err="1" smtClean="0">
                <a:solidFill>
                  <a:srgbClr val="FF0000"/>
                </a:solidFill>
              </a:rPr>
              <a:t>working</a:t>
            </a:r>
            <a:r>
              <a:rPr lang="de-DE" sz="1600" b="1" dirty="0" smtClean="0">
                <a:solidFill>
                  <a:srgbClr val="FF0000"/>
                </a:solidFill>
              </a:rPr>
              <a:t> time)</a:t>
            </a:r>
          </a:p>
          <a:p>
            <a:pPr marL="285750" indent="-285750">
              <a:spcBef>
                <a:spcPts val="600"/>
              </a:spcBef>
              <a:spcAft>
                <a:spcPts val="600"/>
              </a:spcAft>
              <a:buFont typeface="Wingdings" panose="05000000000000000000" pitchFamily="2" charset="2"/>
              <a:buChar char="Ü"/>
            </a:pPr>
            <a:r>
              <a:rPr lang="de-DE" b="1" dirty="0" err="1" smtClean="0">
                <a:solidFill>
                  <a:srgbClr val="FF0000"/>
                </a:solidFill>
              </a:rPr>
              <a:t>Possible</a:t>
            </a:r>
            <a:r>
              <a:rPr lang="de-DE" b="1" dirty="0" smtClean="0">
                <a:solidFill>
                  <a:srgbClr val="FF0000"/>
                </a:solidFill>
              </a:rPr>
              <a:t> </a:t>
            </a:r>
            <a:r>
              <a:rPr lang="de-DE" b="1" dirty="0" err="1" smtClean="0">
                <a:solidFill>
                  <a:srgbClr val="FF0000"/>
                </a:solidFill>
              </a:rPr>
              <a:t>way</a:t>
            </a:r>
            <a:r>
              <a:rPr lang="de-DE" b="1" dirty="0" smtClean="0">
                <a:solidFill>
                  <a:srgbClr val="FF0000"/>
                </a:solidFill>
              </a:rPr>
              <a:t> </a:t>
            </a:r>
            <a:r>
              <a:rPr lang="de-DE" b="1" dirty="0" err="1" smtClean="0">
                <a:solidFill>
                  <a:srgbClr val="FF0000"/>
                </a:solidFill>
              </a:rPr>
              <a:t>forward</a:t>
            </a:r>
            <a:r>
              <a:rPr lang="de-DE" b="1" dirty="0" smtClean="0">
                <a:solidFill>
                  <a:srgbClr val="FF0000"/>
                </a:solidFill>
              </a:rPr>
              <a:t>:</a:t>
            </a:r>
          </a:p>
          <a:p>
            <a:pPr marL="742950" lvl="1" indent="-285750">
              <a:spcBef>
                <a:spcPts val="600"/>
              </a:spcBef>
              <a:spcAft>
                <a:spcPts val="600"/>
              </a:spcAft>
              <a:buFont typeface="Wingdings" panose="05000000000000000000" pitchFamily="2" charset="2"/>
              <a:buChar char="Ü"/>
            </a:pPr>
            <a:r>
              <a:rPr lang="de-DE" sz="1600" b="1" dirty="0" err="1" smtClean="0">
                <a:solidFill>
                  <a:srgbClr val="FF0000"/>
                </a:solidFill>
              </a:rPr>
              <a:t>Concrete</a:t>
            </a:r>
            <a:r>
              <a:rPr lang="de-DE" sz="1600" b="1" dirty="0" smtClean="0">
                <a:solidFill>
                  <a:srgbClr val="FF0000"/>
                </a:solidFill>
              </a:rPr>
              <a:t> </a:t>
            </a:r>
            <a:r>
              <a:rPr lang="de-DE" sz="1600" b="1" dirty="0" err="1" smtClean="0">
                <a:solidFill>
                  <a:srgbClr val="FF0000"/>
                </a:solidFill>
              </a:rPr>
              <a:t>proposal</a:t>
            </a:r>
            <a:r>
              <a:rPr lang="de-DE" sz="1600" b="1" dirty="0" smtClean="0">
                <a:solidFill>
                  <a:srgbClr val="FF0000"/>
                </a:solidFill>
              </a:rPr>
              <a:t> (</a:t>
            </a:r>
            <a:r>
              <a:rPr lang="de-DE" sz="1600" b="1" dirty="0" err="1" smtClean="0">
                <a:solidFill>
                  <a:srgbClr val="FF0000"/>
                </a:solidFill>
              </a:rPr>
              <a:t>based</a:t>
            </a:r>
            <a:r>
              <a:rPr lang="de-DE" sz="1600" b="1" dirty="0" smtClean="0">
                <a:solidFill>
                  <a:srgbClr val="FF0000"/>
                </a:solidFill>
              </a:rPr>
              <a:t> on „</a:t>
            </a:r>
            <a:r>
              <a:rPr lang="de-DE" sz="1600" b="1" dirty="0" err="1" smtClean="0">
                <a:solidFill>
                  <a:srgbClr val="FF0000"/>
                </a:solidFill>
              </a:rPr>
              <a:t>best</a:t>
            </a:r>
            <a:r>
              <a:rPr lang="de-DE" sz="1600" b="1" dirty="0" smtClean="0">
                <a:solidFill>
                  <a:srgbClr val="FF0000"/>
                </a:solidFill>
              </a:rPr>
              <a:t> </a:t>
            </a:r>
            <a:r>
              <a:rPr lang="de-DE" sz="1600" b="1" dirty="0" err="1" smtClean="0">
                <a:solidFill>
                  <a:srgbClr val="FF0000"/>
                </a:solidFill>
              </a:rPr>
              <a:t>practices</a:t>
            </a:r>
            <a:r>
              <a:rPr lang="de-DE" sz="1600" b="1" dirty="0" smtClean="0">
                <a:solidFill>
                  <a:srgbClr val="FF0000"/>
                </a:solidFill>
              </a:rPr>
              <a:t>“ [e.g. UIC </a:t>
            </a:r>
            <a:r>
              <a:rPr lang="de-DE" sz="1600" b="1" dirty="0" err="1" smtClean="0">
                <a:solidFill>
                  <a:srgbClr val="FF0000"/>
                </a:solidFill>
              </a:rPr>
              <a:t>prpcedure</a:t>
            </a:r>
            <a:r>
              <a:rPr lang="de-DE" sz="1600" b="1" dirty="0" smtClean="0">
                <a:solidFill>
                  <a:srgbClr val="FF0000"/>
                </a:solidFill>
              </a:rPr>
              <a:t>, …)</a:t>
            </a:r>
            <a:endParaRPr lang="de-DE" sz="1600" b="1" dirty="0">
              <a:solidFill>
                <a:srgbClr val="FF0000"/>
              </a:solidFill>
            </a:endParaRPr>
          </a:p>
        </p:txBody>
      </p:sp>
      <p:sp>
        <p:nvSpPr>
          <p:cNvPr id="6" name="Rechteck 5"/>
          <p:cNvSpPr/>
          <p:nvPr/>
        </p:nvSpPr>
        <p:spPr>
          <a:xfrm>
            <a:off x="378384" y="908720"/>
            <a:ext cx="8442087" cy="584775"/>
          </a:xfrm>
          <a:prstGeom prst="rect">
            <a:avLst/>
          </a:prstGeom>
          <a:solidFill>
            <a:schemeClr val="bg1">
              <a:lumMod val="75000"/>
            </a:schemeClr>
          </a:solidFill>
        </p:spPr>
        <p:txBody>
          <a:bodyPr wrap="square">
            <a:spAutoFit/>
          </a:bodyPr>
          <a:lstStyle/>
          <a:p>
            <a:r>
              <a:rPr lang="en-US" sz="1600" dirty="0" smtClean="0"/>
              <a:t>Unless </a:t>
            </a:r>
            <a:r>
              <a:rPr lang="en-US" sz="1600" dirty="0"/>
              <a:t>otherwise agreed between the parties, the competent jurisdiction shall be that in</a:t>
            </a:r>
          </a:p>
          <a:p>
            <a:r>
              <a:rPr lang="en-US" sz="1600" dirty="0"/>
              <a:t>which the </a:t>
            </a:r>
            <a:r>
              <a:rPr lang="en-US" sz="1600" dirty="0" err="1"/>
              <a:t>defendent</a:t>
            </a:r>
            <a:r>
              <a:rPr lang="en-US" sz="1600" dirty="0"/>
              <a:t> is established</a:t>
            </a:r>
            <a:r>
              <a:rPr lang="en-US" sz="1600" dirty="0" smtClean="0"/>
              <a:t>.</a:t>
            </a:r>
            <a:endParaRPr lang="de-DE" sz="1600" dirty="0">
              <a:latin typeface="+mn-lt"/>
            </a:endParaRPr>
          </a:p>
        </p:txBody>
      </p:sp>
      <p:sp>
        <p:nvSpPr>
          <p:cNvPr id="8" name="Titel 1"/>
          <p:cNvSpPr txBox="1">
            <a:spLocks/>
          </p:cNvSpPr>
          <p:nvPr/>
        </p:nvSpPr>
        <p:spPr>
          <a:xfrm>
            <a:off x="395536" y="175742"/>
            <a:ext cx="6552727" cy="58896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de-DE" sz="2800" b="1" dirty="0" smtClean="0"/>
              <a:t>GCU – </a:t>
            </a:r>
            <a:r>
              <a:rPr lang="de-DE" sz="2800" b="1" dirty="0" err="1" smtClean="0"/>
              <a:t>Article</a:t>
            </a:r>
            <a:r>
              <a:rPr lang="de-DE" sz="2800" b="1" dirty="0" smtClean="0"/>
              <a:t> 32: </a:t>
            </a:r>
            <a:r>
              <a:rPr lang="de-DE" sz="2800" b="1" dirty="0" err="1" smtClean="0"/>
              <a:t>Competent</a:t>
            </a:r>
            <a:r>
              <a:rPr lang="de-DE" sz="2800" b="1" dirty="0" smtClean="0"/>
              <a:t> </a:t>
            </a:r>
            <a:r>
              <a:rPr lang="de-DE" sz="2800" b="1" dirty="0" err="1" smtClean="0"/>
              <a:t>Jurisdiction</a:t>
            </a:r>
            <a:endParaRPr lang="de-DE" sz="2800" b="1" dirty="0" smtClean="0"/>
          </a:p>
          <a:p>
            <a:pPr algn="l"/>
            <a:endParaRPr lang="de-DE" sz="2800" b="1" dirty="0"/>
          </a:p>
        </p:txBody>
      </p:sp>
      <p:pic>
        <p:nvPicPr>
          <p:cNvPr id="10" name="Grafik 9"/>
          <p:cNvPicPr/>
          <p:nvPr/>
        </p:nvPicPr>
        <p:blipFill>
          <a:blip r:embed="rId2">
            <a:extLst>
              <a:ext uri="{28A0092B-C50C-407E-A947-70E740481C1C}">
                <a14:useLocalDpi xmlns:a14="http://schemas.microsoft.com/office/drawing/2010/main" val="0"/>
              </a:ext>
            </a:extLst>
          </a:blip>
          <a:srcRect/>
          <a:stretch>
            <a:fillRect/>
          </a:stretch>
        </p:blipFill>
        <p:spPr bwMode="auto">
          <a:xfrm>
            <a:off x="6948264" y="287447"/>
            <a:ext cx="1621790" cy="341630"/>
          </a:xfrm>
          <a:prstGeom prst="rect">
            <a:avLst/>
          </a:prstGeom>
          <a:noFill/>
        </p:spPr>
      </p:pic>
    </p:spTree>
    <p:extLst>
      <p:ext uri="{BB962C8B-B14F-4D97-AF65-F5344CB8AC3E}">
        <p14:creationId xmlns:p14="http://schemas.microsoft.com/office/powerpoint/2010/main" val="39443364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CF9D0987-AF98-4E62-B2CA-F70DC31C7AA4}" type="slidenum">
              <a:rPr lang="de-CH" altLang="de-DE" smtClean="0"/>
              <a:pPr/>
              <a:t>8</a:t>
            </a:fld>
            <a:endParaRPr lang="de-CH" altLang="de-DE"/>
          </a:p>
        </p:txBody>
      </p:sp>
      <p:sp>
        <p:nvSpPr>
          <p:cNvPr id="64" name="Titel 6"/>
          <p:cNvSpPr txBox="1">
            <a:spLocks/>
          </p:cNvSpPr>
          <p:nvPr/>
        </p:nvSpPr>
        <p:spPr>
          <a:xfrm>
            <a:off x="251520" y="1340768"/>
            <a:ext cx="8568952" cy="4896544"/>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endParaRPr lang="de-DE" dirty="0"/>
          </a:p>
        </p:txBody>
      </p:sp>
      <p:sp>
        <p:nvSpPr>
          <p:cNvPr id="3" name="Rechteck 2"/>
          <p:cNvSpPr/>
          <p:nvPr/>
        </p:nvSpPr>
        <p:spPr>
          <a:xfrm>
            <a:off x="395288" y="808826"/>
            <a:ext cx="8353176" cy="2277547"/>
          </a:xfrm>
          <a:prstGeom prst="rect">
            <a:avLst/>
          </a:prstGeom>
          <a:solidFill>
            <a:schemeClr val="bg1">
              <a:lumMod val="75000"/>
            </a:schemeClr>
          </a:solidFill>
        </p:spPr>
        <p:txBody>
          <a:bodyPr wrap="square">
            <a:spAutoFit/>
          </a:bodyPr>
          <a:lstStyle/>
          <a:p>
            <a:pPr>
              <a:spcBef>
                <a:spcPts val="600"/>
              </a:spcBef>
              <a:spcAft>
                <a:spcPts val="600"/>
              </a:spcAft>
            </a:pPr>
            <a:r>
              <a:rPr lang="en-US" sz="1400" dirty="0"/>
              <a:t>18.1 When </a:t>
            </a:r>
            <a:r>
              <a:rPr lang="en-US" sz="1400" dirty="0"/>
              <a:t>damage to a wagon or the loss or damage of the removable </a:t>
            </a:r>
            <a:r>
              <a:rPr lang="en-US" sz="1400" dirty="0" smtClean="0"/>
              <a:t>accessories mentioned </a:t>
            </a:r>
            <a:r>
              <a:rPr lang="en-US" sz="1400" dirty="0"/>
              <a:t>on the wagon are discovered or presumed by an RU or the keeper </a:t>
            </a:r>
            <a:r>
              <a:rPr lang="en-US" sz="1400" dirty="0" smtClean="0"/>
              <a:t>claims they </a:t>
            </a:r>
            <a:r>
              <a:rPr lang="en-US" sz="1400" dirty="0"/>
              <a:t>exist, </a:t>
            </a:r>
            <a:r>
              <a:rPr lang="en-US" sz="1400" b="1" dirty="0">
                <a:solidFill>
                  <a:srgbClr val="FF0000"/>
                </a:solidFill>
              </a:rPr>
              <a:t>the RU shall without delay</a:t>
            </a:r>
            <a:r>
              <a:rPr lang="en-US" sz="1400" dirty="0"/>
              <a:t> and, if possible, in the keeper's presence, </a:t>
            </a:r>
            <a:r>
              <a:rPr lang="en-US" sz="1400" b="1" dirty="0" smtClean="0">
                <a:solidFill>
                  <a:srgbClr val="FF0000"/>
                </a:solidFill>
              </a:rPr>
              <a:t>draw up </a:t>
            </a:r>
            <a:r>
              <a:rPr lang="en-US" sz="1400" b="1" dirty="0">
                <a:solidFill>
                  <a:srgbClr val="FF0000"/>
                </a:solidFill>
              </a:rPr>
              <a:t>a wagon damage report </a:t>
            </a:r>
            <a:r>
              <a:rPr lang="en-US" sz="1400" dirty="0"/>
              <a:t>(as per Appendix 4) documenting the nature of the </a:t>
            </a:r>
            <a:r>
              <a:rPr lang="en-US" sz="1400" dirty="0" smtClean="0"/>
              <a:t>damage or </a:t>
            </a:r>
            <a:r>
              <a:rPr lang="en-US" sz="1400" dirty="0"/>
              <a:t>loss and, insofar as possible, the cause and the time it took place.</a:t>
            </a:r>
          </a:p>
          <a:p>
            <a:pPr>
              <a:spcBef>
                <a:spcPts val="600"/>
              </a:spcBef>
              <a:spcAft>
                <a:spcPts val="600"/>
              </a:spcAft>
            </a:pPr>
            <a:r>
              <a:rPr lang="en-US" sz="1400" dirty="0"/>
              <a:t>18.2 When the damage or loss of parts does not prevent use of the wagon in traffic, </a:t>
            </a:r>
            <a:r>
              <a:rPr lang="en-US" sz="1400" dirty="0" smtClean="0"/>
              <a:t>the keeper </a:t>
            </a:r>
            <a:r>
              <a:rPr lang="en-US" sz="1400" dirty="0"/>
              <a:t>does not need to be invited when the damage or loss is recorded.</a:t>
            </a:r>
          </a:p>
          <a:p>
            <a:pPr>
              <a:spcBef>
                <a:spcPts val="600"/>
              </a:spcBef>
              <a:spcAft>
                <a:spcPts val="600"/>
              </a:spcAft>
            </a:pPr>
            <a:r>
              <a:rPr lang="en-US" sz="1400" dirty="0"/>
              <a:t>18.3 </a:t>
            </a:r>
            <a:r>
              <a:rPr lang="en-US" sz="1400" b="1" dirty="0">
                <a:solidFill>
                  <a:srgbClr val="FF0000"/>
                </a:solidFill>
              </a:rPr>
              <a:t>A copy of the wagon damage report shall be sent to the keeper without delay</a:t>
            </a:r>
            <a:r>
              <a:rPr lang="en-US" sz="1400" dirty="0" smtClean="0"/>
              <a:t>.</a:t>
            </a:r>
          </a:p>
          <a:p>
            <a:pPr>
              <a:spcBef>
                <a:spcPts val="600"/>
              </a:spcBef>
              <a:spcAft>
                <a:spcPts val="600"/>
              </a:spcAft>
            </a:pPr>
            <a:r>
              <a:rPr lang="en-US" sz="1400" dirty="0" smtClean="0"/>
              <a:t>(…)</a:t>
            </a:r>
          </a:p>
        </p:txBody>
      </p:sp>
      <p:sp>
        <p:nvSpPr>
          <p:cNvPr id="7" name="Titel 1"/>
          <p:cNvSpPr txBox="1">
            <a:spLocks/>
          </p:cNvSpPr>
          <p:nvPr/>
        </p:nvSpPr>
        <p:spPr>
          <a:xfrm>
            <a:off x="395536" y="175742"/>
            <a:ext cx="6696744" cy="58896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de-DE" sz="2800" b="1" dirty="0" smtClean="0"/>
              <a:t>GCU – </a:t>
            </a:r>
            <a:r>
              <a:rPr lang="de-DE" sz="2800" b="1" dirty="0" err="1" smtClean="0"/>
              <a:t>Article</a:t>
            </a:r>
            <a:r>
              <a:rPr lang="de-DE" sz="2800" b="1" dirty="0" smtClean="0"/>
              <a:t> 18:  </a:t>
            </a:r>
            <a:r>
              <a:rPr lang="de-DE" sz="2800" b="1" dirty="0" err="1"/>
              <a:t>Ascertainment</a:t>
            </a:r>
            <a:r>
              <a:rPr lang="de-DE" sz="2800" b="1" dirty="0"/>
              <a:t> </a:t>
            </a:r>
            <a:r>
              <a:rPr lang="de-DE" sz="2800" b="1" dirty="0" err="1"/>
              <a:t>of</a:t>
            </a:r>
            <a:r>
              <a:rPr lang="de-DE" sz="2800" b="1" dirty="0"/>
              <a:t> </a:t>
            </a:r>
            <a:r>
              <a:rPr lang="de-DE" sz="2800" b="1" dirty="0" err="1"/>
              <a:t>damage</a:t>
            </a:r>
            <a:endParaRPr lang="de-DE" sz="2800" b="1" dirty="0"/>
          </a:p>
        </p:txBody>
      </p:sp>
      <p:pic>
        <p:nvPicPr>
          <p:cNvPr id="9" name="Grafik 8"/>
          <p:cNvPicPr/>
          <p:nvPr/>
        </p:nvPicPr>
        <p:blipFill>
          <a:blip r:embed="rId2">
            <a:extLst>
              <a:ext uri="{28A0092B-C50C-407E-A947-70E740481C1C}">
                <a14:useLocalDpi xmlns:a14="http://schemas.microsoft.com/office/drawing/2010/main" val="0"/>
              </a:ext>
            </a:extLst>
          </a:blip>
          <a:srcRect/>
          <a:stretch>
            <a:fillRect/>
          </a:stretch>
        </p:blipFill>
        <p:spPr bwMode="auto">
          <a:xfrm>
            <a:off x="6948264" y="287447"/>
            <a:ext cx="1621790" cy="341630"/>
          </a:xfrm>
          <a:prstGeom prst="rect">
            <a:avLst/>
          </a:prstGeom>
          <a:noFill/>
        </p:spPr>
      </p:pic>
      <p:sp>
        <p:nvSpPr>
          <p:cNvPr id="10" name="Rechteck 9"/>
          <p:cNvSpPr/>
          <p:nvPr/>
        </p:nvSpPr>
        <p:spPr>
          <a:xfrm>
            <a:off x="395536" y="3212976"/>
            <a:ext cx="3744416" cy="3416320"/>
          </a:xfrm>
          <a:prstGeom prst="rect">
            <a:avLst/>
          </a:prstGeom>
          <a:ln w="38100" cmpd="sng">
            <a:solidFill>
              <a:srgbClr val="002060"/>
            </a:solidFill>
          </a:ln>
        </p:spPr>
        <p:txBody>
          <a:bodyPr wrap="square">
            <a:spAutoFit/>
          </a:bodyPr>
          <a:lstStyle/>
          <a:p>
            <a:pPr marL="285750" indent="-285750">
              <a:spcBef>
                <a:spcPts val="600"/>
              </a:spcBef>
              <a:spcAft>
                <a:spcPts val="600"/>
              </a:spcAft>
              <a:buFont typeface="Wingdings" panose="05000000000000000000" pitchFamily="2" charset="2"/>
              <a:buChar char="Ü"/>
            </a:pPr>
            <a:r>
              <a:rPr lang="de-DE" altLang="de-DE" sz="1400" b="1" dirty="0" err="1" smtClean="0">
                <a:solidFill>
                  <a:srgbClr val="FF0000"/>
                </a:solidFill>
              </a:rPr>
              <a:t>No</a:t>
            </a:r>
            <a:r>
              <a:rPr lang="de-DE" altLang="de-DE" sz="1400" b="1" dirty="0" smtClean="0">
                <a:solidFill>
                  <a:srgbClr val="FF0000"/>
                </a:solidFill>
              </a:rPr>
              <a:t> </a:t>
            </a:r>
            <a:r>
              <a:rPr lang="de-DE" altLang="de-DE" sz="1400" b="1" dirty="0" err="1" smtClean="0">
                <a:solidFill>
                  <a:srgbClr val="FF0000"/>
                </a:solidFill>
              </a:rPr>
              <a:t>clear</a:t>
            </a:r>
            <a:r>
              <a:rPr lang="de-DE" altLang="de-DE" sz="1400" b="1" dirty="0" smtClean="0">
                <a:solidFill>
                  <a:srgbClr val="FF0000"/>
                </a:solidFill>
              </a:rPr>
              <a:t> </a:t>
            </a:r>
            <a:r>
              <a:rPr lang="de-DE" altLang="de-DE" sz="1400" b="1" dirty="0" err="1" smtClean="0">
                <a:solidFill>
                  <a:srgbClr val="FF0000"/>
                </a:solidFill>
              </a:rPr>
              <a:t>definition</a:t>
            </a:r>
            <a:r>
              <a:rPr lang="de-DE" altLang="de-DE" sz="1400" b="1" dirty="0" smtClean="0">
                <a:solidFill>
                  <a:srgbClr val="FF0000"/>
                </a:solidFill>
              </a:rPr>
              <a:t> </a:t>
            </a:r>
            <a:r>
              <a:rPr lang="de-DE" altLang="de-DE" sz="1400" b="1" dirty="0" err="1" smtClean="0">
                <a:solidFill>
                  <a:srgbClr val="FF0000"/>
                </a:solidFill>
              </a:rPr>
              <a:t>of</a:t>
            </a:r>
            <a:r>
              <a:rPr lang="de-DE" altLang="de-DE" sz="1400" b="1" dirty="0" smtClean="0">
                <a:solidFill>
                  <a:srgbClr val="FF0000"/>
                </a:solidFill>
              </a:rPr>
              <a:t> „</a:t>
            </a:r>
            <a:r>
              <a:rPr lang="de-DE" altLang="de-DE" sz="1400" b="1" dirty="0" err="1" smtClean="0"/>
              <a:t>without</a:t>
            </a:r>
            <a:r>
              <a:rPr lang="de-DE" altLang="de-DE" sz="1400" b="1" dirty="0" smtClean="0"/>
              <a:t> </a:t>
            </a:r>
            <a:r>
              <a:rPr lang="de-DE" altLang="de-DE" sz="1400" b="1" dirty="0" err="1" smtClean="0"/>
              <a:t>delay</a:t>
            </a:r>
            <a:r>
              <a:rPr lang="de-DE" altLang="de-DE" sz="1400" b="1" dirty="0" smtClean="0">
                <a:solidFill>
                  <a:srgbClr val="FF0000"/>
                </a:solidFill>
              </a:rPr>
              <a:t>“ – in legal </a:t>
            </a:r>
            <a:r>
              <a:rPr lang="de-DE" altLang="de-DE" sz="1400" b="1" dirty="0" err="1" smtClean="0">
                <a:solidFill>
                  <a:srgbClr val="FF0000"/>
                </a:solidFill>
              </a:rPr>
              <a:t>terms</a:t>
            </a:r>
            <a:r>
              <a:rPr lang="de-DE" altLang="de-DE" sz="1400" b="1" dirty="0" smtClean="0">
                <a:solidFill>
                  <a:srgbClr val="FF0000"/>
                </a:solidFill>
              </a:rPr>
              <a:t> </a:t>
            </a:r>
            <a:r>
              <a:rPr lang="de-DE" altLang="de-DE" sz="1400" b="1" dirty="0" err="1" smtClean="0">
                <a:solidFill>
                  <a:srgbClr val="FF0000"/>
                </a:solidFill>
              </a:rPr>
              <a:t>it</a:t>
            </a:r>
            <a:r>
              <a:rPr lang="de-DE" altLang="de-DE" sz="1400" b="1" dirty="0" smtClean="0">
                <a:solidFill>
                  <a:srgbClr val="FF0000"/>
                </a:solidFill>
              </a:rPr>
              <a:t> </a:t>
            </a:r>
            <a:r>
              <a:rPr lang="de-DE" altLang="de-DE" sz="1400" b="1" dirty="0" err="1" smtClean="0">
                <a:solidFill>
                  <a:srgbClr val="FF0000"/>
                </a:solidFill>
              </a:rPr>
              <a:t>should</a:t>
            </a:r>
            <a:r>
              <a:rPr lang="de-DE" altLang="de-DE" sz="1400" b="1" dirty="0" smtClean="0">
                <a:solidFill>
                  <a:srgbClr val="FF0000"/>
                </a:solidFill>
              </a:rPr>
              <a:t> </a:t>
            </a:r>
            <a:r>
              <a:rPr lang="de-DE" altLang="de-DE" sz="1400" b="1" dirty="0" err="1" smtClean="0">
                <a:solidFill>
                  <a:srgbClr val="FF0000"/>
                </a:solidFill>
              </a:rPr>
              <a:t>be</a:t>
            </a:r>
            <a:r>
              <a:rPr lang="de-DE" altLang="de-DE" sz="1400" b="1" dirty="0" smtClean="0">
                <a:solidFill>
                  <a:srgbClr val="FF0000"/>
                </a:solidFill>
              </a:rPr>
              <a:t> </a:t>
            </a:r>
            <a:r>
              <a:rPr lang="de-DE" altLang="de-DE" sz="1400" b="1" dirty="0" err="1" smtClean="0">
                <a:solidFill>
                  <a:srgbClr val="FF0000"/>
                </a:solidFill>
              </a:rPr>
              <a:t>interpreted</a:t>
            </a:r>
            <a:r>
              <a:rPr lang="de-DE" altLang="de-DE" sz="1400" b="1" dirty="0" smtClean="0">
                <a:solidFill>
                  <a:srgbClr val="FF0000"/>
                </a:solidFill>
              </a:rPr>
              <a:t> </a:t>
            </a:r>
            <a:r>
              <a:rPr lang="de-DE" altLang="de-DE" sz="1400" b="1" dirty="0" err="1" smtClean="0">
                <a:solidFill>
                  <a:srgbClr val="FF0000"/>
                </a:solidFill>
              </a:rPr>
              <a:t>that</a:t>
            </a:r>
            <a:r>
              <a:rPr lang="de-DE" altLang="de-DE" sz="1400" b="1" dirty="0" smtClean="0">
                <a:solidFill>
                  <a:srgbClr val="FF0000"/>
                </a:solidFill>
              </a:rPr>
              <a:t> </a:t>
            </a:r>
            <a:r>
              <a:rPr lang="de-DE" altLang="de-DE" sz="1400" b="1" dirty="0" err="1" smtClean="0">
                <a:solidFill>
                  <a:srgbClr val="FF0000"/>
                </a:solidFill>
              </a:rPr>
              <a:t>the</a:t>
            </a:r>
            <a:r>
              <a:rPr lang="de-DE" altLang="de-DE" sz="1400" b="1" dirty="0" smtClean="0">
                <a:solidFill>
                  <a:srgbClr val="FF0000"/>
                </a:solidFill>
              </a:rPr>
              <a:t> </a:t>
            </a:r>
            <a:r>
              <a:rPr lang="de-DE" altLang="de-DE" sz="1400" b="1" dirty="0" err="1" smtClean="0">
                <a:solidFill>
                  <a:srgbClr val="FF0000"/>
                </a:solidFill>
              </a:rPr>
              <a:t>wagon</a:t>
            </a:r>
            <a:r>
              <a:rPr lang="de-DE" altLang="de-DE" sz="1400" b="1" dirty="0" smtClean="0">
                <a:solidFill>
                  <a:srgbClr val="FF0000"/>
                </a:solidFill>
              </a:rPr>
              <a:t> </a:t>
            </a:r>
            <a:r>
              <a:rPr lang="de-DE" altLang="de-DE" sz="1400" b="1" dirty="0" err="1" smtClean="0">
                <a:solidFill>
                  <a:srgbClr val="FF0000"/>
                </a:solidFill>
              </a:rPr>
              <a:t>damage</a:t>
            </a:r>
            <a:r>
              <a:rPr lang="de-DE" altLang="de-DE" sz="1400" b="1" dirty="0" smtClean="0">
                <a:solidFill>
                  <a:srgbClr val="FF0000"/>
                </a:solidFill>
              </a:rPr>
              <a:t> </a:t>
            </a:r>
            <a:r>
              <a:rPr lang="de-DE" altLang="de-DE" sz="1400" b="1" dirty="0" err="1" smtClean="0">
                <a:solidFill>
                  <a:srgbClr val="FF0000"/>
                </a:solidFill>
              </a:rPr>
              <a:t>report</a:t>
            </a:r>
            <a:r>
              <a:rPr lang="de-DE" altLang="de-DE" sz="1400" b="1" dirty="0" smtClean="0">
                <a:solidFill>
                  <a:srgbClr val="FF0000"/>
                </a:solidFill>
              </a:rPr>
              <a:t> (WDR) </a:t>
            </a:r>
            <a:r>
              <a:rPr lang="de-DE" altLang="de-DE" sz="1400" b="1" dirty="0" err="1" smtClean="0">
                <a:solidFill>
                  <a:srgbClr val="FF0000"/>
                </a:solidFill>
              </a:rPr>
              <a:t>should</a:t>
            </a:r>
            <a:r>
              <a:rPr lang="de-DE" altLang="de-DE" sz="1400" b="1" dirty="0" smtClean="0">
                <a:solidFill>
                  <a:srgbClr val="FF0000"/>
                </a:solidFill>
              </a:rPr>
              <a:t> </a:t>
            </a:r>
            <a:r>
              <a:rPr lang="de-DE" altLang="de-DE" sz="1400" b="1" dirty="0" err="1" smtClean="0">
                <a:solidFill>
                  <a:srgbClr val="FF0000"/>
                </a:solidFill>
              </a:rPr>
              <a:t>be</a:t>
            </a:r>
            <a:r>
              <a:rPr lang="de-DE" altLang="de-DE" sz="1400" b="1" dirty="0" smtClean="0">
                <a:solidFill>
                  <a:srgbClr val="FF0000"/>
                </a:solidFill>
              </a:rPr>
              <a:t> send </a:t>
            </a:r>
            <a:r>
              <a:rPr lang="de-DE" altLang="de-DE" sz="1400" b="1" dirty="0" err="1" smtClean="0">
                <a:solidFill>
                  <a:srgbClr val="FF0000"/>
                </a:solidFill>
              </a:rPr>
              <a:t>as</a:t>
            </a:r>
            <a:r>
              <a:rPr lang="de-DE" altLang="de-DE" sz="1400" b="1" dirty="0" smtClean="0">
                <a:solidFill>
                  <a:srgbClr val="FF0000"/>
                </a:solidFill>
              </a:rPr>
              <a:t> quick </a:t>
            </a:r>
            <a:r>
              <a:rPr lang="de-DE" altLang="de-DE" sz="1400" b="1" dirty="0" err="1" smtClean="0">
                <a:solidFill>
                  <a:srgbClr val="FF0000"/>
                </a:solidFill>
              </a:rPr>
              <a:t>as</a:t>
            </a:r>
            <a:r>
              <a:rPr lang="de-DE" altLang="de-DE" sz="1400" b="1" dirty="0" smtClean="0">
                <a:solidFill>
                  <a:srgbClr val="FF0000"/>
                </a:solidFill>
              </a:rPr>
              <a:t> </a:t>
            </a:r>
            <a:r>
              <a:rPr lang="de-DE" altLang="de-DE" sz="1400" b="1" dirty="0" err="1" smtClean="0">
                <a:solidFill>
                  <a:srgbClr val="FF0000"/>
                </a:solidFill>
              </a:rPr>
              <a:t>possible</a:t>
            </a:r>
            <a:r>
              <a:rPr lang="de-DE" altLang="de-DE" sz="1400" b="1" dirty="0" smtClean="0">
                <a:solidFill>
                  <a:srgbClr val="FF0000"/>
                </a:solidFill>
              </a:rPr>
              <a:t>, „</a:t>
            </a:r>
            <a:r>
              <a:rPr lang="de-DE" altLang="de-DE" sz="1400" b="1" dirty="0" err="1" smtClean="0">
                <a:solidFill>
                  <a:srgbClr val="FF0000"/>
                </a:solidFill>
              </a:rPr>
              <a:t>without</a:t>
            </a:r>
            <a:r>
              <a:rPr lang="de-DE" altLang="de-DE" sz="1400" b="1" dirty="0" smtClean="0">
                <a:solidFill>
                  <a:srgbClr val="FF0000"/>
                </a:solidFill>
              </a:rPr>
              <a:t> </a:t>
            </a:r>
            <a:r>
              <a:rPr lang="de-DE" altLang="de-DE" sz="1400" b="1" dirty="0" err="1" smtClean="0">
                <a:solidFill>
                  <a:srgbClr val="FF0000"/>
                </a:solidFill>
              </a:rPr>
              <a:t>undue</a:t>
            </a:r>
            <a:r>
              <a:rPr lang="de-DE" altLang="de-DE" sz="1400" b="1" dirty="0" smtClean="0">
                <a:solidFill>
                  <a:srgbClr val="FF0000"/>
                </a:solidFill>
              </a:rPr>
              <a:t> </a:t>
            </a:r>
            <a:r>
              <a:rPr lang="de-DE" altLang="de-DE" sz="1400" b="1" dirty="0" err="1" smtClean="0">
                <a:solidFill>
                  <a:srgbClr val="FF0000"/>
                </a:solidFill>
              </a:rPr>
              <a:t>delay</a:t>
            </a:r>
            <a:r>
              <a:rPr lang="de-DE" altLang="de-DE" sz="1400" b="1" dirty="0" smtClean="0">
                <a:solidFill>
                  <a:srgbClr val="FF0000"/>
                </a:solidFill>
              </a:rPr>
              <a:t>“</a:t>
            </a:r>
          </a:p>
          <a:p>
            <a:pPr marL="285750" indent="-285750">
              <a:spcBef>
                <a:spcPts val="600"/>
              </a:spcBef>
              <a:spcAft>
                <a:spcPts val="600"/>
              </a:spcAft>
              <a:buFont typeface="Wingdings" panose="05000000000000000000" pitchFamily="2" charset="2"/>
              <a:buChar char="Ü"/>
            </a:pPr>
            <a:r>
              <a:rPr lang="de-DE" altLang="de-DE" sz="1400" b="1" dirty="0" smtClean="0">
                <a:solidFill>
                  <a:srgbClr val="FF0000"/>
                </a:solidFill>
              </a:rPr>
              <a:t>Note 1: </a:t>
            </a:r>
            <a:r>
              <a:rPr lang="de-DE" altLang="de-DE" sz="1400" b="1" dirty="0" err="1" smtClean="0">
                <a:solidFill>
                  <a:srgbClr val="FF0000"/>
                </a:solidFill>
              </a:rPr>
              <a:t>the</a:t>
            </a:r>
            <a:r>
              <a:rPr lang="de-DE" altLang="de-DE" sz="1400" b="1" dirty="0" smtClean="0">
                <a:solidFill>
                  <a:srgbClr val="FF0000"/>
                </a:solidFill>
              </a:rPr>
              <a:t> WDR </a:t>
            </a:r>
            <a:r>
              <a:rPr lang="de-DE" altLang="de-DE" sz="1400" b="1" dirty="0" err="1" smtClean="0">
                <a:solidFill>
                  <a:srgbClr val="FF0000"/>
                </a:solidFill>
              </a:rPr>
              <a:t>is</a:t>
            </a:r>
            <a:r>
              <a:rPr lang="de-DE" altLang="de-DE" sz="1400" b="1" dirty="0" smtClean="0">
                <a:solidFill>
                  <a:srgbClr val="FF0000"/>
                </a:solidFill>
              </a:rPr>
              <a:t> </a:t>
            </a:r>
            <a:r>
              <a:rPr lang="de-DE" altLang="de-DE" sz="1400" b="1" dirty="0" err="1" smtClean="0">
                <a:solidFill>
                  <a:srgbClr val="FF0000"/>
                </a:solidFill>
              </a:rPr>
              <a:t>initially</a:t>
            </a:r>
            <a:r>
              <a:rPr lang="de-DE" altLang="de-DE" sz="1400" b="1" dirty="0" smtClean="0">
                <a:solidFill>
                  <a:srgbClr val="FF0000"/>
                </a:solidFill>
              </a:rPr>
              <a:t> </a:t>
            </a:r>
            <a:r>
              <a:rPr lang="de-DE" altLang="de-DE" sz="1400" b="1" dirty="0" err="1" smtClean="0">
                <a:solidFill>
                  <a:srgbClr val="FF0000"/>
                </a:solidFill>
              </a:rPr>
              <a:t>established</a:t>
            </a:r>
            <a:r>
              <a:rPr lang="de-DE" altLang="de-DE" sz="1400" b="1" dirty="0" smtClean="0">
                <a:solidFill>
                  <a:srgbClr val="FF0000"/>
                </a:solidFill>
              </a:rPr>
              <a:t> by </a:t>
            </a:r>
            <a:r>
              <a:rPr lang="de-DE" altLang="de-DE" sz="1400" b="1" dirty="0" err="1" smtClean="0">
                <a:solidFill>
                  <a:srgbClr val="FF0000"/>
                </a:solidFill>
              </a:rPr>
              <a:t>the</a:t>
            </a:r>
            <a:r>
              <a:rPr lang="de-DE" altLang="de-DE" sz="1400" b="1" dirty="0" smtClean="0">
                <a:solidFill>
                  <a:srgbClr val="FF0000"/>
                </a:solidFill>
              </a:rPr>
              <a:t> </a:t>
            </a:r>
            <a:r>
              <a:rPr lang="de-DE" altLang="de-DE" sz="1400" b="1" dirty="0" err="1" smtClean="0">
                <a:solidFill>
                  <a:srgbClr val="FF0000"/>
                </a:solidFill>
              </a:rPr>
              <a:t>wagon</a:t>
            </a:r>
            <a:r>
              <a:rPr lang="de-DE" altLang="de-DE" sz="1400" b="1" dirty="0" smtClean="0">
                <a:solidFill>
                  <a:srgbClr val="FF0000"/>
                </a:solidFill>
              </a:rPr>
              <a:t> </a:t>
            </a:r>
            <a:r>
              <a:rPr lang="de-DE" altLang="de-DE" sz="1400" b="1" dirty="0" err="1" smtClean="0">
                <a:solidFill>
                  <a:srgbClr val="FF0000"/>
                </a:solidFill>
              </a:rPr>
              <a:t>inspector</a:t>
            </a:r>
            <a:r>
              <a:rPr lang="de-DE" altLang="de-DE" sz="1400" b="1" dirty="0" smtClean="0">
                <a:solidFill>
                  <a:srgbClr val="FF0000"/>
                </a:solidFill>
              </a:rPr>
              <a:t> (</a:t>
            </a:r>
            <a:r>
              <a:rPr lang="de-DE" altLang="de-DE" sz="1400" b="1" dirty="0" err="1" smtClean="0">
                <a:solidFill>
                  <a:srgbClr val="FF0000"/>
                </a:solidFill>
              </a:rPr>
              <a:t>pre-departure</a:t>
            </a:r>
            <a:r>
              <a:rPr lang="de-DE" altLang="de-DE" sz="1400" b="1" dirty="0" smtClean="0">
                <a:solidFill>
                  <a:srgbClr val="FF0000"/>
                </a:solidFill>
              </a:rPr>
              <a:t> check, </a:t>
            </a:r>
            <a:r>
              <a:rPr lang="de-DE" altLang="de-DE" sz="1400" b="1" dirty="0" err="1" smtClean="0">
                <a:solidFill>
                  <a:srgbClr val="FF0000"/>
                </a:solidFill>
              </a:rPr>
              <a:t>receiving</a:t>
            </a:r>
            <a:r>
              <a:rPr lang="de-DE" altLang="de-DE" sz="1400" b="1" dirty="0" smtClean="0">
                <a:solidFill>
                  <a:srgbClr val="FF0000"/>
                </a:solidFill>
              </a:rPr>
              <a:t> a </a:t>
            </a:r>
            <a:r>
              <a:rPr lang="de-DE" altLang="de-DE" sz="1400" b="1" dirty="0" err="1" smtClean="0">
                <a:solidFill>
                  <a:srgbClr val="FF0000"/>
                </a:solidFill>
              </a:rPr>
              <a:t>wagon</a:t>
            </a:r>
            <a:r>
              <a:rPr lang="de-DE" altLang="de-DE" sz="1400" b="1" dirty="0" smtClean="0">
                <a:solidFill>
                  <a:srgbClr val="FF0000"/>
                </a:solidFill>
              </a:rPr>
              <a:t> from </a:t>
            </a:r>
            <a:r>
              <a:rPr lang="de-DE" altLang="de-DE" sz="1400" b="1" dirty="0" err="1" smtClean="0">
                <a:solidFill>
                  <a:srgbClr val="FF0000"/>
                </a:solidFill>
              </a:rPr>
              <a:t>another</a:t>
            </a:r>
            <a:r>
              <a:rPr lang="de-DE" altLang="de-DE" sz="1400" b="1" dirty="0" smtClean="0">
                <a:solidFill>
                  <a:srgbClr val="FF0000"/>
                </a:solidFill>
              </a:rPr>
              <a:t> RU) </a:t>
            </a:r>
            <a:r>
              <a:rPr lang="de-DE" altLang="de-DE" sz="1400" b="1" dirty="0" err="1" smtClean="0">
                <a:solidFill>
                  <a:srgbClr val="FF0000"/>
                </a:solidFill>
              </a:rPr>
              <a:t>and</a:t>
            </a:r>
            <a:r>
              <a:rPr lang="de-DE" altLang="de-DE" sz="1400" b="1" dirty="0" smtClean="0">
                <a:solidFill>
                  <a:srgbClr val="FF0000"/>
                </a:solidFill>
              </a:rPr>
              <a:t> </a:t>
            </a:r>
            <a:r>
              <a:rPr lang="de-DE" altLang="de-DE" sz="1400" b="1" dirty="0" err="1" smtClean="0">
                <a:solidFill>
                  <a:srgbClr val="FF0000"/>
                </a:solidFill>
              </a:rPr>
              <a:t>needs</a:t>
            </a:r>
            <a:r>
              <a:rPr lang="de-DE" altLang="de-DE" sz="1400" b="1" dirty="0" smtClean="0">
                <a:solidFill>
                  <a:srgbClr val="FF0000"/>
                </a:solidFill>
              </a:rPr>
              <a:t> </a:t>
            </a:r>
            <a:r>
              <a:rPr lang="de-DE" altLang="de-DE" sz="1400" b="1" dirty="0" err="1" smtClean="0">
                <a:solidFill>
                  <a:srgbClr val="FF0000"/>
                </a:solidFill>
              </a:rPr>
              <a:t>to</a:t>
            </a:r>
            <a:r>
              <a:rPr lang="de-DE" altLang="de-DE" sz="1400" b="1" dirty="0" smtClean="0">
                <a:solidFill>
                  <a:srgbClr val="FF0000"/>
                </a:solidFill>
              </a:rPr>
              <a:t> </a:t>
            </a:r>
            <a:r>
              <a:rPr lang="de-DE" altLang="de-DE" sz="1400" b="1" dirty="0" err="1" smtClean="0">
                <a:solidFill>
                  <a:srgbClr val="FF0000"/>
                </a:solidFill>
              </a:rPr>
              <a:t>be</a:t>
            </a:r>
            <a:r>
              <a:rPr lang="de-DE" altLang="de-DE" sz="1400" b="1" dirty="0" smtClean="0">
                <a:solidFill>
                  <a:srgbClr val="FF0000"/>
                </a:solidFill>
              </a:rPr>
              <a:t> </a:t>
            </a:r>
            <a:r>
              <a:rPr lang="de-DE" altLang="de-DE" sz="1400" b="1" dirty="0" err="1" smtClean="0">
                <a:solidFill>
                  <a:srgbClr val="FF0000"/>
                </a:solidFill>
              </a:rPr>
              <a:t>processed</a:t>
            </a:r>
            <a:r>
              <a:rPr lang="de-DE" altLang="de-DE" sz="1400" b="1" dirty="0" smtClean="0">
                <a:solidFill>
                  <a:srgbClr val="FF0000"/>
                </a:solidFill>
              </a:rPr>
              <a:t> </a:t>
            </a:r>
            <a:r>
              <a:rPr lang="de-DE" altLang="de-DE" sz="1400" b="1" dirty="0" err="1" smtClean="0">
                <a:solidFill>
                  <a:srgbClr val="FF0000"/>
                </a:solidFill>
              </a:rPr>
              <a:t>internally</a:t>
            </a:r>
            <a:r>
              <a:rPr lang="de-DE" altLang="de-DE" sz="1400" b="1" dirty="0" smtClean="0">
                <a:solidFill>
                  <a:srgbClr val="FF0000"/>
                </a:solidFill>
              </a:rPr>
              <a:t> by </a:t>
            </a:r>
            <a:r>
              <a:rPr lang="de-DE" altLang="de-DE" sz="1400" b="1" dirty="0" err="1" smtClean="0">
                <a:solidFill>
                  <a:srgbClr val="FF0000"/>
                </a:solidFill>
              </a:rPr>
              <a:t>the</a:t>
            </a:r>
            <a:r>
              <a:rPr lang="de-DE" altLang="de-DE" sz="1400" b="1" dirty="0" smtClean="0">
                <a:solidFill>
                  <a:srgbClr val="FF0000"/>
                </a:solidFill>
              </a:rPr>
              <a:t> RU – </a:t>
            </a:r>
            <a:r>
              <a:rPr lang="de-DE" altLang="de-DE" sz="1400" b="1" dirty="0" err="1" smtClean="0">
                <a:solidFill>
                  <a:srgbClr val="FF0000"/>
                </a:solidFill>
              </a:rPr>
              <a:t>this</a:t>
            </a:r>
            <a:r>
              <a:rPr lang="de-DE" altLang="de-DE" sz="1400" b="1" dirty="0" smtClean="0">
                <a:solidFill>
                  <a:srgbClr val="FF0000"/>
                </a:solidFill>
              </a:rPr>
              <a:t> </a:t>
            </a:r>
            <a:r>
              <a:rPr lang="de-DE" altLang="de-DE" sz="1400" b="1" dirty="0" err="1" smtClean="0">
                <a:solidFill>
                  <a:srgbClr val="FF0000"/>
                </a:solidFill>
              </a:rPr>
              <a:t>may</a:t>
            </a:r>
            <a:r>
              <a:rPr lang="de-DE" altLang="de-DE" sz="1400" b="1" dirty="0" smtClean="0">
                <a:solidFill>
                  <a:srgbClr val="FF0000"/>
                </a:solidFill>
              </a:rPr>
              <a:t> </a:t>
            </a:r>
            <a:r>
              <a:rPr lang="de-DE" altLang="de-DE" sz="1400" b="1" dirty="0" err="1" smtClean="0">
                <a:solidFill>
                  <a:srgbClr val="FF0000"/>
                </a:solidFill>
              </a:rPr>
              <a:t>result</a:t>
            </a:r>
            <a:r>
              <a:rPr lang="de-DE" altLang="de-DE" sz="1400" b="1" dirty="0" smtClean="0">
                <a:solidFill>
                  <a:srgbClr val="FF0000"/>
                </a:solidFill>
              </a:rPr>
              <a:t> in </a:t>
            </a:r>
            <a:r>
              <a:rPr lang="de-DE" altLang="de-DE" sz="1400" b="1" dirty="0" err="1" smtClean="0">
                <a:solidFill>
                  <a:srgbClr val="FF0000"/>
                </a:solidFill>
              </a:rPr>
              <a:t>delays</a:t>
            </a:r>
            <a:r>
              <a:rPr lang="de-DE" altLang="de-DE" sz="1400" b="1" dirty="0" smtClean="0">
                <a:solidFill>
                  <a:srgbClr val="FF0000"/>
                </a:solidFill>
              </a:rPr>
              <a:t> (but </a:t>
            </a:r>
            <a:r>
              <a:rPr lang="de-DE" altLang="de-DE" sz="1400" b="1" dirty="0" err="1" smtClean="0">
                <a:solidFill>
                  <a:srgbClr val="FF0000"/>
                </a:solidFill>
              </a:rPr>
              <a:t>certainly</a:t>
            </a:r>
            <a:r>
              <a:rPr lang="de-DE" altLang="de-DE" sz="1400" b="1" dirty="0" smtClean="0">
                <a:solidFill>
                  <a:srgbClr val="FF0000"/>
                </a:solidFill>
              </a:rPr>
              <a:t> not </a:t>
            </a:r>
            <a:r>
              <a:rPr lang="de-DE" altLang="de-DE" sz="1400" b="1" dirty="0" err="1" smtClean="0">
                <a:solidFill>
                  <a:srgbClr val="FF0000"/>
                </a:solidFill>
              </a:rPr>
              <a:t>weeks</a:t>
            </a:r>
            <a:r>
              <a:rPr lang="de-DE" altLang="de-DE" sz="1400" b="1" dirty="0" smtClean="0">
                <a:solidFill>
                  <a:srgbClr val="FF0000"/>
                </a:solidFill>
              </a:rPr>
              <a:t> </a:t>
            </a:r>
            <a:r>
              <a:rPr lang="de-DE" altLang="de-DE" sz="1400" b="1" dirty="0" err="1" smtClean="0">
                <a:solidFill>
                  <a:srgbClr val="FF0000"/>
                </a:solidFill>
              </a:rPr>
              <a:t>or</a:t>
            </a:r>
            <a:r>
              <a:rPr lang="de-DE" altLang="de-DE" sz="1400" b="1" dirty="0" smtClean="0">
                <a:solidFill>
                  <a:srgbClr val="FF0000"/>
                </a:solidFill>
              </a:rPr>
              <a:t> </a:t>
            </a:r>
            <a:r>
              <a:rPr lang="de-DE" altLang="de-DE" sz="1400" b="1" dirty="0" err="1" smtClean="0">
                <a:solidFill>
                  <a:srgbClr val="FF0000"/>
                </a:solidFill>
              </a:rPr>
              <a:t>even</a:t>
            </a:r>
            <a:r>
              <a:rPr lang="de-DE" altLang="de-DE" sz="1400" b="1" dirty="0" smtClean="0">
                <a:solidFill>
                  <a:srgbClr val="FF0000"/>
                </a:solidFill>
              </a:rPr>
              <a:t> </a:t>
            </a:r>
            <a:r>
              <a:rPr lang="de-DE" altLang="de-DE" sz="1400" b="1" dirty="0" err="1" smtClean="0">
                <a:solidFill>
                  <a:srgbClr val="FF0000"/>
                </a:solidFill>
              </a:rPr>
              <a:t>months</a:t>
            </a:r>
            <a:r>
              <a:rPr lang="de-DE" altLang="de-DE" sz="1400" b="1" dirty="0" smtClean="0">
                <a:solidFill>
                  <a:srgbClr val="FF0000"/>
                </a:solidFill>
              </a:rPr>
              <a:t>)</a:t>
            </a:r>
          </a:p>
          <a:p>
            <a:pPr marL="285750" indent="-285750">
              <a:spcBef>
                <a:spcPts val="600"/>
              </a:spcBef>
              <a:buFont typeface="Wingdings" panose="05000000000000000000" pitchFamily="2" charset="2"/>
              <a:buChar char="Ü"/>
            </a:pPr>
            <a:r>
              <a:rPr lang="de-DE" altLang="de-DE" sz="1400" b="1" dirty="0" smtClean="0">
                <a:solidFill>
                  <a:srgbClr val="FF0000"/>
                </a:solidFill>
              </a:rPr>
              <a:t> Note 2: an ad-hoc GCU Working Group </a:t>
            </a:r>
            <a:r>
              <a:rPr lang="de-DE" altLang="de-DE" sz="1400" b="1" dirty="0" err="1" smtClean="0">
                <a:solidFill>
                  <a:srgbClr val="FF0000"/>
                </a:solidFill>
              </a:rPr>
              <a:t>currently</a:t>
            </a:r>
            <a:r>
              <a:rPr lang="de-DE" altLang="de-DE" sz="1400" b="1" dirty="0" smtClean="0">
                <a:solidFill>
                  <a:srgbClr val="FF0000"/>
                </a:solidFill>
              </a:rPr>
              <a:t>  </a:t>
            </a:r>
            <a:r>
              <a:rPr lang="de-DE" altLang="de-DE" sz="1400" b="1" dirty="0" err="1" smtClean="0">
                <a:solidFill>
                  <a:srgbClr val="FF0000"/>
                </a:solidFill>
              </a:rPr>
              <a:t>discusses</a:t>
            </a:r>
            <a:r>
              <a:rPr lang="de-DE" altLang="de-DE" sz="1400" b="1" dirty="0" smtClean="0">
                <a:solidFill>
                  <a:srgbClr val="FF0000"/>
                </a:solidFill>
              </a:rPr>
              <a:t>  </a:t>
            </a:r>
            <a:r>
              <a:rPr lang="de-DE" altLang="de-DE" sz="1400" b="1" dirty="0" err="1" smtClean="0">
                <a:solidFill>
                  <a:srgbClr val="FF0000"/>
                </a:solidFill>
              </a:rPr>
              <a:t>ways</a:t>
            </a:r>
            <a:r>
              <a:rPr lang="de-DE" altLang="de-DE" sz="1400" b="1" dirty="0" smtClean="0">
                <a:solidFill>
                  <a:srgbClr val="FF0000"/>
                </a:solidFill>
              </a:rPr>
              <a:t> </a:t>
            </a:r>
            <a:r>
              <a:rPr lang="de-DE" altLang="de-DE" sz="1400" b="1" dirty="0" err="1" smtClean="0">
                <a:solidFill>
                  <a:srgbClr val="FF0000"/>
                </a:solidFill>
              </a:rPr>
              <a:t>to</a:t>
            </a:r>
            <a:r>
              <a:rPr lang="de-DE" altLang="de-DE" sz="1400" b="1" dirty="0" smtClean="0">
                <a:solidFill>
                  <a:srgbClr val="FF0000"/>
                </a:solidFill>
              </a:rPr>
              <a:t> </a:t>
            </a:r>
            <a:r>
              <a:rPr lang="de-DE" altLang="de-DE" sz="1400" b="1" dirty="0" err="1" smtClean="0">
                <a:solidFill>
                  <a:srgbClr val="FF0000"/>
                </a:solidFill>
              </a:rPr>
              <a:t>speed</a:t>
            </a:r>
            <a:r>
              <a:rPr lang="de-DE" altLang="de-DE" sz="1400" b="1" dirty="0" smtClean="0">
                <a:solidFill>
                  <a:srgbClr val="FF0000"/>
                </a:solidFill>
              </a:rPr>
              <a:t> </a:t>
            </a:r>
            <a:r>
              <a:rPr lang="de-DE" altLang="de-DE" sz="1400" b="1" dirty="0" err="1" smtClean="0">
                <a:solidFill>
                  <a:srgbClr val="FF0000"/>
                </a:solidFill>
              </a:rPr>
              <a:t>up</a:t>
            </a:r>
            <a:r>
              <a:rPr lang="de-DE" altLang="de-DE" sz="1400" b="1" dirty="0" smtClean="0">
                <a:solidFill>
                  <a:srgbClr val="FF0000"/>
                </a:solidFill>
              </a:rPr>
              <a:t> </a:t>
            </a:r>
            <a:r>
              <a:rPr lang="de-DE" altLang="de-DE" sz="1400" b="1" dirty="0" err="1" smtClean="0">
                <a:solidFill>
                  <a:srgbClr val="FF0000"/>
                </a:solidFill>
              </a:rPr>
              <a:t>the</a:t>
            </a:r>
            <a:r>
              <a:rPr lang="de-DE" altLang="de-DE" sz="1400" b="1" dirty="0" smtClean="0">
                <a:solidFill>
                  <a:srgbClr val="FF0000"/>
                </a:solidFill>
              </a:rPr>
              <a:t> </a:t>
            </a:r>
            <a:r>
              <a:rPr lang="de-DE" altLang="de-DE" sz="1400" b="1" dirty="0" err="1" smtClean="0">
                <a:solidFill>
                  <a:srgbClr val="FF0000"/>
                </a:solidFill>
              </a:rPr>
              <a:t>process</a:t>
            </a:r>
            <a:endParaRPr lang="de-DE" altLang="de-DE" sz="1600" b="1" dirty="0">
              <a:solidFill>
                <a:srgbClr val="FF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8427" y="3212976"/>
            <a:ext cx="4266021"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50927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CF9D0987-AF98-4E62-B2CA-F70DC31C7AA4}" type="slidenum">
              <a:rPr lang="de-CH" altLang="de-DE" smtClean="0"/>
              <a:pPr/>
              <a:t>9</a:t>
            </a:fld>
            <a:endParaRPr lang="de-CH" altLang="de-DE"/>
          </a:p>
        </p:txBody>
      </p:sp>
      <p:sp>
        <p:nvSpPr>
          <p:cNvPr id="8" name="Rechteck 7"/>
          <p:cNvSpPr/>
          <p:nvPr/>
        </p:nvSpPr>
        <p:spPr>
          <a:xfrm>
            <a:off x="323528" y="908720"/>
            <a:ext cx="8425184" cy="3354765"/>
          </a:xfrm>
          <a:prstGeom prst="rect">
            <a:avLst/>
          </a:prstGeom>
          <a:solidFill>
            <a:schemeClr val="bg1">
              <a:lumMod val="75000"/>
            </a:schemeClr>
          </a:solidFill>
        </p:spPr>
        <p:txBody>
          <a:bodyPr wrap="square">
            <a:spAutoFit/>
          </a:bodyPr>
          <a:lstStyle/>
          <a:p>
            <a:pPr>
              <a:spcBef>
                <a:spcPts val="600"/>
              </a:spcBef>
              <a:spcAft>
                <a:spcPts val="600"/>
              </a:spcAft>
            </a:pPr>
            <a:r>
              <a:rPr lang="en-US" sz="1600" dirty="0"/>
              <a:t>22.1 The RU which has </a:t>
            </a:r>
            <a:r>
              <a:rPr lang="en-US" sz="1600" b="1" dirty="0">
                <a:solidFill>
                  <a:srgbClr val="FF0000"/>
                </a:solidFill>
              </a:rPr>
              <a:t>custody</a:t>
            </a:r>
            <a:r>
              <a:rPr lang="en-US" sz="1600" dirty="0"/>
              <a:t> of a wagon shall be liable to the keeper for any loss of </a:t>
            </a:r>
            <a:r>
              <a:rPr lang="en-US" sz="1600" dirty="0" smtClean="0"/>
              <a:t>or damage </a:t>
            </a:r>
            <a:r>
              <a:rPr lang="en-US" sz="1600" dirty="0"/>
              <a:t>to the wagon or accessories unless it proves that the damage was not </a:t>
            </a:r>
            <a:r>
              <a:rPr lang="en-US" sz="1600" dirty="0" smtClean="0"/>
              <a:t>caused by </a:t>
            </a:r>
            <a:r>
              <a:rPr lang="en-US" sz="1600" dirty="0"/>
              <a:t>fault on its parts.</a:t>
            </a:r>
          </a:p>
          <a:p>
            <a:pPr>
              <a:spcBef>
                <a:spcPts val="600"/>
              </a:spcBef>
              <a:spcAft>
                <a:spcPts val="600"/>
              </a:spcAft>
            </a:pPr>
            <a:r>
              <a:rPr lang="en-US" sz="1600" dirty="0"/>
              <a:t>22.2 The RU shall not be liable if it brings proof of one of the following:</a:t>
            </a:r>
          </a:p>
          <a:p>
            <a:pPr marL="285750" indent="-285750">
              <a:buFontTx/>
              <a:buChar char="-"/>
            </a:pPr>
            <a:r>
              <a:rPr lang="en-US" sz="1600" dirty="0" smtClean="0"/>
              <a:t>circumstances </a:t>
            </a:r>
            <a:r>
              <a:rPr lang="en-US" sz="1600" dirty="0"/>
              <a:t>that the RU was not able to avoid and the consequences of which </a:t>
            </a:r>
            <a:r>
              <a:rPr lang="en-US" sz="1600" dirty="0" smtClean="0"/>
              <a:t>it could </a:t>
            </a:r>
            <a:r>
              <a:rPr lang="en-US" sz="1600" dirty="0"/>
              <a:t>not prevent</a:t>
            </a:r>
            <a:r>
              <a:rPr lang="en-US" sz="1600" dirty="0" smtClean="0"/>
              <a:t>; [</a:t>
            </a:r>
            <a:r>
              <a:rPr lang="en-US" sz="1600" b="1" dirty="0" smtClean="0">
                <a:solidFill>
                  <a:srgbClr val="002060"/>
                </a:solidFill>
              </a:rPr>
              <a:t>e.g. Force </a:t>
            </a:r>
            <a:r>
              <a:rPr lang="en-US" sz="1600" b="1" dirty="0" err="1" smtClean="0">
                <a:solidFill>
                  <a:srgbClr val="002060"/>
                </a:solidFill>
              </a:rPr>
              <a:t>Majeur</a:t>
            </a:r>
            <a:r>
              <a:rPr lang="en-US" sz="1600" b="1" dirty="0" smtClean="0">
                <a:solidFill>
                  <a:srgbClr val="002060"/>
                </a:solidFill>
              </a:rPr>
              <a:t>, however: challenging proof</a:t>
            </a:r>
            <a:r>
              <a:rPr lang="en-US" sz="1600" dirty="0" smtClean="0"/>
              <a:t>]</a:t>
            </a:r>
          </a:p>
          <a:p>
            <a:pPr marL="285750" indent="-285750">
              <a:buFontTx/>
              <a:buChar char="-"/>
            </a:pPr>
            <a:r>
              <a:rPr lang="en-US" sz="1600" dirty="0" smtClean="0"/>
              <a:t>fault </a:t>
            </a:r>
            <a:r>
              <a:rPr lang="en-US" sz="1600" dirty="0"/>
              <a:t>of a third party</a:t>
            </a:r>
            <a:r>
              <a:rPr lang="en-US" sz="1600" dirty="0" smtClean="0"/>
              <a:t>; [“</a:t>
            </a:r>
            <a:r>
              <a:rPr lang="en-US" sz="1600" b="1" dirty="0">
                <a:solidFill>
                  <a:srgbClr val="002060"/>
                </a:solidFill>
              </a:rPr>
              <a:t>third party” is not the “</a:t>
            </a:r>
            <a:r>
              <a:rPr lang="en-US" sz="1600" b="1" dirty="0" smtClean="0">
                <a:solidFill>
                  <a:srgbClr val="002060"/>
                </a:solidFill>
              </a:rPr>
              <a:t>auxiliary </a:t>
            </a:r>
            <a:r>
              <a:rPr lang="en-US" sz="1600" b="1" dirty="0">
                <a:solidFill>
                  <a:srgbClr val="002060"/>
                </a:solidFill>
              </a:rPr>
              <a:t>person”, e.g. infrastructure </a:t>
            </a:r>
            <a:r>
              <a:rPr lang="en-US" sz="1600" b="1" dirty="0" smtClean="0">
                <a:solidFill>
                  <a:srgbClr val="002060"/>
                </a:solidFill>
              </a:rPr>
              <a:t>manager</a:t>
            </a:r>
            <a:r>
              <a:rPr lang="en-US" sz="1600" dirty="0" smtClean="0"/>
              <a:t>”]</a:t>
            </a:r>
          </a:p>
          <a:p>
            <a:pPr marL="285750" indent="-285750">
              <a:buFontTx/>
              <a:buChar char="-"/>
            </a:pPr>
            <a:r>
              <a:rPr lang="en-US" sz="1600" dirty="0" smtClean="0"/>
              <a:t>insufficient </a:t>
            </a:r>
            <a:r>
              <a:rPr lang="en-US" sz="1600" dirty="0"/>
              <a:t>maintenance by the keeper when the RU can prove that the wagon </a:t>
            </a:r>
            <a:r>
              <a:rPr lang="en-US" sz="1600" dirty="0" smtClean="0"/>
              <a:t>was properly </a:t>
            </a:r>
            <a:r>
              <a:rPr lang="en-US" sz="1600" dirty="0"/>
              <a:t>used and </a:t>
            </a:r>
            <a:r>
              <a:rPr lang="en-US" sz="1600" dirty="0" smtClean="0"/>
              <a:t>inspected [</a:t>
            </a:r>
            <a:r>
              <a:rPr lang="en-US" sz="1600" b="1" dirty="0">
                <a:solidFill>
                  <a:srgbClr val="002060"/>
                </a:solidFill>
              </a:rPr>
              <a:t>in this case the RU has to proof two facts</a:t>
            </a:r>
            <a:r>
              <a:rPr lang="en-US" sz="1600" dirty="0" smtClean="0"/>
              <a:t>];</a:t>
            </a:r>
          </a:p>
          <a:p>
            <a:pPr marL="285750" indent="-285750">
              <a:buFontTx/>
              <a:buChar char="-"/>
            </a:pPr>
            <a:r>
              <a:rPr lang="en-US" sz="1600" dirty="0" smtClean="0"/>
              <a:t>fault </a:t>
            </a:r>
            <a:r>
              <a:rPr lang="en-US" sz="1600" dirty="0"/>
              <a:t>of the keeper</a:t>
            </a:r>
            <a:r>
              <a:rPr lang="en-US" sz="1600" dirty="0" smtClean="0"/>
              <a:t>.[</a:t>
            </a:r>
            <a:r>
              <a:rPr lang="en-US" sz="1600" b="1" dirty="0">
                <a:solidFill>
                  <a:srgbClr val="002060"/>
                </a:solidFill>
              </a:rPr>
              <a:t>but: causal connection necessary</a:t>
            </a:r>
            <a:r>
              <a:rPr lang="en-US" sz="1600" dirty="0" smtClean="0"/>
              <a:t>]</a:t>
            </a:r>
            <a:endParaRPr lang="en-US" sz="1600" dirty="0"/>
          </a:p>
          <a:p>
            <a:pPr>
              <a:spcBef>
                <a:spcPts val="600"/>
              </a:spcBef>
              <a:spcAft>
                <a:spcPts val="600"/>
              </a:spcAft>
            </a:pPr>
            <a:r>
              <a:rPr lang="en-US" sz="1600" dirty="0"/>
              <a:t>If the RU is found to be partly responsible, the damage shall be borne by </a:t>
            </a:r>
            <a:r>
              <a:rPr lang="en-US" sz="1600" dirty="0" smtClean="0"/>
              <a:t>the responsible </a:t>
            </a:r>
            <a:r>
              <a:rPr lang="en-US" sz="1600" dirty="0"/>
              <a:t>parties in proportion to their respective share of </a:t>
            </a:r>
            <a:r>
              <a:rPr lang="en-US" sz="1600" dirty="0" smtClean="0"/>
              <a:t>responsibility. The </a:t>
            </a:r>
            <a:r>
              <a:rPr lang="en-US" sz="1600" dirty="0"/>
              <a:t>keeper cannot cite the existence of a hidden defect on his wagon as proof </a:t>
            </a:r>
            <a:r>
              <a:rPr lang="en-US" sz="1600" dirty="0" smtClean="0"/>
              <a:t>that there </a:t>
            </a:r>
            <a:r>
              <a:rPr lang="en-US" sz="1600" dirty="0"/>
              <a:t>was no fault of his part.</a:t>
            </a:r>
            <a:endParaRPr lang="de-DE" sz="1600" dirty="0">
              <a:latin typeface="+mn-lt"/>
            </a:endParaRPr>
          </a:p>
        </p:txBody>
      </p:sp>
      <p:sp>
        <p:nvSpPr>
          <p:cNvPr id="5" name="Titel 1"/>
          <p:cNvSpPr txBox="1">
            <a:spLocks/>
          </p:cNvSpPr>
          <p:nvPr/>
        </p:nvSpPr>
        <p:spPr>
          <a:xfrm>
            <a:off x="395536" y="175742"/>
            <a:ext cx="6552727" cy="58896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de-DE" sz="2800" b="1" dirty="0" smtClean="0"/>
              <a:t>GCU – </a:t>
            </a:r>
            <a:r>
              <a:rPr lang="de-DE" sz="2800" b="1" dirty="0" err="1" smtClean="0"/>
              <a:t>Article</a:t>
            </a:r>
            <a:r>
              <a:rPr lang="de-DE" sz="2800" b="1" dirty="0" smtClean="0"/>
              <a:t> 22: </a:t>
            </a:r>
            <a:r>
              <a:rPr lang="de-DE" sz="2800" b="1" dirty="0" err="1" smtClean="0"/>
              <a:t>Liability</a:t>
            </a:r>
            <a:r>
              <a:rPr lang="de-DE" sz="2800" b="1" dirty="0" smtClean="0"/>
              <a:t> </a:t>
            </a:r>
            <a:r>
              <a:rPr lang="de-DE" sz="2800" b="1" dirty="0" err="1" smtClean="0"/>
              <a:t>of</a:t>
            </a:r>
            <a:r>
              <a:rPr lang="de-DE" sz="2800" b="1" dirty="0" smtClean="0"/>
              <a:t> </a:t>
            </a:r>
            <a:r>
              <a:rPr lang="de-DE" sz="2800" b="1" dirty="0" err="1" smtClean="0"/>
              <a:t>the</a:t>
            </a:r>
            <a:r>
              <a:rPr lang="de-DE" sz="2800" b="1" dirty="0" smtClean="0"/>
              <a:t> </a:t>
            </a:r>
            <a:r>
              <a:rPr lang="de-DE" sz="2800" b="1" dirty="0" err="1" smtClean="0"/>
              <a:t>user</a:t>
            </a:r>
            <a:r>
              <a:rPr lang="de-DE" sz="2800" b="1" dirty="0" smtClean="0"/>
              <a:t> RU</a:t>
            </a:r>
            <a:endParaRPr lang="de-DE" sz="2800" b="1" dirty="0" smtClean="0"/>
          </a:p>
          <a:p>
            <a:pPr algn="l"/>
            <a:endParaRPr lang="de-DE" sz="2800" b="1" dirty="0"/>
          </a:p>
        </p:txBody>
      </p:sp>
      <p:pic>
        <p:nvPicPr>
          <p:cNvPr id="7" name="Grafik 6"/>
          <p:cNvPicPr/>
          <p:nvPr/>
        </p:nvPicPr>
        <p:blipFill>
          <a:blip r:embed="rId2">
            <a:extLst>
              <a:ext uri="{28A0092B-C50C-407E-A947-70E740481C1C}">
                <a14:useLocalDpi xmlns:a14="http://schemas.microsoft.com/office/drawing/2010/main" val="0"/>
              </a:ext>
            </a:extLst>
          </a:blip>
          <a:srcRect/>
          <a:stretch>
            <a:fillRect/>
          </a:stretch>
        </p:blipFill>
        <p:spPr bwMode="auto">
          <a:xfrm>
            <a:off x="6948264" y="287447"/>
            <a:ext cx="1621790" cy="341630"/>
          </a:xfrm>
          <a:prstGeom prst="rect">
            <a:avLst/>
          </a:prstGeom>
          <a:noFill/>
        </p:spPr>
      </p:pic>
      <p:sp>
        <p:nvSpPr>
          <p:cNvPr id="2" name="Rechteck 1"/>
          <p:cNvSpPr/>
          <p:nvPr/>
        </p:nvSpPr>
        <p:spPr>
          <a:xfrm>
            <a:off x="327922" y="4437112"/>
            <a:ext cx="8492549" cy="2185214"/>
          </a:xfrm>
          <a:prstGeom prst="rect">
            <a:avLst/>
          </a:prstGeom>
          <a:ln w="38100" cmpd="sng">
            <a:solidFill>
              <a:srgbClr val="002060"/>
            </a:solidFill>
          </a:ln>
        </p:spPr>
        <p:txBody>
          <a:bodyPr wrap="square">
            <a:spAutoFit/>
          </a:bodyPr>
          <a:lstStyle/>
          <a:p>
            <a:pPr marL="285750" indent="-285750">
              <a:spcBef>
                <a:spcPts val="600"/>
              </a:spcBef>
              <a:spcAft>
                <a:spcPts val="600"/>
              </a:spcAft>
              <a:buFont typeface="Wingdings" panose="05000000000000000000" pitchFamily="2" charset="2"/>
              <a:buChar char="Ü"/>
            </a:pPr>
            <a:r>
              <a:rPr lang="de-DE" altLang="de-DE" sz="1600" b="1" dirty="0" smtClean="0">
                <a:solidFill>
                  <a:srgbClr val="FF0000"/>
                </a:solidFill>
              </a:rPr>
              <a:t>The Keeper </a:t>
            </a:r>
            <a:r>
              <a:rPr lang="de-DE" altLang="de-DE" sz="1600" b="1" dirty="0" err="1" smtClean="0">
                <a:solidFill>
                  <a:srgbClr val="FF0000"/>
                </a:solidFill>
              </a:rPr>
              <a:t>has</a:t>
            </a:r>
            <a:r>
              <a:rPr lang="de-DE" altLang="de-DE" sz="1600" b="1" dirty="0" smtClean="0">
                <a:solidFill>
                  <a:srgbClr val="FF0000"/>
                </a:solidFill>
              </a:rPr>
              <a:t> </a:t>
            </a:r>
            <a:r>
              <a:rPr lang="de-DE" altLang="de-DE" sz="1600" b="1" dirty="0" err="1" smtClean="0">
                <a:solidFill>
                  <a:srgbClr val="FF0000"/>
                </a:solidFill>
              </a:rPr>
              <a:t>to</a:t>
            </a:r>
            <a:r>
              <a:rPr lang="de-DE" altLang="de-DE" sz="1600" b="1" dirty="0" smtClean="0">
                <a:solidFill>
                  <a:srgbClr val="FF0000"/>
                </a:solidFill>
              </a:rPr>
              <a:t> </a:t>
            </a:r>
            <a:r>
              <a:rPr lang="de-DE" altLang="de-DE" sz="1600" b="1" dirty="0" err="1" smtClean="0">
                <a:solidFill>
                  <a:srgbClr val="FF0000"/>
                </a:solidFill>
              </a:rPr>
              <a:t>proof</a:t>
            </a:r>
            <a:r>
              <a:rPr lang="de-DE" altLang="de-DE" sz="1600" b="1" dirty="0" smtClean="0">
                <a:solidFill>
                  <a:srgbClr val="FF0000"/>
                </a:solidFill>
              </a:rPr>
              <a:t>, </a:t>
            </a:r>
            <a:r>
              <a:rPr lang="de-DE" altLang="de-DE" sz="1600" b="1" dirty="0" err="1" smtClean="0">
                <a:solidFill>
                  <a:srgbClr val="FF0000"/>
                </a:solidFill>
              </a:rPr>
              <a:t>that</a:t>
            </a:r>
            <a:r>
              <a:rPr lang="de-DE" altLang="de-DE" sz="1600" b="1" dirty="0" smtClean="0">
                <a:solidFill>
                  <a:srgbClr val="FF0000"/>
                </a:solidFill>
              </a:rPr>
              <a:t> </a:t>
            </a:r>
            <a:endParaRPr lang="de-DE" altLang="de-DE" sz="1600" b="1" dirty="0">
              <a:solidFill>
                <a:srgbClr val="FF0000"/>
              </a:solidFill>
            </a:endParaRPr>
          </a:p>
          <a:p>
            <a:pPr marL="0" lvl="1">
              <a:spcBef>
                <a:spcPts val="600"/>
              </a:spcBef>
              <a:spcAft>
                <a:spcPts val="600"/>
              </a:spcAft>
            </a:pPr>
            <a:r>
              <a:rPr lang="de-DE" altLang="de-DE" sz="1600" b="1" dirty="0" smtClean="0">
                <a:solidFill>
                  <a:srgbClr val="FF0000"/>
                </a:solidFill>
              </a:rPr>
              <a:t>	a </a:t>
            </a:r>
            <a:r>
              <a:rPr lang="de-DE" altLang="de-DE" sz="1600" b="1" dirty="0" err="1">
                <a:solidFill>
                  <a:srgbClr val="FF0000"/>
                </a:solidFill>
              </a:rPr>
              <a:t>damage</a:t>
            </a:r>
            <a:r>
              <a:rPr lang="de-DE" altLang="de-DE" sz="1600" b="1" dirty="0">
                <a:solidFill>
                  <a:srgbClr val="FF0000"/>
                </a:solidFill>
              </a:rPr>
              <a:t> </a:t>
            </a:r>
            <a:r>
              <a:rPr lang="de-DE" altLang="de-DE" sz="1600" b="1" dirty="0" err="1">
                <a:solidFill>
                  <a:srgbClr val="FF0000"/>
                </a:solidFill>
              </a:rPr>
              <a:t>occured</a:t>
            </a:r>
            <a:r>
              <a:rPr lang="de-DE" altLang="de-DE" sz="1600" b="1" dirty="0">
                <a:solidFill>
                  <a:srgbClr val="FF0000"/>
                </a:solidFill>
              </a:rPr>
              <a:t> </a:t>
            </a:r>
            <a:r>
              <a:rPr lang="de-DE" altLang="de-DE" sz="1600" b="1" dirty="0" err="1">
                <a:solidFill>
                  <a:srgbClr val="FF0000"/>
                </a:solidFill>
              </a:rPr>
              <a:t>to</a:t>
            </a:r>
            <a:r>
              <a:rPr lang="de-DE" altLang="de-DE" sz="1600" b="1" dirty="0">
                <a:solidFill>
                  <a:srgbClr val="FF0000"/>
                </a:solidFill>
              </a:rPr>
              <a:t> </a:t>
            </a:r>
            <a:r>
              <a:rPr lang="de-DE" altLang="de-DE" sz="1600" b="1" dirty="0" err="1">
                <a:solidFill>
                  <a:srgbClr val="FF0000"/>
                </a:solidFill>
              </a:rPr>
              <a:t>his</a:t>
            </a:r>
            <a:r>
              <a:rPr lang="de-DE" altLang="de-DE" sz="1600" b="1" dirty="0">
                <a:solidFill>
                  <a:srgbClr val="FF0000"/>
                </a:solidFill>
              </a:rPr>
              <a:t> </a:t>
            </a:r>
            <a:r>
              <a:rPr lang="de-DE" altLang="de-DE" sz="1600" b="1" dirty="0" err="1">
                <a:solidFill>
                  <a:srgbClr val="FF0000"/>
                </a:solidFill>
              </a:rPr>
              <a:t>wagon</a:t>
            </a:r>
            <a:r>
              <a:rPr lang="de-DE" altLang="de-DE" sz="1600" b="1" dirty="0">
                <a:solidFill>
                  <a:srgbClr val="FF0000"/>
                </a:solidFill>
              </a:rPr>
              <a:t>,</a:t>
            </a:r>
            <a:endParaRPr lang="de-DE" altLang="de-DE" sz="1600" b="1" dirty="0">
              <a:solidFill>
                <a:srgbClr val="FF0000"/>
              </a:solidFill>
            </a:endParaRPr>
          </a:p>
          <a:p>
            <a:pPr marL="0" lvl="1">
              <a:spcBef>
                <a:spcPts val="600"/>
              </a:spcBef>
              <a:spcAft>
                <a:spcPts val="600"/>
              </a:spcAft>
            </a:pPr>
            <a:r>
              <a:rPr lang="de-DE" altLang="de-DE" sz="1600" b="1" dirty="0" smtClean="0">
                <a:solidFill>
                  <a:srgbClr val="FF0000"/>
                </a:solidFill>
              </a:rPr>
              <a:t>	</a:t>
            </a:r>
            <a:r>
              <a:rPr lang="de-DE" altLang="de-DE" sz="1600" b="1" dirty="0" err="1" smtClean="0">
                <a:solidFill>
                  <a:srgbClr val="FF0000"/>
                </a:solidFill>
              </a:rPr>
              <a:t>the</a:t>
            </a:r>
            <a:r>
              <a:rPr lang="de-DE" altLang="de-DE" sz="1600" b="1" dirty="0" smtClean="0">
                <a:solidFill>
                  <a:srgbClr val="FF0000"/>
                </a:solidFill>
              </a:rPr>
              <a:t> </a:t>
            </a:r>
            <a:r>
              <a:rPr lang="de-DE" altLang="de-DE" sz="1600" b="1" dirty="0" err="1">
                <a:solidFill>
                  <a:srgbClr val="FF0000"/>
                </a:solidFill>
              </a:rPr>
              <a:t>wagon</a:t>
            </a:r>
            <a:r>
              <a:rPr lang="de-DE" altLang="de-DE" sz="1600" b="1" dirty="0">
                <a:solidFill>
                  <a:srgbClr val="FF0000"/>
                </a:solidFill>
              </a:rPr>
              <a:t> was </a:t>
            </a:r>
            <a:r>
              <a:rPr lang="de-DE" altLang="de-DE" sz="1600" b="1" dirty="0" err="1">
                <a:solidFill>
                  <a:srgbClr val="FF0000"/>
                </a:solidFill>
              </a:rPr>
              <a:t>under</a:t>
            </a:r>
            <a:r>
              <a:rPr lang="de-DE" altLang="de-DE" sz="1600" b="1" dirty="0">
                <a:solidFill>
                  <a:srgbClr val="FF0000"/>
                </a:solidFill>
              </a:rPr>
              <a:t> </a:t>
            </a:r>
            <a:r>
              <a:rPr lang="de-DE" altLang="de-DE" sz="1600" b="1" dirty="0" err="1">
                <a:solidFill>
                  <a:srgbClr val="FF0000"/>
                </a:solidFill>
              </a:rPr>
              <a:t>the</a:t>
            </a:r>
            <a:r>
              <a:rPr lang="de-DE" altLang="de-DE" sz="1600" b="1" dirty="0">
                <a:solidFill>
                  <a:srgbClr val="FF0000"/>
                </a:solidFill>
              </a:rPr>
              <a:t> </a:t>
            </a:r>
            <a:r>
              <a:rPr lang="de-DE" altLang="de-DE" sz="1600" b="1" dirty="0" err="1">
                <a:solidFill>
                  <a:srgbClr val="FF0000"/>
                </a:solidFill>
              </a:rPr>
              <a:t>custody</a:t>
            </a:r>
            <a:r>
              <a:rPr lang="de-DE" altLang="de-DE" sz="1600" b="1" dirty="0">
                <a:solidFill>
                  <a:srgbClr val="FF0000"/>
                </a:solidFill>
              </a:rPr>
              <a:t> </a:t>
            </a:r>
            <a:r>
              <a:rPr lang="de-DE" altLang="de-DE" sz="1600" b="1" dirty="0" err="1">
                <a:solidFill>
                  <a:srgbClr val="FF0000"/>
                </a:solidFill>
              </a:rPr>
              <a:t>of</a:t>
            </a:r>
            <a:r>
              <a:rPr lang="de-DE" altLang="de-DE" sz="1600" b="1" dirty="0">
                <a:solidFill>
                  <a:srgbClr val="FF0000"/>
                </a:solidFill>
              </a:rPr>
              <a:t> </a:t>
            </a:r>
            <a:r>
              <a:rPr lang="de-DE" altLang="de-DE" sz="1600" b="1" dirty="0" err="1">
                <a:solidFill>
                  <a:srgbClr val="FF0000"/>
                </a:solidFill>
              </a:rPr>
              <a:t>the</a:t>
            </a:r>
            <a:r>
              <a:rPr lang="de-DE" altLang="de-DE" sz="1600" b="1" dirty="0">
                <a:solidFill>
                  <a:srgbClr val="FF0000"/>
                </a:solidFill>
              </a:rPr>
              <a:t> RU </a:t>
            </a:r>
            <a:r>
              <a:rPr lang="de-DE" altLang="de-DE" sz="1600" b="1" dirty="0" err="1">
                <a:solidFill>
                  <a:srgbClr val="FF0000"/>
                </a:solidFill>
              </a:rPr>
              <a:t>to</a:t>
            </a:r>
            <a:r>
              <a:rPr lang="de-DE" altLang="de-DE" sz="1600" b="1" dirty="0">
                <a:solidFill>
                  <a:srgbClr val="FF0000"/>
                </a:solidFill>
              </a:rPr>
              <a:t> </a:t>
            </a:r>
            <a:r>
              <a:rPr lang="de-DE" altLang="de-DE" sz="1600" b="1" dirty="0" err="1">
                <a:solidFill>
                  <a:srgbClr val="FF0000"/>
                </a:solidFill>
              </a:rPr>
              <a:t>whom</a:t>
            </a:r>
            <a:r>
              <a:rPr lang="de-DE" altLang="de-DE" sz="1600" b="1" dirty="0">
                <a:solidFill>
                  <a:srgbClr val="FF0000"/>
                </a:solidFill>
              </a:rPr>
              <a:t> he </a:t>
            </a:r>
            <a:r>
              <a:rPr lang="de-DE" altLang="de-DE" sz="1600" b="1" dirty="0" err="1">
                <a:solidFill>
                  <a:srgbClr val="FF0000"/>
                </a:solidFill>
              </a:rPr>
              <a:t>addresses</a:t>
            </a:r>
            <a:r>
              <a:rPr lang="de-DE" altLang="de-DE" sz="1600" b="1" dirty="0">
                <a:solidFill>
                  <a:srgbClr val="FF0000"/>
                </a:solidFill>
              </a:rPr>
              <a:t> </a:t>
            </a:r>
            <a:r>
              <a:rPr lang="de-DE" altLang="de-DE" sz="1600" b="1" dirty="0" err="1">
                <a:solidFill>
                  <a:srgbClr val="FF0000"/>
                </a:solidFill>
              </a:rPr>
              <a:t>the</a:t>
            </a:r>
            <a:r>
              <a:rPr lang="de-DE" altLang="de-DE" sz="1600" b="1" dirty="0">
                <a:solidFill>
                  <a:srgbClr val="FF0000"/>
                </a:solidFill>
              </a:rPr>
              <a:t> </a:t>
            </a:r>
            <a:r>
              <a:rPr lang="de-DE" altLang="de-DE" sz="1600" b="1" dirty="0" err="1">
                <a:solidFill>
                  <a:srgbClr val="FF0000"/>
                </a:solidFill>
              </a:rPr>
              <a:t>claim</a:t>
            </a:r>
            <a:r>
              <a:rPr lang="de-DE" altLang="de-DE" sz="1600" b="1" dirty="0">
                <a:solidFill>
                  <a:srgbClr val="FF0000"/>
                </a:solidFill>
              </a:rPr>
              <a:t> </a:t>
            </a:r>
            <a:endParaRPr lang="de-DE" altLang="de-DE" sz="1600" b="1" dirty="0">
              <a:solidFill>
                <a:srgbClr val="FF0000"/>
              </a:solidFill>
            </a:endParaRPr>
          </a:p>
          <a:p>
            <a:pPr marL="285750" indent="-285750">
              <a:spcBef>
                <a:spcPts val="600"/>
              </a:spcBef>
              <a:spcAft>
                <a:spcPts val="600"/>
              </a:spcAft>
              <a:buFont typeface="Wingdings" panose="05000000000000000000" pitchFamily="2" charset="2"/>
              <a:buChar char="Ü"/>
            </a:pPr>
            <a:r>
              <a:rPr lang="de-DE" altLang="de-DE" sz="1600" b="1" dirty="0" smtClean="0">
                <a:solidFill>
                  <a:srgbClr val="FF0000"/>
                </a:solidFill>
              </a:rPr>
              <a:t>The Keeper must NOT </a:t>
            </a:r>
            <a:r>
              <a:rPr lang="de-DE" altLang="de-DE" sz="1600" b="1" dirty="0" err="1" smtClean="0">
                <a:solidFill>
                  <a:srgbClr val="FF0000"/>
                </a:solidFill>
              </a:rPr>
              <a:t>proof</a:t>
            </a:r>
            <a:r>
              <a:rPr lang="de-DE" altLang="de-DE" sz="1600" b="1" dirty="0" smtClean="0">
                <a:solidFill>
                  <a:srgbClr val="FF0000"/>
                </a:solidFill>
              </a:rPr>
              <a:t> </a:t>
            </a:r>
            <a:r>
              <a:rPr lang="de-DE" altLang="de-DE" sz="1600" b="1" dirty="0" err="1" smtClean="0">
                <a:solidFill>
                  <a:srgbClr val="FF0000"/>
                </a:solidFill>
              </a:rPr>
              <a:t>that</a:t>
            </a:r>
            <a:r>
              <a:rPr lang="de-DE" altLang="de-DE" sz="1600" b="1" dirty="0" smtClean="0">
                <a:solidFill>
                  <a:srgbClr val="FF0000"/>
                </a:solidFill>
              </a:rPr>
              <a:t> </a:t>
            </a:r>
            <a:r>
              <a:rPr lang="de-DE" altLang="de-DE" sz="1600" b="1" dirty="0" err="1" smtClean="0">
                <a:solidFill>
                  <a:srgbClr val="FF0000"/>
                </a:solidFill>
              </a:rPr>
              <a:t>the</a:t>
            </a:r>
            <a:r>
              <a:rPr lang="de-DE" altLang="de-DE" sz="1600" b="1" dirty="0" smtClean="0">
                <a:solidFill>
                  <a:srgbClr val="FF0000"/>
                </a:solidFill>
              </a:rPr>
              <a:t> RU was at fault</a:t>
            </a:r>
            <a:endParaRPr lang="de-DE" altLang="de-DE" sz="1600" b="1" dirty="0">
              <a:solidFill>
                <a:srgbClr val="FF0000"/>
              </a:solidFill>
            </a:endParaRPr>
          </a:p>
          <a:p>
            <a:pPr marL="285750" indent="-285750">
              <a:spcBef>
                <a:spcPts val="600"/>
              </a:spcBef>
              <a:spcAft>
                <a:spcPts val="600"/>
              </a:spcAft>
              <a:buFont typeface="Wingdings" panose="05000000000000000000" pitchFamily="2" charset="2"/>
              <a:buChar char="Ü"/>
            </a:pPr>
            <a:r>
              <a:rPr lang="de-DE" altLang="de-DE" sz="1600" b="1" dirty="0" err="1" smtClean="0">
                <a:solidFill>
                  <a:srgbClr val="FF0000"/>
                </a:solidFill>
              </a:rPr>
              <a:t>Contractual</a:t>
            </a:r>
            <a:r>
              <a:rPr lang="de-DE" altLang="de-DE" sz="1600" b="1" dirty="0" smtClean="0">
                <a:solidFill>
                  <a:srgbClr val="FF0000"/>
                </a:solidFill>
              </a:rPr>
              <a:t> </a:t>
            </a:r>
            <a:r>
              <a:rPr lang="de-DE" altLang="de-DE" sz="1600" b="1" dirty="0" err="1" smtClean="0">
                <a:solidFill>
                  <a:srgbClr val="FF0000"/>
                </a:solidFill>
              </a:rPr>
              <a:t>reversal</a:t>
            </a:r>
            <a:r>
              <a:rPr lang="de-DE" altLang="de-DE" sz="1600" b="1" dirty="0" smtClean="0">
                <a:solidFill>
                  <a:srgbClr val="FF0000"/>
                </a:solidFill>
              </a:rPr>
              <a:t> </a:t>
            </a:r>
            <a:r>
              <a:rPr lang="de-DE" altLang="de-DE" sz="1600" b="1" dirty="0" err="1" smtClean="0">
                <a:solidFill>
                  <a:srgbClr val="FF0000"/>
                </a:solidFill>
              </a:rPr>
              <a:t>of</a:t>
            </a:r>
            <a:r>
              <a:rPr lang="de-DE" altLang="de-DE" sz="1600" b="1" dirty="0" smtClean="0">
                <a:solidFill>
                  <a:srgbClr val="FF0000"/>
                </a:solidFill>
              </a:rPr>
              <a:t> </a:t>
            </a:r>
            <a:r>
              <a:rPr lang="de-DE" altLang="de-DE" sz="1600" b="1" dirty="0" err="1" smtClean="0">
                <a:solidFill>
                  <a:srgbClr val="FF0000"/>
                </a:solidFill>
              </a:rPr>
              <a:t>burden</a:t>
            </a:r>
            <a:r>
              <a:rPr lang="de-DE" altLang="de-DE" sz="1600" b="1" dirty="0" smtClean="0">
                <a:solidFill>
                  <a:srgbClr val="FF0000"/>
                </a:solidFill>
              </a:rPr>
              <a:t> </a:t>
            </a:r>
            <a:r>
              <a:rPr lang="de-DE" altLang="de-DE" sz="1600" b="1" dirty="0" err="1" smtClean="0">
                <a:solidFill>
                  <a:srgbClr val="FF0000"/>
                </a:solidFill>
              </a:rPr>
              <a:t>of</a:t>
            </a:r>
            <a:r>
              <a:rPr lang="de-DE" altLang="de-DE" sz="1600" b="1" dirty="0" smtClean="0">
                <a:solidFill>
                  <a:srgbClr val="FF0000"/>
                </a:solidFill>
              </a:rPr>
              <a:t> </a:t>
            </a:r>
            <a:r>
              <a:rPr lang="de-DE" altLang="de-DE" sz="1600" b="1" dirty="0" err="1" smtClean="0">
                <a:solidFill>
                  <a:srgbClr val="FF0000"/>
                </a:solidFill>
              </a:rPr>
              <a:t>proof</a:t>
            </a:r>
            <a:r>
              <a:rPr lang="de-DE" altLang="de-DE" sz="1600" b="1" dirty="0" smtClean="0">
                <a:solidFill>
                  <a:srgbClr val="FF0000"/>
                </a:solidFill>
              </a:rPr>
              <a:t>  in </a:t>
            </a:r>
            <a:r>
              <a:rPr lang="de-DE" altLang="de-DE" sz="1600" b="1" dirty="0" err="1" smtClean="0">
                <a:solidFill>
                  <a:srgbClr val="FF0000"/>
                </a:solidFill>
              </a:rPr>
              <a:t>favor</a:t>
            </a:r>
            <a:r>
              <a:rPr lang="de-DE" altLang="de-DE" sz="1600" b="1" dirty="0" smtClean="0">
                <a:solidFill>
                  <a:srgbClr val="FF0000"/>
                </a:solidFill>
              </a:rPr>
              <a:t> </a:t>
            </a:r>
            <a:r>
              <a:rPr lang="de-DE" altLang="de-DE" sz="1600" b="1" dirty="0" err="1" smtClean="0">
                <a:solidFill>
                  <a:srgbClr val="FF0000"/>
                </a:solidFill>
              </a:rPr>
              <a:t>of</a:t>
            </a:r>
            <a:r>
              <a:rPr lang="de-DE" altLang="de-DE" sz="1600" b="1" dirty="0" smtClean="0">
                <a:solidFill>
                  <a:srgbClr val="FF0000"/>
                </a:solidFill>
              </a:rPr>
              <a:t> </a:t>
            </a:r>
            <a:r>
              <a:rPr lang="de-DE" altLang="de-DE" sz="1600" b="1" dirty="0" err="1" smtClean="0">
                <a:solidFill>
                  <a:srgbClr val="FF0000"/>
                </a:solidFill>
              </a:rPr>
              <a:t>the</a:t>
            </a:r>
            <a:r>
              <a:rPr lang="de-DE" altLang="de-DE" sz="1600" b="1" dirty="0" smtClean="0">
                <a:solidFill>
                  <a:srgbClr val="FF0000"/>
                </a:solidFill>
              </a:rPr>
              <a:t> Keeper (</a:t>
            </a:r>
            <a:r>
              <a:rPr lang="de-DE" altLang="de-DE" sz="1600" b="1" dirty="0" err="1" smtClean="0">
                <a:solidFill>
                  <a:srgbClr val="FF0000"/>
                </a:solidFill>
              </a:rPr>
              <a:t>differing</a:t>
            </a:r>
            <a:r>
              <a:rPr lang="de-DE" altLang="de-DE" sz="1600" b="1" dirty="0" smtClean="0">
                <a:solidFill>
                  <a:srgbClr val="FF0000"/>
                </a:solidFill>
              </a:rPr>
              <a:t> from „normal“ </a:t>
            </a:r>
            <a:r>
              <a:rPr lang="de-DE" altLang="de-DE" sz="1600" b="1" dirty="0" err="1" smtClean="0">
                <a:solidFill>
                  <a:srgbClr val="FF0000"/>
                </a:solidFill>
              </a:rPr>
              <a:t>civil</a:t>
            </a:r>
            <a:r>
              <a:rPr lang="de-DE" altLang="de-DE" sz="1600" b="1" dirty="0" smtClean="0">
                <a:solidFill>
                  <a:srgbClr val="FF0000"/>
                </a:solidFill>
              </a:rPr>
              <a:t> </a:t>
            </a:r>
            <a:r>
              <a:rPr lang="de-DE" altLang="de-DE" sz="1600" b="1" dirty="0" err="1" smtClean="0">
                <a:solidFill>
                  <a:srgbClr val="FF0000"/>
                </a:solidFill>
              </a:rPr>
              <a:t>law</a:t>
            </a:r>
            <a:r>
              <a:rPr lang="de-DE" altLang="de-DE" sz="1600" b="1" dirty="0" smtClean="0">
                <a:solidFill>
                  <a:srgbClr val="FF0000"/>
                </a:solidFill>
              </a:rPr>
              <a:t> </a:t>
            </a:r>
            <a:r>
              <a:rPr lang="de-DE" altLang="de-DE" sz="1600" b="1" dirty="0" err="1" smtClean="0">
                <a:solidFill>
                  <a:srgbClr val="FF0000"/>
                </a:solidFill>
              </a:rPr>
              <a:t>provisions</a:t>
            </a:r>
            <a:r>
              <a:rPr lang="de-DE" altLang="de-DE" sz="1600" b="1" dirty="0" smtClean="0">
                <a:solidFill>
                  <a:srgbClr val="FF0000"/>
                </a:solidFill>
              </a:rPr>
              <a:t>)</a:t>
            </a:r>
            <a:endParaRPr lang="de-DE" altLang="de-DE" sz="1600" b="1" dirty="0">
              <a:solidFill>
                <a:srgbClr val="FF0000"/>
              </a:solidFill>
            </a:endParaRPr>
          </a:p>
        </p:txBody>
      </p:sp>
    </p:spTree>
    <p:extLst>
      <p:ext uri="{BB962C8B-B14F-4D97-AF65-F5344CB8AC3E}">
        <p14:creationId xmlns:p14="http://schemas.microsoft.com/office/powerpoint/2010/main" val="32153953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1974</Words>
  <Application>Microsoft Office PowerPoint</Application>
  <PresentationFormat>Bildschirmpräsentation (4:3)</PresentationFormat>
  <Paragraphs>297</Paragraphs>
  <Slides>12</Slides>
  <Notes>2</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Larissa</vt:lpstr>
      <vt:lpstr>IGTL - GCU Workshop  24.10.2017, Warszawa  Markus Vaerst Vice-President ERFA Rapporteur GCU Joint Committee</vt:lpstr>
      <vt:lpstr>PowerPoint-Präsentation</vt:lpstr>
      <vt:lpstr>PowerPoint-Präsentation</vt:lpstr>
      <vt:lpstr>PowerPoint-Präsentation</vt:lpstr>
      <vt:lpstr>GCU – Articles 1.2 &amp; 2.3</vt:lpstr>
      <vt:lpstr>GCU – Article 5: Discontinuance of being a signatory </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Markus Vaerst</dc:creator>
  <cp:lastModifiedBy>Markus Vaerst</cp:lastModifiedBy>
  <cp:revision>80</cp:revision>
  <dcterms:created xsi:type="dcterms:W3CDTF">2017-06-06T17:33:58Z</dcterms:created>
  <dcterms:modified xsi:type="dcterms:W3CDTF">2017-10-23T21:03:41Z</dcterms:modified>
</cp:coreProperties>
</file>