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69" r:id="rId3"/>
  </p:sldMasterIdLst>
  <p:sldIdLst>
    <p:sldId id="262" r:id="rId4"/>
    <p:sldId id="257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74" r:id="rId17"/>
    <p:sldId id="270" r:id="rId18"/>
    <p:sldId id="269" r:id="rId19"/>
    <p:sldId id="275" r:id="rId20"/>
    <p:sldId id="276" r:id="rId21"/>
    <p:sldId id="277" r:id="rId22"/>
    <p:sldId id="278" r:id="rId23"/>
    <p:sldId id="261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9" d="100"/>
          <a:sy n="99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7BF66-8E55-430B-BB2E-D33889FADFD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9027330-2DEB-4B59-BEB0-8E706440D595}">
      <dgm:prSet phldrT="[Tekst]"/>
      <dgm:spPr/>
      <dgm:t>
        <a:bodyPr/>
        <a:lstStyle/>
        <a:p>
          <a:r>
            <a:rPr lang="pl-PL" dirty="0" smtClean="0"/>
            <a:t>Rezerwacja / nadanie EVN</a:t>
          </a:r>
          <a:endParaRPr lang="pl-PL" dirty="0"/>
        </a:p>
      </dgm:t>
    </dgm:pt>
    <dgm:pt modelId="{C59BCD4D-107E-4299-ACD5-03FB02AD1914}" type="parTrans" cxnId="{C126C0FD-5CB4-43F0-930A-4F1AA6443C6A}">
      <dgm:prSet/>
      <dgm:spPr/>
      <dgm:t>
        <a:bodyPr/>
        <a:lstStyle/>
        <a:p>
          <a:endParaRPr lang="pl-PL"/>
        </a:p>
      </dgm:t>
    </dgm:pt>
    <dgm:pt modelId="{F0DDE1C6-CAD8-4FDD-A070-80BFECCD282E}" type="sibTrans" cxnId="{C126C0FD-5CB4-43F0-930A-4F1AA6443C6A}">
      <dgm:prSet/>
      <dgm:spPr/>
      <dgm:t>
        <a:bodyPr/>
        <a:lstStyle/>
        <a:p>
          <a:endParaRPr lang="pl-PL"/>
        </a:p>
      </dgm:t>
    </dgm:pt>
    <dgm:pt modelId="{712D9FB6-2B7E-4F07-A85E-91D58A8B4696}">
      <dgm:prSet phldrT="[Tekst]"/>
      <dgm:spPr/>
      <dgm:t>
        <a:bodyPr/>
        <a:lstStyle/>
        <a:p>
          <a:r>
            <a:rPr lang="pl-PL" dirty="0" smtClean="0"/>
            <a:t>Producent / wykonawca modernizacji</a:t>
          </a:r>
          <a:endParaRPr lang="pl-PL" dirty="0"/>
        </a:p>
      </dgm:t>
    </dgm:pt>
    <dgm:pt modelId="{A271EBF4-2028-4DCE-9CA7-2742C065CBA7}" type="parTrans" cxnId="{242A03CF-CF1F-494C-8934-528D5AD9DF93}">
      <dgm:prSet/>
      <dgm:spPr/>
      <dgm:t>
        <a:bodyPr/>
        <a:lstStyle/>
        <a:p>
          <a:endParaRPr lang="pl-PL"/>
        </a:p>
      </dgm:t>
    </dgm:pt>
    <dgm:pt modelId="{08072089-4A44-46C2-AA83-E974A519370A}" type="sibTrans" cxnId="{242A03CF-CF1F-494C-8934-528D5AD9DF93}">
      <dgm:prSet/>
      <dgm:spPr/>
      <dgm:t>
        <a:bodyPr/>
        <a:lstStyle/>
        <a:p>
          <a:endParaRPr lang="pl-PL"/>
        </a:p>
      </dgm:t>
    </dgm:pt>
    <dgm:pt modelId="{FB596FEF-E94B-45FB-8A5A-01427A163C5B}">
      <dgm:prSet phldrT="[Tekst]"/>
      <dgm:spPr/>
      <dgm:t>
        <a:bodyPr/>
        <a:lstStyle/>
        <a:p>
          <a:r>
            <a:rPr lang="pl-PL" dirty="0" smtClean="0"/>
            <a:t>Zmiana danych </a:t>
          </a:r>
          <a:endParaRPr lang="pl-PL" dirty="0"/>
        </a:p>
      </dgm:t>
    </dgm:pt>
    <dgm:pt modelId="{D98C1D39-B9DA-4EF7-8EFB-3A6669E476E7}" type="parTrans" cxnId="{EB3BDD0C-4946-4757-8775-BCD5EF370F9E}">
      <dgm:prSet/>
      <dgm:spPr/>
      <dgm:t>
        <a:bodyPr/>
        <a:lstStyle/>
        <a:p>
          <a:endParaRPr lang="pl-PL"/>
        </a:p>
      </dgm:t>
    </dgm:pt>
    <dgm:pt modelId="{ACECE9A5-29F1-4C80-982E-309E43F8C3F8}" type="sibTrans" cxnId="{EB3BDD0C-4946-4757-8775-BCD5EF370F9E}">
      <dgm:prSet/>
      <dgm:spPr/>
      <dgm:t>
        <a:bodyPr/>
        <a:lstStyle/>
        <a:p>
          <a:endParaRPr lang="pl-PL"/>
        </a:p>
      </dgm:t>
    </dgm:pt>
    <dgm:pt modelId="{DD20E3DF-5D16-486A-A50D-AB364EFCBDB3}">
      <dgm:prSet phldrT="[Tekst]"/>
      <dgm:spPr/>
      <dgm:t>
        <a:bodyPr/>
        <a:lstStyle/>
        <a:p>
          <a:r>
            <a:rPr lang="pl-PL" dirty="0" smtClean="0"/>
            <a:t>Obecny dysponent pojazdu (dysponent wpisany do EVR)</a:t>
          </a:r>
          <a:endParaRPr lang="pl-PL" dirty="0"/>
        </a:p>
      </dgm:t>
    </dgm:pt>
    <dgm:pt modelId="{45DF85F0-A28C-4F46-B91B-36966CF05CD3}" type="parTrans" cxnId="{2272A49C-6C39-4597-8FA1-F09C93315AA5}">
      <dgm:prSet/>
      <dgm:spPr/>
      <dgm:t>
        <a:bodyPr/>
        <a:lstStyle/>
        <a:p>
          <a:endParaRPr lang="pl-PL"/>
        </a:p>
      </dgm:t>
    </dgm:pt>
    <dgm:pt modelId="{67177498-0DFA-4A8F-A88F-A237CFB5880E}" type="sibTrans" cxnId="{2272A49C-6C39-4597-8FA1-F09C93315AA5}">
      <dgm:prSet/>
      <dgm:spPr/>
      <dgm:t>
        <a:bodyPr/>
        <a:lstStyle/>
        <a:p>
          <a:endParaRPr lang="pl-PL"/>
        </a:p>
      </dgm:t>
    </dgm:pt>
    <dgm:pt modelId="{C00B1B79-8444-4E7C-ADB8-65C5D74D9A7F}">
      <dgm:prSet phldrT="[Tekst]"/>
      <dgm:spPr/>
      <dgm:t>
        <a:bodyPr/>
        <a:lstStyle/>
        <a:p>
          <a:r>
            <a:rPr lang="pl-PL" dirty="0" smtClean="0"/>
            <a:t>Wycofanie pojazdu</a:t>
          </a:r>
          <a:endParaRPr lang="pl-PL" dirty="0"/>
        </a:p>
      </dgm:t>
    </dgm:pt>
    <dgm:pt modelId="{22F6C388-6B19-4B1A-B283-6E572F2C1B60}" type="parTrans" cxnId="{ABC1A8B2-6BA9-407D-A955-64850CBB7E90}">
      <dgm:prSet/>
      <dgm:spPr/>
      <dgm:t>
        <a:bodyPr/>
        <a:lstStyle/>
        <a:p>
          <a:endParaRPr lang="pl-PL"/>
        </a:p>
      </dgm:t>
    </dgm:pt>
    <dgm:pt modelId="{824C8AE5-8CAE-4CC2-A3B1-20BC64AE45EB}" type="sibTrans" cxnId="{ABC1A8B2-6BA9-407D-A955-64850CBB7E90}">
      <dgm:prSet/>
      <dgm:spPr/>
      <dgm:t>
        <a:bodyPr/>
        <a:lstStyle/>
        <a:p>
          <a:endParaRPr lang="pl-PL"/>
        </a:p>
      </dgm:t>
    </dgm:pt>
    <dgm:pt modelId="{B935841C-1528-4283-818C-24EC1FAD81FC}">
      <dgm:prSet phldrT="[Tekst]"/>
      <dgm:spPr/>
      <dgm:t>
        <a:bodyPr/>
        <a:lstStyle/>
        <a:p>
          <a:r>
            <a:rPr lang="pl-PL" dirty="0" smtClean="0"/>
            <a:t>Obecny dysponent pojazdu (dysponent wpisany do EVR)</a:t>
          </a:r>
          <a:endParaRPr lang="pl-PL" dirty="0"/>
        </a:p>
      </dgm:t>
    </dgm:pt>
    <dgm:pt modelId="{09EE3A2E-2E71-454E-9E4F-72ABD852E275}" type="parTrans" cxnId="{7B51729F-3FC7-490D-BDC1-09FFBA804CF0}">
      <dgm:prSet/>
      <dgm:spPr/>
      <dgm:t>
        <a:bodyPr/>
        <a:lstStyle/>
        <a:p>
          <a:endParaRPr lang="pl-PL"/>
        </a:p>
      </dgm:t>
    </dgm:pt>
    <dgm:pt modelId="{B078F575-C85E-4B7B-8CC7-4782C99E7350}" type="sibTrans" cxnId="{7B51729F-3FC7-490D-BDC1-09FFBA804CF0}">
      <dgm:prSet/>
      <dgm:spPr/>
      <dgm:t>
        <a:bodyPr/>
        <a:lstStyle/>
        <a:p>
          <a:endParaRPr lang="pl-PL"/>
        </a:p>
      </dgm:t>
    </dgm:pt>
    <dgm:pt modelId="{73E47BDD-5B98-40DD-90AE-494DBDE9EB57}">
      <dgm:prSet/>
      <dgm:spPr/>
      <dgm:t>
        <a:bodyPr/>
        <a:lstStyle/>
        <a:p>
          <a:r>
            <a:rPr lang="pl-PL" smtClean="0"/>
            <a:t>Dysponent</a:t>
          </a:r>
          <a:endParaRPr lang="pl-PL" dirty="0" smtClean="0"/>
        </a:p>
      </dgm:t>
    </dgm:pt>
    <dgm:pt modelId="{475DB86B-DD23-4B47-9606-E825356BDB00}" type="parTrans" cxnId="{DF756A11-4CC1-42F2-8F08-7398EA6CE9A5}">
      <dgm:prSet/>
      <dgm:spPr/>
      <dgm:t>
        <a:bodyPr/>
        <a:lstStyle/>
        <a:p>
          <a:endParaRPr lang="pl-PL"/>
        </a:p>
      </dgm:t>
    </dgm:pt>
    <dgm:pt modelId="{6EB2B040-8BB8-4DD5-AD25-E1575E90DB95}" type="sibTrans" cxnId="{DF756A11-4CC1-42F2-8F08-7398EA6CE9A5}">
      <dgm:prSet/>
      <dgm:spPr/>
      <dgm:t>
        <a:bodyPr/>
        <a:lstStyle/>
        <a:p>
          <a:endParaRPr lang="pl-PL"/>
        </a:p>
      </dgm:t>
    </dgm:pt>
    <dgm:pt modelId="{7659FB81-5122-4320-8D67-F79090BCD5B4}">
      <dgm:prSet/>
      <dgm:spPr/>
      <dgm:t>
        <a:bodyPr/>
        <a:lstStyle/>
        <a:p>
          <a:r>
            <a:rPr lang="pl-PL" dirty="0" smtClean="0"/>
            <a:t>Właściciel</a:t>
          </a:r>
          <a:endParaRPr lang="pl-PL" dirty="0" smtClean="0"/>
        </a:p>
      </dgm:t>
    </dgm:pt>
    <dgm:pt modelId="{71908B61-3357-4104-8C3D-214E60C6B215}" type="parTrans" cxnId="{0E39B66D-7995-4856-AB78-2136316980A1}">
      <dgm:prSet/>
      <dgm:spPr/>
      <dgm:t>
        <a:bodyPr/>
        <a:lstStyle/>
        <a:p>
          <a:endParaRPr lang="pl-PL"/>
        </a:p>
      </dgm:t>
    </dgm:pt>
    <dgm:pt modelId="{2CF1EBA0-693B-429D-838F-FE2D492C9736}" type="sibTrans" cxnId="{0E39B66D-7995-4856-AB78-2136316980A1}">
      <dgm:prSet/>
      <dgm:spPr/>
      <dgm:t>
        <a:bodyPr/>
        <a:lstStyle/>
        <a:p>
          <a:endParaRPr lang="pl-PL"/>
        </a:p>
      </dgm:t>
    </dgm:pt>
    <dgm:pt modelId="{3FBC24B3-C813-40C2-A3F8-3878DE6CBC25}" type="pres">
      <dgm:prSet presAssocID="{6057BF66-8E55-430B-BB2E-D33889FADFD5}" presName="Name0" presStyleCnt="0">
        <dgm:presLayoutVars>
          <dgm:dir/>
          <dgm:animLvl val="lvl"/>
          <dgm:resizeHandles val="exact"/>
        </dgm:presLayoutVars>
      </dgm:prSet>
      <dgm:spPr/>
    </dgm:pt>
    <dgm:pt modelId="{2A690D9E-8505-47E4-83B8-B62F6BD3DD81}" type="pres">
      <dgm:prSet presAssocID="{69027330-2DEB-4B59-BEB0-8E706440D595}" presName="composite" presStyleCnt="0"/>
      <dgm:spPr/>
    </dgm:pt>
    <dgm:pt modelId="{9225F6B4-28FF-47B7-8FFA-72EFBEFBCCDC}" type="pres">
      <dgm:prSet presAssocID="{69027330-2DEB-4B59-BEB0-8E706440D59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CA77B0-7FFC-4373-A1F4-B7205986CD42}" type="pres">
      <dgm:prSet presAssocID="{69027330-2DEB-4B59-BEB0-8E706440D595}" presName="desTx" presStyleLbl="alignAccFollowNode1" presStyleIdx="0" presStyleCnt="3" custScaleX="9640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F0C8C2-9A41-4D5A-AE41-1D3A2C529239}" type="pres">
      <dgm:prSet presAssocID="{F0DDE1C6-CAD8-4FDD-A070-80BFECCD282E}" presName="space" presStyleCnt="0"/>
      <dgm:spPr/>
    </dgm:pt>
    <dgm:pt modelId="{4FE76F44-93FF-4073-8B2B-FBA545ABB90C}" type="pres">
      <dgm:prSet presAssocID="{FB596FEF-E94B-45FB-8A5A-01427A163C5B}" presName="composite" presStyleCnt="0"/>
      <dgm:spPr/>
    </dgm:pt>
    <dgm:pt modelId="{49898F6A-8530-48DF-8D64-2372F7E5A041}" type="pres">
      <dgm:prSet presAssocID="{FB596FEF-E94B-45FB-8A5A-01427A163C5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089F4A-EEFC-42F3-B7DB-C1B78475CAD9}" type="pres">
      <dgm:prSet presAssocID="{FB596FEF-E94B-45FB-8A5A-01427A163C5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443E9D-308B-4BFE-91CD-6EF86BFDCDFC}" type="pres">
      <dgm:prSet presAssocID="{ACECE9A5-29F1-4C80-982E-309E43F8C3F8}" presName="space" presStyleCnt="0"/>
      <dgm:spPr/>
    </dgm:pt>
    <dgm:pt modelId="{79E425B6-7A31-4707-ACDA-8FEBC85C8EE5}" type="pres">
      <dgm:prSet presAssocID="{C00B1B79-8444-4E7C-ADB8-65C5D74D9A7F}" presName="composite" presStyleCnt="0"/>
      <dgm:spPr/>
    </dgm:pt>
    <dgm:pt modelId="{9343C431-8210-4A37-8B73-BF241F4B2E3C}" type="pres">
      <dgm:prSet presAssocID="{C00B1B79-8444-4E7C-ADB8-65C5D74D9A7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5925FEF-9ED5-4560-9619-368ECA53572D}" type="pres">
      <dgm:prSet presAssocID="{C00B1B79-8444-4E7C-ADB8-65C5D74D9A7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ED75E34-EDC0-481D-A6B9-78D5FC96855A}" type="presOf" srcId="{7659FB81-5122-4320-8D67-F79090BCD5B4}" destId="{1ACA77B0-7FFC-4373-A1F4-B7205986CD42}" srcOrd="0" destOrd="2" presId="urn:microsoft.com/office/officeart/2005/8/layout/hList1"/>
    <dgm:cxn modelId="{B4477722-C406-466A-8966-BC7DFF523C3C}" type="presOf" srcId="{B935841C-1528-4283-818C-24EC1FAD81FC}" destId="{55925FEF-9ED5-4560-9619-368ECA53572D}" srcOrd="0" destOrd="0" presId="urn:microsoft.com/office/officeart/2005/8/layout/hList1"/>
    <dgm:cxn modelId="{2954C04A-6D25-453C-B7BA-D49451B5BF1A}" type="presOf" srcId="{FB596FEF-E94B-45FB-8A5A-01427A163C5B}" destId="{49898F6A-8530-48DF-8D64-2372F7E5A041}" srcOrd="0" destOrd="0" presId="urn:microsoft.com/office/officeart/2005/8/layout/hList1"/>
    <dgm:cxn modelId="{242A03CF-CF1F-494C-8934-528D5AD9DF93}" srcId="{69027330-2DEB-4B59-BEB0-8E706440D595}" destId="{712D9FB6-2B7E-4F07-A85E-91D58A8B4696}" srcOrd="0" destOrd="0" parTransId="{A271EBF4-2028-4DCE-9CA7-2742C065CBA7}" sibTransId="{08072089-4A44-46C2-AA83-E974A519370A}"/>
    <dgm:cxn modelId="{EB3BDD0C-4946-4757-8775-BCD5EF370F9E}" srcId="{6057BF66-8E55-430B-BB2E-D33889FADFD5}" destId="{FB596FEF-E94B-45FB-8A5A-01427A163C5B}" srcOrd="1" destOrd="0" parTransId="{D98C1D39-B9DA-4EF7-8EFB-3A6669E476E7}" sibTransId="{ACECE9A5-29F1-4C80-982E-309E43F8C3F8}"/>
    <dgm:cxn modelId="{96446BD6-A3BB-4C1F-99B0-3583B16F571D}" type="presOf" srcId="{69027330-2DEB-4B59-BEB0-8E706440D595}" destId="{9225F6B4-28FF-47B7-8FFA-72EFBEFBCCDC}" srcOrd="0" destOrd="0" presId="urn:microsoft.com/office/officeart/2005/8/layout/hList1"/>
    <dgm:cxn modelId="{C126C0FD-5CB4-43F0-930A-4F1AA6443C6A}" srcId="{6057BF66-8E55-430B-BB2E-D33889FADFD5}" destId="{69027330-2DEB-4B59-BEB0-8E706440D595}" srcOrd="0" destOrd="0" parTransId="{C59BCD4D-107E-4299-ACD5-03FB02AD1914}" sibTransId="{F0DDE1C6-CAD8-4FDD-A070-80BFECCD282E}"/>
    <dgm:cxn modelId="{7B51729F-3FC7-490D-BDC1-09FFBA804CF0}" srcId="{C00B1B79-8444-4E7C-ADB8-65C5D74D9A7F}" destId="{B935841C-1528-4283-818C-24EC1FAD81FC}" srcOrd="0" destOrd="0" parTransId="{09EE3A2E-2E71-454E-9E4F-72ABD852E275}" sibTransId="{B078F575-C85E-4B7B-8CC7-4782C99E7350}"/>
    <dgm:cxn modelId="{2E2509E4-3EDC-4BF2-B11E-1B1A02EA511D}" type="presOf" srcId="{73E47BDD-5B98-40DD-90AE-494DBDE9EB57}" destId="{1ACA77B0-7FFC-4373-A1F4-B7205986CD42}" srcOrd="0" destOrd="1" presId="urn:microsoft.com/office/officeart/2005/8/layout/hList1"/>
    <dgm:cxn modelId="{13E1CDCE-B37B-4046-8B3C-FF60DD37882E}" type="presOf" srcId="{712D9FB6-2B7E-4F07-A85E-91D58A8B4696}" destId="{1ACA77B0-7FFC-4373-A1F4-B7205986CD42}" srcOrd="0" destOrd="0" presId="urn:microsoft.com/office/officeart/2005/8/layout/hList1"/>
    <dgm:cxn modelId="{2272A49C-6C39-4597-8FA1-F09C93315AA5}" srcId="{FB596FEF-E94B-45FB-8A5A-01427A163C5B}" destId="{DD20E3DF-5D16-486A-A50D-AB364EFCBDB3}" srcOrd="0" destOrd="0" parTransId="{45DF85F0-A28C-4F46-B91B-36966CF05CD3}" sibTransId="{67177498-0DFA-4A8F-A88F-A237CFB5880E}"/>
    <dgm:cxn modelId="{0E39B66D-7995-4856-AB78-2136316980A1}" srcId="{69027330-2DEB-4B59-BEB0-8E706440D595}" destId="{7659FB81-5122-4320-8D67-F79090BCD5B4}" srcOrd="2" destOrd="0" parTransId="{71908B61-3357-4104-8C3D-214E60C6B215}" sibTransId="{2CF1EBA0-693B-429D-838F-FE2D492C9736}"/>
    <dgm:cxn modelId="{ABC1A8B2-6BA9-407D-A955-64850CBB7E90}" srcId="{6057BF66-8E55-430B-BB2E-D33889FADFD5}" destId="{C00B1B79-8444-4E7C-ADB8-65C5D74D9A7F}" srcOrd="2" destOrd="0" parTransId="{22F6C388-6B19-4B1A-B283-6E572F2C1B60}" sibTransId="{824C8AE5-8CAE-4CC2-A3B1-20BC64AE45EB}"/>
    <dgm:cxn modelId="{1D87FEB7-3D3C-4849-99DF-1C936D9EC30D}" type="presOf" srcId="{DD20E3DF-5D16-486A-A50D-AB364EFCBDB3}" destId="{E6089F4A-EEFC-42F3-B7DB-C1B78475CAD9}" srcOrd="0" destOrd="0" presId="urn:microsoft.com/office/officeart/2005/8/layout/hList1"/>
    <dgm:cxn modelId="{DF756A11-4CC1-42F2-8F08-7398EA6CE9A5}" srcId="{69027330-2DEB-4B59-BEB0-8E706440D595}" destId="{73E47BDD-5B98-40DD-90AE-494DBDE9EB57}" srcOrd="1" destOrd="0" parTransId="{475DB86B-DD23-4B47-9606-E825356BDB00}" sibTransId="{6EB2B040-8BB8-4DD5-AD25-E1575E90DB95}"/>
    <dgm:cxn modelId="{E5E1642D-705E-4476-8D4D-669EF6B838DA}" type="presOf" srcId="{6057BF66-8E55-430B-BB2E-D33889FADFD5}" destId="{3FBC24B3-C813-40C2-A3F8-3878DE6CBC25}" srcOrd="0" destOrd="0" presId="urn:microsoft.com/office/officeart/2005/8/layout/hList1"/>
    <dgm:cxn modelId="{4FA157B0-C2DC-42C1-BB2E-83BEA963A17F}" type="presOf" srcId="{C00B1B79-8444-4E7C-ADB8-65C5D74D9A7F}" destId="{9343C431-8210-4A37-8B73-BF241F4B2E3C}" srcOrd="0" destOrd="0" presId="urn:microsoft.com/office/officeart/2005/8/layout/hList1"/>
    <dgm:cxn modelId="{BD698184-B1E4-41FD-88CC-6A30341BB1E3}" type="presParOf" srcId="{3FBC24B3-C813-40C2-A3F8-3878DE6CBC25}" destId="{2A690D9E-8505-47E4-83B8-B62F6BD3DD81}" srcOrd="0" destOrd="0" presId="urn:microsoft.com/office/officeart/2005/8/layout/hList1"/>
    <dgm:cxn modelId="{4ED9A9E7-3F3D-4073-901F-EB9B885A89D1}" type="presParOf" srcId="{2A690D9E-8505-47E4-83B8-B62F6BD3DD81}" destId="{9225F6B4-28FF-47B7-8FFA-72EFBEFBCCDC}" srcOrd="0" destOrd="0" presId="urn:microsoft.com/office/officeart/2005/8/layout/hList1"/>
    <dgm:cxn modelId="{77819377-AABA-47D3-84FB-4CB13F1EE7A9}" type="presParOf" srcId="{2A690D9E-8505-47E4-83B8-B62F6BD3DD81}" destId="{1ACA77B0-7FFC-4373-A1F4-B7205986CD42}" srcOrd="1" destOrd="0" presId="urn:microsoft.com/office/officeart/2005/8/layout/hList1"/>
    <dgm:cxn modelId="{CCE385CB-B7CB-45F5-B9EA-7592E90906BF}" type="presParOf" srcId="{3FBC24B3-C813-40C2-A3F8-3878DE6CBC25}" destId="{59F0C8C2-9A41-4D5A-AE41-1D3A2C529239}" srcOrd="1" destOrd="0" presId="urn:microsoft.com/office/officeart/2005/8/layout/hList1"/>
    <dgm:cxn modelId="{403FE4AB-FA00-4B64-B405-48F6C48A13ED}" type="presParOf" srcId="{3FBC24B3-C813-40C2-A3F8-3878DE6CBC25}" destId="{4FE76F44-93FF-4073-8B2B-FBA545ABB90C}" srcOrd="2" destOrd="0" presId="urn:microsoft.com/office/officeart/2005/8/layout/hList1"/>
    <dgm:cxn modelId="{AA806FFB-493F-4596-AEC9-958159FD2138}" type="presParOf" srcId="{4FE76F44-93FF-4073-8B2B-FBA545ABB90C}" destId="{49898F6A-8530-48DF-8D64-2372F7E5A041}" srcOrd="0" destOrd="0" presId="urn:microsoft.com/office/officeart/2005/8/layout/hList1"/>
    <dgm:cxn modelId="{DEA6E765-8454-4E70-8815-888B5C734AF2}" type="presParOf" srcId="{4FE76F44-93FF-4073-8B2B-FBA545ABB90C}" destId="{E6089F4A-EEFC-42F3-B7DB-C1B78475CAD9}" srcOrd="1" destOrd="0" presId="urn:microsoft.com/office/officeart/2005/8/layout/hList1"/>
    <dgm:cxn modelId="{53A7DFCB-DE77-4142-87DB-1E44C3351FEA}" type="presParOf" srcId="{3FBC24B3-C813-40C2-A3F8-3878DE6CBC25}" destId="{F3443E9D-308B-4BFE-91CD-6EF86BFDCDFC}" srcOrd="3" destOrd="0" presId="urn:microsoft.com/office/officeart/2005/8/layout/hList1"/>
    <dgm:cxn modelId="{C3AF59E3-FCB0-45E8-B086-BCC3E32157CA}" type="presParOf" srcId="{3FBC24B3-C813-40C2-A3F8-3878DE6CBC25}" destId="{79E425B6-7A31-4707-ACDA-8FEBC85C8EE5}" srcOrd="4" destOrd="0" presId="urn:microsoft.com/office/officeart/2005/8/layout/hList1"/>
    <dgm:cxn modelId="{A9761FEA-D466-4931-A9B1-C3F3E6D1C81A}" type="presParOf" srcId="{79E425B6-7A31-4707-ACDA-8FEBC85C8EE5}" destId="{9343C431-8210-4A37-8B73-BF241F4B2E3C}" srcOrd="0" destOrd="0" presId="urn:microsoft.com/office/officeart/2005/8/layout/hList1"/>
    <dgm:cxn modelId="{F06A5D98-F3E7-4193-A6F6-3882D279C762}" type="presParOf" srcId="{79E425B6-7A31-4707-ACDA-8FEBC85C8EE5}" destId="{55925FEF-9ED5-4560-9619-368ECA5357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5F6B4-28FF-47B7-8FFA-72EFBEFBCCDC}">
      <dsp:nvSpPr>
        <dsp:cNvPr id="0" name=""/>
        <dsp:cNvSpPr/>
      </dsp:nvSpPr>
      <dsp:spPr>
        <a:xfrm>
          <a:off x="3063" y="343106"/>
          <a:ext cx="2987115" cy="1194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Rezerwacja / nadanie EVN</a:t>
          </a:r>
          <a:endParaRPr lang="pl-PL" sz="3300" kern="1200" dirty="0"/>
        </a:p>
      </dsp:txBody>
      <dsp:txXfrm>
        <a:off x="3063" y="343106"/>
        <a:ext cx="2987115" cy="1194846"/>
      </dsp:txXfrm>
    </dsp:sp>
    <dsp:sp modelId="{1ACA77B0-7FFC-4373-A1F4-B7205986CD42}">
      <dsp:nvSpPr>
        <dsp:cNvPr id="0" name=""/>
        <dsp:cNvSpPr/>
      </dsp:nvSpPr>
      <dsp:spPr>
        <a:xfrm>
          <a:off x="56757" y="1537952"/>
          <a:ext cx="2879728" cy="3261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Producent / wykonawca modernizacji</a:t>
          </a:r>
          <a:endParaRPr lang="pl-PL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smtClean="0"/>
            <a:t>Dysponent</a:t>
          </a:r>
          <a:endParaRPr lang="pl-PL" sz="3300" kern="1200" dirty="0" smtClean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Właściciel</a:t>
          </a:r>
          <a:endParaRPr lang="pl-PL" sz="3300" kern="1200" dirty="0" smtClean="0"/>
        </a:p>
      </dsp:txBody>
      <dsp:txXfrm>
        <a:off x="56757" y="1537952"/>
        <a:ext cx="2879728" cy="3261060"/>
      </dsp:txXfrm>
    </dsp:sp>
    <dsp:sp modelId="{49898F6A-8530-48DF-8D64-2372F7E5A041}">
      <dsp:nvSpPr>
        <dsp:cNvPr id="0" name=""/>
        <dsp:cNvSpPr/>
      </dsp:nvSpPr>
      <dsp:spPr>
        <a:xfrm>
          <a:off x="3408374" y="343106"/>
          <a:ext cx="2987115" cy="1194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Zmiana danych </a:t>
          </a:r>
          <a:endParaRPr lang="pl-PL" sz="3300" kern="1200" dirty="0"/>
        </a:p>
      </dsp:txBody>
      <dsp:txXfrm>
        <a:off x="3408374" y="343106"/>
        <a:ext cx="2987115" cy="1194846"/>
      </dsp:txXfrm>
    </dsp:sp>
    <dsp:sp modelId="{E6089F4A-EEFC-42F3-B7DB-C1B78475CAD9}">
      <dsp:nvSpPr>
        <dsp:cNvPr id="0" name=""/>
        <dsp:cNvSpPr/>
      </dsp:nvSpPr>
      <dsp:spPr>
        <a:xfrm>
          <a:off x="3408374" y="1537952"/>
          <a:ext cx="2987115" cy="3261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Obecny dysponent pojazdu (dysponent wpisany do EVR)</a:t>
          </a:r>
          <a:endParaRPr lang="pl-PL" sz="3300" kern="1200" dirty="0"/>
        </a:p>
      </dsp:txBody>
      <dsp:txXfrm>
        <a:off x="3408374" y="1537952"/>
        <a:ext cx="2987115" cy="3261060"/>
      </dsp:txXfrm>
    </dsp:sp>
    <dsp:sp modelId="{9343C431-8210-4A37-8B73-BF241F4B2E3C}">
      <dsp:nvSpPr>
        <dsp:cNvPr id="0" name=""/>
        <dsp:cNvSpPr/>
      </dsp:nvSpPr>
      <dsp:spPr>
        <a:xfrm>
          <a:off x="6813686" y="343106"/>
          <a:ext cx="2987115" cy="1194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Wycofanie pojazdu</a:t>
          </a:r>
          <a:endParaRPr lang="pl-PL" sz="3300" kern="1200" dirty="0"/>
        </a:p>
      </dsp:txBody>
      <dsp:txXfrm>
        <a:off x="6813686" y="343106"/>
        <a:ext cx="2987115" cy="1194846"/>
      </dsp:txXfrm>
    </dsp:sp>
    <dsp:sp modelId="{55925FEF-9ED5-4560-9619-368ECA53572D}">
      <dsp:nvSpPr>
        <dsp:cNvPr id="0" name=""/>
        <dsp:cNvSpPr/>
      </dsp:nvSpPr>
      <dsp:spPr>
        <a:xfrm>
          <a:off x="6813686" y="1537952"/>
          <a:ext cx="2987115" cy="3261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dirty="0" smtClean="0"/>
            <a:t>Obecny dysponent pojazdu (dysponent wpisany do EVR)</a:t>
          </a:r>
          <a:endParaRPr lang="pl-PL" sz="3300" kern="1200" dirty="0"/>
        </a:p>
      </dsp:txBody>
      <dsp:txXfrm>
        <a:off x="6813686" y="1537952"/>
        <a:ext cx="2987115" cy="3261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K strona tuytuł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 txBox="1">
            <a:spLocks/>
          </p:cNvSpPr>
          <p:nvPr userDrawn="1"/>
        </p:nvSpPr>
        <p:spPr>
          <a:xfrm>
            <a:off x="3215680" y="740702"/>
            <a:ext cx="9024000" cy="4224469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5867" dirty="0"/>
          </a:p>
        </p:txBody>
      </p:sp>
      <p:sp>
        <p:nvSpPr>
          <p:cNvPr id="6" name="Tytuł 5"/>
          <p:cNvSpPr>
            <a:spLocks noGrp="1"/>
          </p:cNvSpPr>
          <p:nvPr>
            <p:ph type="title" hasCustomPrompt="1"/>
          </p:nvPr>
        </p:nvSpPr>
        <p:spPr>
          <a:xfrm>
            <a:off x="3215680" y="1417340"/>
            <a:ext cx="8976320" cy="1143000"/>
          </a:xfrm>
          <a:prstGeom prst="rect">
            <a:avLst/>
          </a:prstGeom>
        </p:spPr>
        <p:txBody>
          <a:bodyPr anchor="ctr"/>
          <a:lstStyle>
            <a:lvl1pPr>
              <a:defRPr sz="4000" b="1"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r>
              <a:rPr lang="pl-PL" dirty="0" smtClean="0"/>
              <a:t>Tytuł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0" hasCustomPrompt="1"/>
          </p:nvPr>
        </p:nvSpPr>
        <p:spPr>
          <a:xfrm>
            <a:off x="3215680" y="3236979"/>
            <a:ext cx="8976320" cy="144145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pPr lvl="0"/>
            <a:r>
              <a:rPr lang="pl-PL" dirty="0" smtClean="0"/>
              <a:t>Podtytuł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445384"/>
            <a:ext cx="1487488" cy="144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333">
                <a:solidFill>
                  <a:schemeClr val="tx2"/>
                </a:solidFill>
                <a:latin typeface="Lato" panose="020F0502020204030203" pitchFamily="34" charset="-18"/>
              </a:defRPr>
            </a:lvl1pPr>
          </a:lstStyle>
          <a:p>
            <a:pPr lvl="0"/>
            <a:r>
              <a:rPr lang="pl-PL" dirty="0" smtClean="0"/>
              <a:t>Imię</a:t>
            </a:r>
          </a:p>
          <a:p>
            <a:pPr lvl="0"/>
            <a:r>
              <a:rPr lang="pl-PL" dirty="0" smtClean="0"/>
              <a:t>Nazwisko</a:t>
            </a:r>
          </a:p>
          <a:p>
            <a:pPr lvl="0"/>
            <a:r>
              <a:rPr lang="pl-PL" dirty="0" smtClean="0"/>
              <a:t>Funkcja</a:t>
            </a:r>
          </a:p>
        </p:txBody>
      </p:sp>
    </p:spTree>
    <p:extLst>
      <p:ext uri="{BB962C8B-B14F-4D97-AF65-F5344CB8AC3E}">
        <p14:creationId xmlns:p14="http://schemas.microsoft.com/office/powerpoint/2010/main" val="3136596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K tytuł dział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 userDrawn="1"/>
        </p:nvSpPr>
        <p:spPr>
          <a:xfrm>
            <a:off x="3201040" y="2109728"/>
            <a:ext cx="9024000" cy="1440161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5867" dirty="0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3234080" y="2167291"/>
            <a:ext cx="8990960" cy="1325033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solidFill>
                  <a:schemeClr val="bg1"/>
                </a:solidFill>
                <a:latin typeface="Lato" panose="020F0502020204030203" pitchFamily="34" charset="-18"/>
              </a:defRPr>
            </a:lvl1pPr>
          </a:lstStyle>
          <a:p>
            <a:r>
              <a:rPr lang="pl-PL" dirty="0" smtClean="0"/>
              <a:t>Tytuł działu</a:t>
            </a:r>
            <a:endParaRPr lang="pl-PL" dirty="0"/>
          </a:p>
        </p:txBody>
      </p:sp>
      <p:sp>
        <p:nvSpPr>
          <p:cNvPr id="3" name="pole tekstowe 2"/>
          <p:cNvSpPr txBox="1"/>
          <p:nvPr userDrawn="1"/>
        </p:nvSpPr>
        <p:spPr>
          <a:xfrm>
            <a:off x="0" y="5829267"/>
            <a:ext cx="320104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667" b="1" dirty="0" smtClean="0">
                <a:solidFill>
                  <a:schemeClr val="tx2"/>
                </a:solidFill>
                <a:latin typeface="Lato" panose="020F0502020204030203" pitchFamily="34" charset="-18"/>
              </a:rPr>
              <a:t>www.utk.gov.pl</a:t>
            </a:r>
            <a:endParaRPr lang="pl-PL" sz="2667" b="1" dirty="0">
              <a:solidFill>
                <a:schemeClr val="tx2"/>
              </a:solidFill>
              <a:latin typeface="Lato" panose="020F050202020403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387172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K strona końc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 userDrawn="1"/>
        </p:nvSpPr>
        <p:spPr>
          <a:xfrm>
            <a:off x="3168000" y="1604797"/>
            <a:ext cx="9024000" cy="2112236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5867" dirty="0"/>
          </a:p>
        </p:txBody>
      </p:sp>
      <p:sp>
        <p:nvSpPr>
          <p:cNvPr id="4" name="pole tekstowe 3"/>
          <p:cNvSpPr txBox="1"/>
          <p:nvPr userDrawn="1"/>
        </p:nvSpPr>
        <p:spPr>
          <a:xfrm>
            <a:off x="2927648" y="2100240"/>
            <a:ext cx="9121013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6400" b="1" dirty="0" smtClean="0">
                <a:solidFill>
                  <a:schemeClr val="bg1"/>
                </a:solidFill>
                <a:latin typeface="Lato" panose="020F0502020204030203" pitchFamily="34" charset="-18"/>
              </a:rPr>
              <a:t>Dziękuję za uwagę!</a:t>
            </a:r>
            <a:endParaRPr lang="pl-PL" sz="6400" b="1" dirty="0">
              <a:solidFill>
                <a:schemeClr val="bg1"/>
              </a:solidFill>
              <a:latin typeface="Lato" panose="020F0502020204030203" pitchFamily="34" charset="-18"/>
            </a:endParaRPr>
          </a:p>
        </p:txBody>
      </p:sp>
      <p:sp>
        <p:nvSpPr>
          <p:cNvPr id="6" name="Symbol zastępczy daty 10"/>
          <p:cNvSpPr txBox="1">
            <a:spLocks/>
          </p:cNvSpPr>
          <p:nvPr userDrawn="1"/>
        </p:nvSpPr>
        <p:spPr>
          <a:xfrm>
            <a:off x="0" y="5856721"/>
            <a:ext cx="1440000" cy="63392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pl-PL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67" spc="27" dirty="0" smtClean="0">
                <a:solidFill>
                  <a:srgbClr val="FFFFFF"/>
                </a:solidFill>
                <a:latin typeface="Lato" panose="020F0502020204030203" pitchFamily="34" charset="-18"/>
                <a:cs typeface="Calibri Light"/>
              </a:rPr>
              <a:t>Warszawa</a:t>
            </a:r>
            <a:endParaRPr lang="pl-PL" sz="1067" spc="0" dirty="0" smtClean="0">
              <a:solidFill>
                <a:srgbClr val="FFFFFF"/>
              </a:solidFill>
              <a:latin typeface="Lato" panose="020F0502020204030203" pitchFamily="34" charset="-18"/>
              <a:cs typeface="Calibri Light"/>
            </a:endParaRPr>
          </a:p>
          <a:p>
            <a:fld id="{7B3235EE-550A-4979-B5BB-FC74F89EFC1E}" type="datetime4">
              <a:rPr lang="pl-PL" sz="1067" spc="0" smtClean="0">
                <a:solidFill>
                  <a:srgbClr val="FFFFFF"/>
                </a:solidFill>
                <a:latin typeface="Lato" panose="020F0502020204030203" pitchFamily="34" charset="-18"/>
                <a:cs typeface="Calibri Light"/>
              </a:rPr>
              <a:t>29 marca 2022</a:t>
            </a:fld>
            <a:endParaRPr lang="pl-PL" sz="1067" spc="27" dirty="0" smtClean="0">
              <a:solidFill>
                <a:srgbClr val="FFFFFF"/>
              </a:solidFill>
              <a:latin typeface="Lato" panose="020F0502020204030203" pitchFamily="34" charset="-18"/>
              <a:cs typeface="Calibri Light"/>
            </a:endParaRPr>
          </a:p>
        </p:txBody>
      </p:sp>
      <p:cxnSp>
        <p:nvCxnSpPr>
          <p:cNvPr id="7" name="Łącznik prosty 24"/>
          <p:cNvCxnSpPr/>
          <p:nvPr userDrawn="1"/>
        </p:nvCxnSpPr>
        <p:spPr>
          <a:xfrm>
            <a:off x="47328" y="5980448"/>
            <a:ext cx="0" cy="424883"/>
          </a:xfrm>
          <a:prstGeom prst="line">
            <a:avLst/>
          </a:prstGeom>
          <a:ln w="63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 userDrawn="1"/>
        </p:nvSpPr>
        <p:spPr>
          <a:xfrm>
            <a:off x="0" y="5829267"/>
            <a:ext cx="320104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667" b="1" dirty="0" smtClean="0">
                <a:solidFill>
                  <a:schemeClr val="tx2"/>
                </a:solidFill>
                <a:latin typeface="Lato" panose="020F0502020204030203" pitchFamily="34" charset="-18"/>
              </a:rPr>
              <a:t>www.utk.gov.pl</a:t>
            </a:r>
            <a:endParaRPr lang="pl-PL" sz="2667" b="1" dirty="0">
              <a:solidFill>
                <a:schemeClr val="tx2"/>
              </a:solidFill>
              <a:latin typeface="Lato" panose="020F050202020403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443202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K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quarter" idx="10"/>
          </p:nvPr>
        </p:nvSpPr>
        <p:spPr>
          <a:xfrm>
            <a:off x="623392" y="1124744"/>
            <a:ext cx="11233248" cy="51845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Lato" panose="020F0502020204030203" pitchFamily="34" charset="-18"/>
              </a:defRPr>
            </a:lvl1pPr>
            <a:lvl2pPr>
              <a:defRPr>
                <a:solidFill>
                  <a:schemeClr val="tx2"/>
                </a:solidFill>
                <a:latin typeface="Lato" panose="020F0502020204030203" pitchFamily="34" charset="-18"/>
              </a:defRPr>
            </a:lvl2pPr>
            <a:lvl3pPr>
              <a:defRPr>
                <a:solidFill>
                  <a:schemeClr val="tx2"/>
                </a:solidFill>
                <a:latin typeface="Lato" panose="020F0502020204030203" pitchFamily="34" charset="-18"/>
              </a:defRPr>
            </a:lvl3pPr>
            <a:lvl4pPr>
              <a:defRPr>
                <a:solidFill>
                  <a:schemeClr val="tx2"/>
                </a:solidFill>
                <a:latin typeface="Lato" panose="020F0502020204030203" pitchFamily="34" charset="-18"/>
              </a:defRPr>
            </a:lvl4pPr>
            <a:lvl5pPr>
              <a:defRPr>
                <a:solidFill>
                  <a:schemeClr val="tx2"/>
                </a:solidFill>
                <a:latin typeface="Lato" panose="020F0502020204030203" pitchFamily="34" charset="-18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623392" y="356660"/>
            <a:ext cx="11233248" cy="480001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chemeClr val="tx1"/>
                </a:solidFill>
                <a:latin typeface="Lato" panose="020F0502020204030203" pitchFamily="34" charset="-18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1532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UTK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quarter" idx="10"/>
          </p:nvPr>
        </p:nvSpPr>
        <p:spPr>
          <a:xfrm>
            <a:off x="623392" y="1124744"/>
            <a:ext cx="11233248" cy="51845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Lato" panose="020F0502020204030203" pitchFamily="34" charset="-18"/>
              </a:defRPr>
            </a:lvl1pPr>
            <a:lvl2pPr>
              <a:defRPr>
                <a:solidFill>
                  <a:schemeClr val="tx1"/>
                </a:solidFill>
                <a:latin typeface="Lato" panose="020F0502020204030203" pitchFamily="34" charset="-18"/>
              </a:defRPr>
            </a:lvl2pPr>
            <a:lvl3pPr>
              <a:defRPr>
                <a:solidFill>
                  <a:schemeClr val="tx1"/>
                </a:solidFill>
                <a:latin typeface="Lato" panose="020F0502020204030203" pitchFamily="34" charset="-18"/>
              </a:defRPr>
            </a:lvl3pPr>
            <a:lvl4pPr>
              <a:defRPr>
                <a:solidFill>
                  <a:schemeClr val="tx1"/>
                </a:solidFill>
                <a:latin typeface="Lato" panose="020F0502020204030203" pitchFamily="34" charset="-18"/>
              </a:defRPr>
            </a:lvl4pPr>
            <a:lvl5pPr>
              <a:defRPr>
                <a:solidFill>
                  <a:schemeClr val="tx1"/>
                </a:solidFill>
                <a:latin typeface="Lato" panose="020F0502020204030203" pitchFamily="34" charset="-18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623392" y="356660"/>
            <a:ext cx="11233248" cy="480001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chemeClr val="tx1"/>
                </a:solidFill>
                <a:latin typeface="Lato" panose="020F0502020204030203" pitchFamily="34" charset="-18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6056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 userDrawn="1"/>
        </p:nvSpPr>
        <p:spPr>
          <a:xfrm>
            <a:off x="0" y="5445384"/>
            <a:ext cx="12192000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2400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2467" y="5789458"/>
            <a:ext cx="3697629" cy="75185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8682" y="-27384"/>
            <a:ext cx="5759895" cy="4128459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 flipV="1">
            <a:off x="6480044" y="2756925"/>
            <a:ext cx="5760641" cy="412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9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az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 flipV="1">
            <a:off x="9744405" y="5103891"/>
            <a:ext cx="2447595" cy="1754109"/>
          </a:xfrm>
          <a:prstGeom prst="rect">
            <a:avLst/>
          </a:prstGeom>
        </p:spPr>
      </p:pic>
      <p:cxnSp>
        <p:nvCxnSpPr>
          <p:cNvPr id="20" name="Łącznik prosty 24"/>
          <p:cNvCxnSpPr/>
          <p:nvPr userDrawn="1"/>
        </p:nvCxnSpPr>
        <p:spPr>
          <a:xfrm>
            <a:off x="11373657" y="6468898"/>
            <a:ext cx="0" cy="279103"/>
          </a:xfrm>
          <a:prstGeom prst="line">
            <a:avLst/>
          </a:prstGeom>
          <a:ln w="63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numeru slajdu 3"/>
          <p:cNvSpPr txBox="1">
            <a:spLocks/>
          </p:cNvSpPr>
          <p:nvPr userDrawn="1"/>
        </p:nvSpPr>
        <p:spPr>
          <a:xfrm>
            <a:off x="11733376" y="6584157"/>
            <a:ext cx="458624" cy="273844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pl-PL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5EDC338-4434-A340-8586-916D0B216B81}" type="slidenum">
              <a:rPr lang="pl-PL" sz="933" b="1" smtClean="0">
                <a:solidFill>
                  <a:srgbClr val="FFFFFF"/>
                </a:solidFill>
                <a:latin typeface="Lato" panose="020F0502020204030203" pitchFamily="34" charset="-18"/>
                <a:cs typeface="Calibri"/>
              </a:rPr>
              <a:pPr algn="ctr"/>
              <a:t>‹#›</a:t>
            </a:fld>
            <a:endParaRPr lang="pl-PL" sz="1200" b="1" dirty="0">
              <a:solidFill>
                <a:srgbClr val="FFFFFF"/>
              </a:solidFill>
              <a:latin typeface="Lato" panose="020F0502020204030203" pitchFamily="34" charset="-18"/>
              <a:cs typeface="Calibri"/>
            </a:endParaRPr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00" y="6528000"/>
            <a:ext cx="1200000" cy="2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0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az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 flipV="1">
            <a:off x="9744405" y="5103891"/>
            <a:ext cx="2447595" cy="1754109"/>
          </a:xfrm>
          <a:prstGeom prst="rect">
            <a:avLst/>
          </a:prstGeom>
        </p:spPr>
      </p:pic>
      <p:cxnSp>
        <p:nvCxnSpPr>
          <p:cNvPr id="20" name="Łącznik prosty 24"/>
          <p:cNvCxnSpPr/>
          <p:nvPr userDrawn="1"/>
        </p:nvCxnSpPr>
        <p:spPr>
          <a:xfrm>
            <a:off x="11373657" y="6468898"/>
            <a:ext cx="0" cy="279103"/>
          </a:xfrm>
          <a:prstGeom prst="line">
            <a:avLst/>
          </a:prstGeom>
          <a:ln w="63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numeru slajdu 3"/>
          <p:cNvSpPr txBox="1">
            <a:spLocks/>
          </p:cNvSpPr>
          <p:nvPr userDrawn="1"/>
        </p:nvSpPr>
        <p:spPr>
          <a:xfrm>
            <a:off x="11690647" y="6584157"/>
            <a:ext cx="501353" cy="273844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pl-PL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5EDC338-4434-A340-8586-916D0B216B81}" type="slidenum">
              <a:rPr lang="pl-PL" sz="933" b="1" smtClean="0">
                <a:solidFill>
                  <a:srgbClr val="FFFFFF"/>
                </a:solidFill>
                <a:latin typeface="Lato" panose="020F0502020204030203" pitchFamily="34" charset="-18"/>
                <a:cs typeface="Calibri"/>
              </a:rPr>
              <a:pPr algn="l"/>
              <a:t>‹#›</a:t>
            </a:fld>
            <a:endParaRPr lang="pl-PL" sz="1200" b="1" dirty="0">
              <a:solidFill>
                <a:srgbClr val="FFFFFF"/>
              </a:solidFill>
              <a:latin typeface="Lato" panose="020F0502020204030203" pitchFamily="34" charset="-18"/>
              <a:cs typeface="Calibri"/>
            </a:endParaRPr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00" y="6528000"/>
            <a:ext cx="1200000" cy="2440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00" y="6528000"/>
            <a:ext cx="1200000" cy="24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59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teleref.era.europa.eu/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teleref.era.europa.eu/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rm-portal.powerappsportals.com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Europejski Rejestr Pojazdów (EVR)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dirty="0"/>
              <a:t>P</a:t>
            </a:r>
            <a:r>
              <a:rPr lang="pl-PL" dirty="0" smtClean="0"/>
              <a:t>raktyczne </a:t>
            </a:r>
            <a:r>
              <a:rPr lang="pl-PL" dirty="0"/>
              <a:t>rady dla użytkowników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8923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Kto składa wniosek?</a:t>
            </a:r>
            <a:endParaRPr lang="pl-PL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05109044"/>
              </p:ext>
            </p:extLst>
          </p:nvPr>
        </p:nvGraphicFramePr>
        <p:xfrm>
          <a:off x="962527" y="1056550"/>
          <a:ext cx="9803865" cy="5142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6578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623392" y="1124744"/>
            <a:ext cx="10570789" cy="5184576"/>
          </a:xfrm>
        </p:spPr>
        <p:txBody>
          <a:bodyPr/>
          <a:lstStyle/>
          <a:p>
            <a:pPr marL="0" indent="0">
              <a:buNone/>
            </a:pPr>
            <a:r>
              <a:rPr lang="pl-PL" sz="2800" b="1" dirty="0"/>
              <a:t>Opata</a:t>
            </a:r>
            <a:r>
              <a:rPr lang="pl-PL" sz="2800" b="1" dirty="0" smtClean="0"/>
              <a:t>?</a:t>
            </a:r>
          </a:p>
          <a:p>
            <a:pPr marL="0" indent="0">
              <a:buNone/>
            </a:pPr>
            <a:r>
              <a:rPr lang="pl-PL" sz="2800" dirty="0"/>
              <a:t>Rezerwacja EVN jest darmowa</a:t>
            </a:r>
            <a:r>
              <a:rPr lang="pl-PL" sz="2800" dirty="0" smtClean="0"/>
              <a:t>.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b="1" dirty="0"/>
              <a:t>Załączniki?</a:t>
            </a:r>
          </a:p>
          <a:p>
            <a:pPr marL="0" indent="0">
              <a:buNone/>
            </a:pPr>
            <a:r>
              <a:rPr lang="pl-PL" sz="2800" dirty="0"/>
              <a:t>Do wniosku należy dołączyć:</a:t>
            </a:r>
          </a:p>
          <a:p>
            <a:pPr marL="342900" indent="-342900"/>
            <a:r>
              <a:rPr lang="pl-PL" sz="2800" dirty="0"/>
              <a:t>Dokumentację potwierdzającą prawo własności;</a:t>
            </a:r>
          </a:p>
          <a:p>
            <a:pPr marL="342900" indent="-342900"/>
            <a:r>
              <a:rPr lang="pl-PL" sz="2800" dirty="0"/>
              <a:t>Dokument potwierdzający dysponenta i jeżeli to konieczne oświadczenie o przyjęciu roli dysponenta;</a:t>
            </a:r>
          </a:p>
          <a:p>
            <a:pPr marL="342900" indent="-342900"/>
            <a:r>
              <a:rPr lang="pl-PL" sz="2800" dirty="0"/>
              <a:t>Oświadczenie podmiotu odpowiedzialnego za utrzymanie (ECM)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Rezerwacja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4801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Nadanie numeru EVN</a:t>
            </a:r>
          </a:p>
        </p:txBody>
      </p:sp>
      <p:sp>
        <p:nvSpPr>
          <p:cNvPr id="4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623392" y="1124744"/>
            <a:ext cx="10570789" cy="5184576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/>
              <a:t>Opata</a:t>
            </a:r>
            <a:r>
              <a:rPr lang="pl-PL" sz="2400" b="1" dirty="0" smtClean="0"/>
              <a:t>?</a:t>
            </a:r>
          </a:p>
          <a:p>
            <a:pPr marL="0" indent="0">
              <a:buNone/>
            </a:pPr>
            <a:r>
              <a:rPr lang="pl-PL" sz="2400" dirty="0"/>
              <a:t>100 zł za każdy pojazd (każdy numer EVN)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Załączniki?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dirty="0"/>
              <a:t>Do wniosku należy dołączyć: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pl-PL" sz="2400" dirty="0"/>
              <a:t>Dokumentację potwierdzającą prawo własności;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pl-PL" sz="2400" dirty="0"/>
              <a:t>Dokument potwierdzający dysponenta i jeżeli to konieczne oświadczenie o przyjęciu roli dysponenta;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pl-PL" sz="2400" dirty="0"/>
              <a:t>Oświadczenie podmiotu odpowiedzialnego za utrzymanie (ECM);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pl-PL" sz="2400" dirty="0"/>
              <a:t>Potwierdzenie opłaty;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pl-PL" sz="2400" dirty="0"/>
              <a:t>Zezwolenie na wprowadzenie do obrotu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8558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Zmiana danych w EVR</a:t>
            </a:r>
          </a:p>
        </p:txBody>
      </p:sp>
      <p:sp>
        <p:nvSpPr>
          <p:cNvPr id="4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623392" y="999615"/>
            <a:ext cx="10570789" cy="5184576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/>
              <a:t>Opata</a:t>
            </a:r>
            <a:r>
              <a:rPr lang="pl-PL" sz="2400" b="1" dirty="0" smtClean="0"/>
              <a:t>?</a:t>
            </a:r>
          </a:p>
          <a:p>
            <a:pPr marL="0" indent="0">
              <a:buNone/>
            </a:pPr>
            <a:r>
              <a:rPr lang="pl-PL" sz="2400" dirty="0"/>
              <a:t>50 zł za każdy pojazd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Załączniki?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 dirty="0"/>
              <a:t>Do wniosku należy dołączyć: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/>
              <a:t>Dokumentację potwierdzającą </a:t>
            </a:r>
            <a:r>
              <a:rPr lang="pl-PL" sz="2400" dirty="0"/>
              <a:t>daną zmianę, tj.:</a:t>
            </a:r>
          </a:p>
          <a:p>
            <a:pPr marL="1062900" lvl="3" indent="-342900">
              <a:spcBef>
                <a:spcPts val="600"/>
              </a:spcBef>
              <a:spcAft>
                <a:spcPts val="600"/>
              </a:spcAft>
            </a:pPr>
            <a:r>
              <a:rPr lang="pl-PL" sz="2400" dirty="0"/>
              <a:t>Zmiana właściciela – faktura, umowa sprzedaży;</a:t>
            </a:r>
          </a:p>
          <a:p>
            <a:pPr marL="1062900" lvl="3" indent="-342900">
              <a:spcBef>
                <a:spcPts val="600"/>
              </a:spcBef>
              <a:spcAft>
                <a:spcPts val="600"/>
              </a:spcAft>
            </a:pPr>
            <a:r>
              <a:rPr lang="pl-PL" sz="2400" dirty="0"/>
              <a:t>Zmiana ECM – oświadczenie o przyjęciu roli;</a:t>
            </a:r>
          </a:p>
          <a:p>
            <a:pPr marL="1062900" lvl="3" indent="-342900">
              <a:spcBef>
                <a:spcPts val="600"/>
              </a:spcBef>
              <a:spcAft>
                <a:spcPts val="600"/>
              </a:spcAft>
            </a:pPr>
            <a:r>
              <a:rPr lang="pl-PL" sz="2400" dirty="0"/>
              <a:t>Zmiana państw autoryzacji – zezwolenie na wprowadzenie do obrotu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pl-PL" sz="2400" dirty="0"/>
              <a:t>Potwierdzenie opłaty;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7090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Wycofanie pojazdu / zawieszenie rejestracji</a:t>
            </a:r>
            <a:endParaRPr lang="pl-PL" dirty="0"/>
          </a:p>
        </p:txBody>
      </p:sp>
      <p:sp>
        <p:nvSpPr>
          <p:cNvPr id="4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b="1" dirty="0"/>
              <a:t>Opata</a:t>
            </a:r>
            <a:r>
              <a:rPr lang="pl-PL" sz="2400" b="1" dirty="0" smtClean="0"/>
              <a:t>?</a:t>
            </a:r>
          </a:p>
          <a:p>
            <a:pPr marL="0" indent="0">
              <a:buNone/>
            </a:pPr>
            <a:r>
              <a:rPr lang="pl-PL" sz="2400" dirty="0"/>
              <a:t>50 zł za każdy pojazd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Załączniki?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/>
              <a:t>Potwierdzenie </a:t>
            </a:r>
            <a:r>
              <a:rPr lang="pl-PL" sz="2400" dirty="0"/>
              <a:t>opłaty;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4523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Najczęstsze błędy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5131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pl-PL" sz="2800" dirty="0"/>
              <a:t>brak dowodu wniesienia opłaty za zmianę danych, nadanie lub wycofanie; </a:t>
            </a:r>
          </a:p>
          <a:p>
            <a:pPr lvl="0"/>
            <a:r>
              <a:rPr lang="pl-PL" sz="2800" dirty="0"/>
              <a:t>brak dokumentacji potwierdzającej wprowadzenie zmian; </a:t>
            </a:r>
          </a:p>
          <a:p>
            <a:pPr lvl="0"/>
            <a:r>
              <a:rPr lang="pl-PL" sz="2800" dirty="0"/>
              <a:t>brak dokumentu potwierdzającego prawa do dysponowania pojazdami;</a:t>
            </a:r>
          </a:p>
          <a:p>
            <a:pPr lvl="0"/>
            <a:r>
              <a:rPr lang="pl-PL" sz="2800" dirty="0"/>
              <a:t>brak dokumentu potwierdzającego ECM;</a:t>
            </a:r>
          </a:p>
          <a:p>
            <a:pPr lvl="0"/>
            <a:r>
              <a:rPr lang="pl-PL" sz="2800" dirty="0"/>
              <a:t>brak dołączonego dokumentu stwierdzającego udzielenie pełnomocnictwa; brak dowodu wniesienia opłaty skarbowej za pełnomocnictwo.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Braki w dokumentacji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2032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sz="2800" dirty="0" smtClean="0"/>
              <a:t>5.3 </a:t>
            </a:r>
            <a:r>
              <a:rPr lang="pl-PL" sz="2800" dirty="0"/>
              <a:t>ERATV Reference pole wypełniane w przypadku nadania EVN – ID wpisu w ERATV dla danego zezwolenia,</a:t>
            </a:r>
          </a:p>
          <a:p>
            <a:r>
              <a:rPr lang="pl-PL" sz="2800" dirty="0"/>
              <a:t>5.4 Series –pole to dotyczy serii (oznaczenia literowego charakterystyki technicznej) </a:t>
            </a:r>
            <a:r>
              <a:rPr lang="pl-PL" sz="2800" b="1" dirty="0"/>
              <a:t>wagonów</a:t>
            </a:r>
            <a:r>
              <a:rPr lang="pl-PL" sz="2800" dirty="0"/>
              <a:t>, częstym błędem jest wpisywanie tu informacji dotyczącej pojazdów trakcyjnych lub specjalnych, mylenie tego pola z typem konstrukcyjnym. </a:t>
            </a:r>
          </a:p>
          <a:p>
            <a:r>
              <a:rPr lang="pl-PL" sz="2800" dirty="0"/>
              <a:t>11.3 </a:t>
            </a:r>
            <a:r>
              <a:rPr lang="pl-PL" sz="2800" dirty="0" err="1"/>
              <a:t>European</a:t>
            </a:r>
            <a:r>
              <a:rPr lang="pl-PL" sz="2800" dirty="0"/>
              <a:t> </a:t>
            </a:r>
            <a:r>
              <a:rPr lang="pl-PL" sz="2800" dirty="0" err="1"/>
              <a:t>Identification</a:t>
            </a:r>
            <a:r>
              <a:rPr lang="pl-PL" sz="2800" dirty="0"/>
              <a:t> </a:t>
            </a:r>
            <a:r>
              <a:rPr lang="pl-PL" sz="2800" dirty="0" err="1"/>
              <a:t>Number</a:t>
            </a:r>
            <a:r>
              <a:rPr lang="pl-PL" sz="2800" dirty="0"/>
              <a:t> (EIN) - pole dotyczy numeru zezwolenia np. PL8120220123, </a:t>
            </a:r>
          </a:p>
          <a:p>
            <a:r>
              <a:rPr lang="pl-PL" sz="2800" dirty="0" smtClean="0"/>
              <a:t>12.17 </a:t>
            </a:r>
            <a:r>
              <a:rPr lang="pl-PL" sz="2800" dirty="0" err="1"/>
              <a:t>Old</a:t>
            </a:r>
            <a:r>
              <a:rPr lang="pl-PL" sz="2800" dirty="0"/>
              <a:t> EIN – numer poprzedniego świadectwa/zezwolenia, często wpisywanie innych danych,</a:t>
            </a:r>
          </a:p>
          <a:p>
            <a:r>
              <a:rPr lang="pl-PL" sz="2800" dirty="0" smtClean="0"/>
              <a:t>12.27 </a:t>
            </a:r>
            <a:r>
              <a:rPr lang="pl-PL" sz="2800" dirty="0"/>
              <a:t>Typ konstrukcyjny - dane muszą być zgodne z zezwoleniem bądź świadectwem dopuszczenia do eksploatacji,</a:t>
            </a:r>
          </a:p>
          <a:p>
            <a:r>
              <a:rPr lang="pl-PL" sz="2800" dirty="0"/>
              <a:t>Wpisywanie rozbieżnych danych w polach </a:t>
            </a:r>
            <a:r>
              <a:rPr lang="pl-PL" sz="2800" dirty="0" err="1"/>
              <a:t>manufacturing</a:t>
            </a:r>
            <a:r>
              <a:rPr lang="pl-PL" sz="2800" dirty="0"/>
              <a:t> serial </a:t>
            </a:r>
            <a:r>
              <a:rPr lang="pl-PL" sz="2800" dirty="0" err="1"/>
              <a:t>number</a:t>
            </a:r>
            <a:r>
              <a:rPr lang="pl-PL" sz="2800" dirty="0"/>
              <a:t> oraz numer fabryczny pojazdu, które oznaczają to samo (aktualizacja EVR obejmie zmianę w tym polu aby nie było powtórzone)</a:t>
            </a:r>
          </a:p>
          <a:p>
            <a:r>
              <a:rPr lang="pl-PL" sz="2800" dirty="0"/>
              <a:t>6.a Rolling Stock Subsystem. </a:t>
            </a:r>
            <a:r>
              <a:rPr lang="pl-PL" sz="2800" dirty="0" err="1"/>
              <a:t>References</a:t>
            </a:r>
            <a:r>
              <a:rPr lang="pl-PL" sz="2800" dirty="0"/>
              <a:t> to EC </a:t>
            </a:r>
            <a:r>
              <a:rPr lang="pl-PL" sz="2800" dirty="0" err="1"/>
              <a:t>Declarations</a:t>
            </a:r>
            <a:r>
              <a:rPr lang="pl-PL" sz="2800" dirty="0"/>
              <a:t> of </a:t>
            </a:r>
            <a:r>
              <a:rPr lang="pl-PL" sz="2800" dirty="0" err="1"/>
              <a:t>verification</a:t>
            </a:r>
            <a:r>
              <a:rPr lang="pl-PL" sz="2800" dirty="0"/>
              <a:t> – pole dotyczy deklaracji weryfikacji podsystemu tabor – pole jest błędnie uzupełniane w przypadku pojazdów, które tej deklaracji nie posiadają albo mylone z deklaracjami zgodności z typem,</a:t>
            </a:r>
          </a:p>
          <a:p>
            <a:r>
              <a:rPr lang="en-US" sz="2800" dirty="0"/>
              <a:t>6.b On-board CCS subsystem. </a:t>
            </a:r>
            <a:r>
              <a:rPr lang="pl-PL" sz="2800" dirty="0" err="1"/>
              <a:t>References</a:t>
            </a:r>
            <a:r>
              <a:rPr lang="pl-PL" sz="2800" dirty="0"/>
              <a:t> to EC </a:t>
            </a:r>
            <a:r>
              <a:rPr lang="pl-PL" sz="2800" dirty="0" err="1"/>
              <a:t>Declarations</a:t>
            </a:r>
            <a:r>
              <a:rPr lang="pl-PL" sz="2800" dirty="0"/>
              <a:t> of </a:t>
            </a:r>
            <a:r>
              <a:rPr lang="pl-PL" sz="2800" dirty="0" err="1"/>
              <a:t>verification</a:t>
            </a:r>
            <a:r>
              <a:rPr lang="pl-PL" sz="2800" dirty="0"/>
              <a:t> - pole dotyczy deklaracji weryfikacji podsystemu sterowanie – urządzenia pokładowe; pole jest błędnie uzupełniane w przypadku pojazdów, które tej deklaracji nie posiadają,</a:t>
            </a:r>
          </a:p>
          <a:p>
            <a:r>
              <a:rPr lang="pl-PL" sz="2800" dirty="0"/>
              <a:t>11 </a:t>
            </a:r>
            <a:r>
              <a:rPr lang="pl-PL" sz="2800" dirty="0" err="1"/>
              <a:t>Authorisations</a:t>
            </a:r>
            <a:r>
              <a:rPr lang="pl-PL" sz="2800" dirty="0"/>
              <a:t> for </a:t>
            </a:r>
            <a:r>
              <a:rPr lang="pl-PL" sz="2800" dirty="0" err="1"/>
              <a:t>placing</a:t>
            </a:r>
            <a:r>
              <a:rPr lang="pl-PL" sz="2800" dirty="0"/>
              <a:t> on the market – pola dotyczą organu wydającego zezwolenie dla pojazdu,</a:t>
            </a:r>
          </a:p>
          <a:p>
            <a:r>
              <a:rPr lang="pl-PL" sz="2800" dirty="0"/>
              <a:t>11.9 </a:t>
            </a:r>
            <a:r>
              <a:rPr lang="pl-PL" sz="2800" dirty="0" err="1"/>
              <a:t>Conditions</a:t>
            </a:r>
            <a:r>
              <a:rPr lang="pl-PL" sz="2800" dirty="0"/>
              <a:t> for </a:t>
            </a:r>
            <a:r>
              <a:rPr lang="pl-PL" sz="2800" dirty="0" err="1"/>
              <a:t>use</a:t>
            </a:r>
            <a:r>
              <a:rPr lang="pl-PL" sz="2800" dirty="0"/>
              <a:t> of the </a:t>
            </a:r>
            <a:r>
              <a:rPr lang="pl-PL" sz="2800" dirty="0" err="1"/>
              <a:t>vehicle</a:t>
            </a:r>
            <a:r>
              <a:rPr lang="pl-PL" sz="2800" dirty="0"/>
              <a:t> and </a:t>
            </a:r>
            <a:r>
              <a:rPr lang="pl-PL" sz="2800" dirty="0" err="1"/>
              <a:t>other</a:t>
            </a:r>
            <a:r>
              <a:rPr lang="pl-PL" sz="2800" dirty="0"/>
              <a:t> </a:t>
            </a:r>
            <a:r>
              <a:rPr lang="pl-PL" sz="2800" dirty="0" err="1"/>
              <a:t>restrictions</a:t>
            </a:r>
            <a:r>
              <a:rPr lang="pl-PL" sz="2800" dirty="0"/>
              <a:t> - pole należy wypełnić zgodnie z informacjami zawartymi w zezwoleniu i ERATV, ograniczenia kodowane i niekodowane.</a:t>
            </a:r>
          </a:p>
          <a:p>
            <a:r>
              <a:rPr lang="pl-PL" sz="2800" dirty="0" err="1"/>
              <a:t>Owner</a:t>
            </a:r>
            <a:r>
              <a:rPr lang="pl-PL" sz="2800" dirty="0"/>
              <a:t>, </a:t>
            </a:r>
            <a:r>
              <a:rPr lang="pl-PL" sz="2800" dirty="0" err="1"/>
              <a:t>Keeper</a:t>
            </a:r>
            <a:r>
              <a:rPr lang="pl-PL" sz="2800" dirty="0"/>
              <a:t>, </a:t>
            </a:r>
            <a:r>
              <a:rPr lang="pl-PL" sz="2800" dirty="0" err="1"/>
              <a:t>Entity</a:t>
            </a:r>
            <a:r>
              <a:rPr lang="pl-PL" sz="2800" dirty="0"/>
              <a:t> in </a:t>
            </a:r>
            <a:r>
              <a:rPr lang="pl-PL" sz="2800" dirty="0" err="1"/>
              <a:t>charge</a:t>
            </a:r>
            <a:r>
              <a:rPr lang="pl-PL" sz="2800" dirty="0"/>
              <a:t> of </a:t>
            </a:r>
            <a:r>
              <a:rPr lang="pl-PL" sz="2800" dirty="0" err="1"/>
              <a:t>maintenance</a:t>
            </a:r>
            <a:r>
              <a:rPr lang="pl-PL" sz="2800" dirty="0"/>
              <a:t> - kody organizacji: Można sprawdzić na stronie: </a:t>
            </a:r>
            <a:r>
              <a:rPr lang="pl-PL" sz="2800" u="sng" dirty="0">
                <a:hlinkClick r:id="rId2"/>
              </a:rPr>
              <a:t>https://teleref.era.europa.eu/</a:t>
            </a:r>
            <a:r>
              <a:rPr lang="pl-PL" sz="2800" dirty="0"/>
              <a:t>  w przypadku gdy dana spółka (ECM lub właściciel) nie ma kodu organizacji należy wpisać wszystkie dane „ręcznie”, a w miejscu na kod organizacji wpisać 0000 bez zatwierdzania/zapisywania kodu. Dysponent musi mieć nadany kod organizacji.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Błędy w formularzu wniosku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1685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sz="2800" dirty="0"/>
              <a:t>12.17 </a:t>
            </a:r>
            <a:r>
              <a:rPr lang="pl-PL" sz="2800" dirty="0" err="1"/>
              <a:t>Old</a:t>
            </a:r>
            <a:r>
              <a:rPr lang="pl-PL" sz="2800" dirty="0"/>
              <a:t> EIN – numer poprzedniego świadectwa/zezwolenia, często wpisywanie innych danych,</a:t>
            </a:r>
          </a:p>
          <a:p>
            <a:r>
              <a:rPr lang="pl-PL" sz="2800" dirty="0"/>
              <a:t>12.27 Typ konstrukcyjny - dane muszą być zgodne z zezwoleniem bądź świadectwem dopuszczenia do eksploatacji,</a:t>
            </a:r>
          </a:p>
          <a:p>
            <a:r>
              <a:rPr lang="pl-PL" sz="2800" dirty="0"/>
              <a:t>Wpisywanie rozbieżnych danych w polach </a:t>
            </a:r>
            <a:r>
              <a:rPr lang="pl-PL" sz="2800" dirty="0" err="1"/>
              <a:t>manufacturing</a:t>
            </a:r>
            <a:r>
              <a:rPr lang="pl-PL" sz="2800" dirty="0"/>
              <a:t> serial </a:t>
            </a:r>
            <a:r>
              <a:rPr lang="pl-PL" sz="2800" dirty="0" err="1"/>
              <a:t>number</a:t>
            </a:r>
            <a:r>
              <a:rPr lang="pl-PL" sz="2800" dirty="0"/>
              <a:t> oraz numer fabryczny pojazdu, które oznaczają to samo (aktualizacja EVR obejmie zmianę w tym polu aby nie było powtórzone</a:t>
            </a:r>
            <a:r>
              <a:rPr lang="pl-PL" sz="2800" dirty="0" smtClean="0"/>
              <a:t>)</a:t>
            </a:r>
            <a:endParaRPr lang="pl-PL" sz="2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Błędy w formularzu wniosku</a:t>
            </a:r>
          </a:p>
        </p:txBody>
      </p:sp>
    </p:spTree>
    <p:extLst>
      <p:ext uri="{BB962C8B-B14F-4D97-AF65-F5344CB8AC3E}">
        <p14:creationId xmlns:p14="http://schemas.microsoft.com/office/powerpoint/2010/main" val="1608537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sz="2800" dirty="0"/>
              <a:t>6.a Rolling Stock Subsystem. </a:t>
            </a:r>
            <a:r>
              <a:rPr lang="pl-PL" sz="2800" dirty="0" err="1"/>
              <a:t>References</a:t>
            </a:r>
            <a:r>
              <a:rPr lang="pl-PL" sz="2800" dirty="0"/>
              <a:t> to EC </a:t>
            </a:r>
            <a:r>
              <a:rPr lang="pl-PL" sz="2800" dirty="0" err="1"/>
              <a:t>Declarations</a:t>
            </a:r>
            <a:r>
              <a:rPr lang="pl-PL" sz="2800" dirty="0"/>
              <a:t> of </a:t>
            </a:r>
            <a:r>
              <a:rPr lang="pl-PL" sz="2800" dirty="0" err="1"/>
              <a:t>verification</a:t>
            </a:r>
            <a:r>
              <a:rPr lang="pl-PL" sz="2800" dirty="0"/>
              <a:t> – pole dotyczy deklaracji weryfikacji podsystemu tabor – pole jest błędnie uzupełniane w przypadku pojazdów, które tej deklaracji nie posiadają albo mylone z deklaracjami zgodności z typem,</a:t>
            </a:r>
          </a:p>
          <a:p>
            <a:r>
              <a:rPr lang="en-US" sz="2800" dirty="0"/>
              <a:t>6.b On-board CCS subsystem. </a:t>
            </a:r>
            <a:r>
              <a:rPr lang="pl-PL" sz="2800" dirty="0" err="1"/>
              <a:t>References</a:t>
            </a:r>
            <a:r>
              <a:rPr lang="pl-PL" sz="2800" dirty="0"/>
              <a:t> to EC </a:t>
            </a:r>
            <a:r>
              <a:rPr lang="pl-PL" sz="2800" dirty="0" err="1"/>
              <a:t>Declarations</a:t>
            </a:r>
            <a:r>
              <a:rPr lang="pl-PL" sz="2800" dirty="0"/>
              <a:t> of </a:t>
            </a:r>
            <a:r>
              <a:rPr lang="pl-PL" sz="2800" dirty="0" err="1"/>
              <a:t>verification</a:t>
            </a:r>
            <a:r>
              <a:rPr lang="pl-PL" sz="2800" dirty="0"/>
              <a:t> - pole dotyczy deklaracji weryfikacji podsystemu sterowanie – urządzenia pokładowe; pole jest błędnie uzupełniane w przypadku pojazdów, które tej deklaracji nie posiadają,</a:t>
            </a:r>
          </a:p>
          <a:p>
            <a:r>
              <a:rPr lang="pl-PL" sz="2800" dirty="0"/>
              <a:t>11 </a:t>
            </a:r>
            <a:r>
              <a:rPr lang="pl-PL" sz="2800" dirty="0" err="1"/>
              <a:t>Authorisations</a:t>
            </a:r>
            <a:r>
              <a:rPr lang="pl-PL" sz="2800" dirty="0"/>
              <a:t> for </a:t>
            </a:r>
            <a:r>
              <a:rPr lang="pl-PL" sz="2800" dirty="0" err="1"/>
              <a:t>placing</a:t>
            </a:r>
            <a:r>
              <a:rPr lang="pl-PL" sz="2800" dirty="0"/>
              <a:t> on the market – pola dotyczą organu wydającego zezwolenie dla pojazdu,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Błędy w formularzu wniosku</a:t>
            </a:r>
          </a:p>
        </p:txBody>
      </p:sp>
    </p:spTree>
    <p:extLst>
      <p:ext uri="{BB962C8B-B14F-4D97-AF65-F5344CB8AC3E}">
        <p14:creationId xmlns:p14="http://schemas.microsoft.com/office/powerpoint/2010/main" val="78855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sz="2400" b="1" dirty="0">
                <a:latin typeface="+mn-lt"/>
              </a:rPr>
              <a:t>Lipiec 2021 r. </a:t>
            </a:r>
            <a:r>
              <a:rPr lang="pl-PL" sz="2400" dirty="0">
                <a:latin typeface="+mn-lt"/>
              </a:rPr>
              <a:t>– udostępnię przez Agencję Kolejową Unii Europejskiej pierwszej wersji testowej EVR</a:t>
            </a:r>
          </a:p>
          <a:p>
            <a:r>
              <a:rPr lang="pl-PL" sz="2400" b="1" dirty="0">
                <a:latin typeface="+mn-lt"/>
              </a:rPr>
              <a:t>Lipiec i sierpień 2021 r. </a:t>
            </a:r>
            <a:r>
              <a:rPr lang="pl-PL" sz="2400" dirty="0">
                <a:latin typeface="+mn-lt"/>
              </a:rPr>
              <a:t>– weryfikacja przez pracowników UTK poprawności działania rejestru oraz zgłaszanie wszelkich błędów i spostrzeżeń</a:t>
            </a:r>
          </a:p>
          <a:p>
            <a:r>
              <a:rPr lang="pl-PL" sz="2400" b="1" dirty="0">
                <a:latin typeface="+mn-lt"/>
              </a:rPr>
              <a:t>Grudzień 2021 r. </a:t>
            </a:r>
            <a:r>
              <a:rPr lang="pl-PL" sz="2400" dirty="0">
                <a:latin typeface="+mn-lt"/>
              </a:rPr>
              <a:t>– zakończenie prac nad wersją produkcyjną EVR przez AK UE</a:t>
            </a:r>
          </a:p>
          <a:p>
            <a:r>
              <a:rPr lang="pl-PL" sz="2400" b="1" dirty="0">
                <a:latin typeface="+mn-lt"/>
              </a:rPr>
              <a:t>17 stycznia 2022 r. </a:t>
            </a:r>
            <a:r>
              <a:rPr lang="pl-PL" sz="2400" dirty="0">
                <a:latin typeface="+mn-lt"/>
              </a:rPr>
              <a:t>– przekazanie do AK UE pierwszej puli danych z NVR</a:t>
            </a:r>
          </a:p>
          <a:p>
            <a:r>
              <a:rPr lang="pl-PL" sz="2400" b="1" dirty="0">
                <a:latin typeface="+mn-lt"/>
              </a:rPr>
              <a:t>21-24 stycznia 2022 r. </a:t>
            </a:r>
            <a:r>
              <a:rPr lang="pl-PL" sz="2400" dirty="0">
                <a:latin typeface="+mn-lt"/>
              </a:rPr>
              <a:t>– weryfikacja przez pracowników UTK poprawności przeniesionych danych</a:t>
            </a:r>
          </a:p>
          <a:p>
            <a:r>
              <a:rPr lang="pl-PL" sz="2400" b="1" dirty="0">
                <a:latin typeface="+mn-lt"/>
              </a:rPr>
              <a:t>27 stycznia 2022 r.</a:t>
            </a:r>
            <a:r>
              <a:rPr lang="pl-PL" sz="2400" dirty="0">
                <a:latin typeface="+mn-lt"/>
              </a:rPr>
              <a:t> – zamrożenie NVR oraz przekazanie do AK UE ostatecznej wersji danych</a:t>
            </a:r>
          </a:p>
          <a:p>
            <a:r>
              <a:rPr lang="pl-PL" sz="2400" b="1" dirty="0">
                <a:latin typeface="+mn-lt"/>
              </a:rPr>
              <a:t>1 lutego 2022 r.</a:t>
            </a:r>
            <a:r>
              <a:rPr lang="pl-PL" sz="2400" dirty="0">
                <a:latin typeface="+mn-lt"/>
              </a:rPr>
              <a:t> – uruchomienie EVR</a:t>
            </a:r>
          </a:p>
          <a:p>
            <a:endParaRPr lang="pl-PL" sz="24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3E3E9B-3862-4A4D-8421-8D8711A8F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Wdrożenie EVR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401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sz="2800" dirty="0"/>
              <a:t>11.9 </a:t>
            </a:r>
            <a:r>
              <a:rPr lang="pl-PL" sz="2800" dirty="0" err="1"/>
              <a:t>Conditions</a:t>
            </a:r>
            <a:r>
              <a:rPr lang="pl-PL" sz="2800" dirty="0"/>
              <a:t> for </a:t>
            </a:r>
            <a:r>
              <a:rPr lang="pl-PL" sz="2800" dirty="0" err="1"/>
              <a:t>use</a:t>
            </a:r>
            <a:r>
              <a:rPr lang="pl-PL" sz="2800" dirty="0"/>
              <a:t> of the </a:t>
            </a:r>
            <a:r>
              <a:rPr lang="pl-PL" sz="2800" dirty="0" err="1"/>
              <a:t>vehicle</a:t>
            </a:r>
            <a:r>
              <a:rPr lang="pl-PL" sz="2800" dirty="0"/>
              <a:t> and </a:t>
            </a:r>
            <a:r>
              <a:rPr lang="pl-PL" sz="2800" dirty="0" err="1"/>
              <a:t>other</a:t>
            </a:r>
            <a:r>
              <a:rPr lang="pl-PL" sz="2800" dirty="0"/>
              <a:t> </a:t>
            </a:r>
            <a:r>
              <a:rPr lang="pl-PL" sz="2800" dirty="0" err="1"/>
              <a:t>restrictions</a:t>
            </a:r>
            <a:r>
              <a:rPr lang="pl-PL" sz="2800" dirty="0"/>
              <a:t> - pole należy wypełnić zgodnie z informacjami zawartymi w zezwoleniu i ERATV, ograniczenia kodowane i niekodowane.</a:t>
            </a:r>
          </a:p>
          <a:p>
            <a:r>
              <a:rPr lang="pl-PL" sz="2800" dirty="0" err="1"/>
              <a:t>Owner</a:t>
            </a:r>
            <a:r>
              <a:rPr lang="pl-PL" sz="2800" dirty="0"/>
              <a:t>, </a:t>
            </a:r>
            <a:r>
              <a:rPr lang="pl-PL" sz="2800" dirty="0" err="1"/>
              <a:t>Keeper</a:t>
            </a:r>
            <a:r>
              <a:rPr lang="pl-PL" sz="2800" dirty="0"/>
              <a:t>, </a:t>
            </a:r>
            <a:r>
              <a:rPr lang="pl-PL" sz="2800" dirty="0" err="1"/>
              <a:t>Entity</a:t>
            </a:r>
            <a:r>
              <a:rPr lang="pl-PL" sz="2800" dirty="0"/>
              <a:t> in </a:t>
            </a:r>
            <a:r>
              <a:rPr lang="pl-PL" sz="2800" dirty="0" err="1"/>
              <a:t>charge</a:t>
            </a:r>
            <a:r>
              <a:rPr lang="pl-PL" sz="2800" dirty="0"/>
              <a:t> of </a:t>
            </a:r>
            <a:r>
              <a:rPr lang="pl-PL" sz="2800" dirty="0" err="1"/>
              <a:t>maintenance</a:t>
            </a:r>
            <a:r>
              <a:rPr lang="pl-PL" sz="2800" dirty="0"/>
              <a:t> - kody organizacji: Można sprawdzić na stronie: </a:t>
            </a:r>
            <a:r>
              <a:rPr lang="pl-PL" sz="2800" u="sng" dirty="0">
                <a:hlinkClick r:id="rId2"/>
              </a:rPr>
              <a:t>https://teleref.era.europa.eu</a:t>
            </a:r>
            <a:r>
              <a:rPr lang="pl-PL" sz="2800" u="sng" dirty="0" smtClean="0">
                <a:hlinkClick r:id="rId2"/>
              </a:rPr>
              <a:t>/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Błędy w formularzu wniosku</a:t>
            </a:r>
          </a:p>
        </p:txBody>
      </p:sp>
    </p:spTree>
    <p:extLst>
      <p:ext uri="{BB962C8B-B14F-4D97-AF65-F5344CB8AC3E}">
        <p14:creationId xmlns:p14="http://schemas.microsoft.com/office/powerpoint/2010/main" val="1774197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597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Tworzenie </a:t>
            </a:r>
            <a:r>
              <a:rPr lang="pl-PL" dirty="0"/>
              <a:t>konta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326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/>
              <a:t>Konto w EVR może zostać utworzone dla każdej organizacji, która ma prawo dostępu do danych, tj.:</a:t>
            </a:r>
          </a:p>
          <a:p>
            <a:pPr marL="285750" indent="-285750" algn="just"/>
            <a:r>
              <a:rPr lang="pl-PL" sz="2400" dirty="0"/>
              <a:t>NSA oraz ogarów rejestrujących;</a:t>
            </a:r>
          </a:p>
          <a:p>
            <a:pPr marL="285750" indent="-285750" algn="just"/>
            <a:r>
              <a:rPr lang="pl-PL" sz="2400" dirty="0"/>
              <a:t>Właścicieli pojazdów;</a:t>
            </a:r>
          </a:p>
          <a:p>
            <a:pPr marL="285750" indent="-285750" algn="just"/>
            <a:r>
              <a:rPr lang="pl-PL" sz="2400" dirty="0"/>
              <a:t>Dysponentów;</a:t>
            </a:r>
          </a:p>
          <a:p>
            <a:pPr marL="285750" indent="-285750" algn="just"/>
            <a:r>
              <a:rPr lang="pl-PL" sz="2400" dirty="0"/>
              <a:t>Podmiotów odpowiedzialnego za utrzymanie;</a:t>
            </a:r>
          </a:p>
          <a:p>
            <a:pPr marL="285750" indent="-285750" algn="just"/>
            <a:r>
              <a:rPr lang="pl-PL" sz="2400" dirty="0"/>
              <a:t>Zarządców infrastruktury;</a:t>
            </a:r>
          </a:p>
          <a:p>
            <a:pPr marL="285750" indent="-285750" algn="just"/>
            <a:r>
              <a:rPr lang="pl-PL" sz="2400" dirty="0"/>
              <a:t>Wnioskodawców (np. producentów, którzy chcą nadać EVN)</a:t>
            </a:r>
          </a:p>
          <a:p>
            <a:pPr marL="285750" indent="-285750" algn="just"/>
            <a:r>
              <a:rPr lang="pl-PL" sz="2400" dirty="0"/>
              <a:t>itp.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Kto może posiadać konto w EVR?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729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623391" y="1124744"/>
            <a:ext cx="5609297" cy="5184576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/>
              <a:t>Aby założyć konto, należy:</a:t>
            </a:r>
          </a:p>
          <a:p>
            <a:pPr marL="285750" indent="-285750" algn="just"/>
            <a:r>
              <a:rPr lang="pl-PL" sz="2800" dirty="0"/>
              <a:t>Wystąpić o założenie konta za pośrednictwem EVR;</a:t>
            </a:r>
          </a:p>
          <a:p>
            <a:pPr marL="285750" indent="-285750"/>
            <a:r>
              <a:rPr lang="pl-PL" sz="2800" dirty="0"/>
              <a:t>Wysłać mailowo pełnomocnictwo, jeżeli konto będzie założone dla pracownika Spółki</a:t>
            </a:r>
          </a:p>
          <a:p>
            <a:pPr marL="285750" indent="-285750"/>
            <a:endParaRPr lang="pl-PL" sz="2800" dirty="0"/>
          </a:p>
          <a:p>
            <a:pPr marL="285750" indent="-285750"/>
            <a:endParaRPr lang="pl-PL" sz="2800" dirty="0"/>
          </a:p>
          <a:p>
            <a:pPr marL="0" indent="0">
              <a:buNone/>
            </a:pPr>
            <a:r>
              <a:rPr lang="pl-PL" sz="2800" b="1" dirty="0">
                <a:solidFill>
                  <a:srgbClr val="FF0000"/>
                </a:solidFill>
              </a:rPr>
              <a:t>Uwaga! Spółka powinna mieć nadany kod organizacji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Jak założyć konto?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689" y="1297595"/>
            <a:ext cx="5559507" cy="460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4256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/>
              <a:t>Kod organizacji to kod składający się z czterech znaków alfanumerycznych. Każda organizacja uzyskująca dostęp do EVR lub innych rejestrów Agencji, w których wymagany jest kod organizacji musi posiadać przydzielony unikalny kod organizacji.</a:t>
            </a:r>
          </a:p>
          <a:p>
            <a:pPr marL="0" indent="0" algn="just">
              <a:buNone/>
            </a:pPr>
            <a:r>
              <a:rPr lang="pl-PL" sz="2400" dirty="0"/>
              <a:t>Kody organizacji są przydzielane przez Agencję Kolejową Unii Europejskiej wszystkim zainteresowanym podmiotom, działającym w europejskim systemie kolejowym (wszystkim, którzy korzystają z aplikacji Agencji Kolejowej Unii Europejskiej, np. EVR). </a:t>
            </a:r>
          </a:p>
          <a:p>
            <a:pPr marL="0" indent="0" algn="just">
              <a:buNone/>
            </a:pPr>
            <a:r>
              <a:rPr lang="pl-PL" sz="2400" dirty="0"/>
              <a:t>Wszelkie wnioski o nowy alfanumeryczny kod organizacji lub o zmianę danych organizacji należy składać do Agencji w trybie online pod adresem: </a:t>
            </a:r>
            <a:r>
              <a:rPr lang="pl-PL" sz="2400" dirty="0">
                <a:hlinkClick r:id="rId2" tooltip="Uwaga. Ten link otwiera nowe okno. Uwaga. Ten link otwiera nowe okno."/>
              </a:rPr>
              <a:t>https://srm-portal.powerappsportals.com/</a:t>
            </a:r>
            <a:endParaRPr lang="pl-PL" sz="2400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Kod organizacji</a:t>
            </a:r>
          </a:p>
        </p:txBody>
      </p:sp>
    </p:spTree>
    <p:extLst>
      <p:ext uri="{BB962C8B-B14F-4D97-AF65-F5344CB8AC3E}">
        <p14:creationId xmlns:p14="http://schemas.microsoft.com/office/powerpoint/2010/main" val="45931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800" dirty="0"/>
              <a:t>Po założeniu konta spółka powinna zweryfikować czy posiada dostęp do wszystkich swoich pojazdów.</a:t>
            </a:r>
          </a:p>
          <a:p>
            <a:pPr marL="0" indent="0" algn="just">
              <a:buNone/>
            </a:pPr>
            <a:r>
              <a:rPr lang="pl-PL" sz="2800" dirty="0"/>
              <a:t>W przypadku braku jakichkolwiek z nich, wnioskodawca powinien się skontaktować bezpośrednio z pracownikami DTW</a:t>
            </a:r>
            <a:r>
              <a:rPr lang="pl-PL" sz="2800" dirty="0" smtClean="0"/>
              <a:t>.</a:t>
            </a:r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r>
              <a:rPr lang="pl-PL" sz="2800" b="1" dirty="0"/>
              <a:t>Powód?</a:t>
            </a:r>
          </a:p>
          <a:p>
            <a:pPr marL="0" indent="0" algn="just">
              <a:buNone/>
            </a:pPr>
            <a:r>
              <a:rPr lang="pl-PL" sz="2800" dirty="0"/>
              <a:t>Rejestr EVR nie jest łączy ze sobą różnych sposobów zapisu nazwy spółki (np. związanej z wielkimi i małymi literami). Z tego powodu wszelkie sposoby zapisu nazwy Spółki powinny zostać dopisane do konta.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Rada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572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Tworzenie </a:t>
            </a:r>
            <a:r>
              <a:rPr lang="pl-PL" dirty="0" smtClean="0"/>
              <a:t>wniosku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585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sz="2800" dirty="0"/>
              <a:t>New </a:t>
            </a:r>
            <a:r>
              <a:rPr lang="pl-PL" sz="2800" dirty="0" err="1"/>
              <a:t>pre-reservation</a:t>
            </a:r>
            <a:r>
              <a:rPr lang="pl-PL" sz="2800" dirty="0"/>
              <a:t> – oznacza rezerwację numerów EVN. </a:t>
            </a:r>
          </a:p>
          <a:p>
            <a:r>
              <a:rPr lang="pl-PL" sz="2800" dirty="0"/>
              <a:t>New </a:t>
            </a:r>
            <a:r>
              <a:rPr lang="pl-PL" sz="2800" dirty="0" err="1"/>
              <a:t>registration</a:t>
            </a:r>
            <a:r>
              <a:rPr lang="pl-PL" sz="2800" dirty="0"/>
              <a:t> – oznacza rejestrację pojazdu (nadanie numeru EVN).</a:t>
            </a:r>
          </a:p>
          <a:p>
            <a:r>
              <a:rPr lang="pl-PL" sz="2800" dirty="0"/>
              <a:t>Update – oznacza zmianę danych innych niż zmiana EVN.</a:t>
            </a:r>
          </a:p>
          <a:p>
            <a:r>
              <a:rPr lang="pl-PL" sz="2800" dirty="0" err="1"/>
              <a:t>Change</a:t>
            </a:r>
            <a:r>
              <a:rPr lang="pl-PL" sz="2800" dirty="0"/>
              <a:t> of </a:t>
            </a:r>
            <a:r>
              <a:rPr lang="pl-PL" sz="2800" dirty="0" err="1"/>
              <a:t>registration</a:t>
            </a:r>
            <a:r>
              <a:rPr lang="pl-PL" sz="2800" dirty="0"/>
              <a:t> status – oznacza wycofanie lub przywrócenie rejestracji.</a:t>
            </a:r>
          </a:p>
          <a:p>
            <a:r>
              <a:rPr lang="pl-PL" sz="2800" dirty="0" err="1"/>
              <a:t>Change</a:t>
            </a:r>
            <a:r>
              <a:rPr lang="pl-PL" sz="2800" dirty="0"/>
              <a:t> of EVN – zmiana numeru EVN wynikająca z zmiany kodu interoperacyjności lub zmian związanych z danymi </a:t>
            </a:r>
            <a:r>
              <a:rPr lang="pl-PL" sz="2800" dirty="0" smtClean="0"/>
              <a:t>technicznymi</a:t>
            </a:r>
            <a:endParaRPr lang="pl-PL" sz="2800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wniosków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0601325"/>
      </p:ext>
    </p:extLst>
  </p:cSld>
  <p:clrMapOvr>
    <a:masterClrMapping/>
  </p:clrMapOvr>
</p:sld>
</file>

<file path=ppt/theme/theme1.xml><?xml version="1.0" encoding="utf-8"?>
<a:theme xmlns:a="http://schemas.openxmlformats.org/drawingml/2006/main" name="UTK tutułowa i zakończenie">
  <a:themeElements>
    <a:clrScheme name="UTK">
      <a:dk1>
        <a:sysClr val="windowText" lastClr="000000"/>
      </a:dk1>
      <a:lt1>
        <a:sysClr val="window" lastClr="FFFFFF"/>
      </a:lt1>
      <a:dk2>
        <a:srgbClr val="042B60"/>
      </a:dk2>
      <a:lt2>
        <a:srgbClr val="CADEFE"/>
      </a:lt2>
      <a:accent1>
        <a:srgbClr val="0661EE"/>
      </a:accent1>
      <a:accent2>
        <a:srgbClr val="D1121C"/>
      </a:accent2>
      <a:accent3>
        <a:srgbClr val="074BA5"/>
      </a:accent3>
      <a:accent4>
        <a:srgbClr val="F1626A"/>
      </a:accent4>
      <a:accent5>
        <a:srgbClr val="639EFB"/>
      </a:accent5>
      <a:accent6>
        <a:srgbClr val="F79646"/>
      </a:accent6>
      <a:hlink>
        <a:srgbClr val="0661EE"/>
      </a:hlink>
      <a:folHlink>
        <a:srgbClr val="04378A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_wzor_UTK_2020" id="{1949B648-6398-4773-9620-7E1BD5CBC8ED}" vid="{16F77502-CE82-4881-9FFE-0590C32BD6B6}"/>
    </a:ext>
  </a:extLst>
</a:theme>
</file>

<file path=ppt/theme/theme2.xml><?xml version="1.0" encoding="utf-8"?>
<a:theme xmlns:a="http://schemas.openxmlformats.org/drawingml/2006/main" name="UTK slajdy">
  <a:themeElements>
    <a:clrScheme name="UTK">
      <a:dk1>
        <a:srgbClr val="042B60"/>
      </a:dk1>
      <a:lt1>
        <a:srgbClr val="FFFFFF"/>
      </a:lt1>
      <a:dk2>
        <a:srgbClr val="000000"/>
      </a:dk2>
      <a:lt2>
        <a:srgbClr val="D8D8D8"/>
      </a:lt2>
      <a:accent1>
        <a:srgbClr val="042B60"/>
      </a:accent1>
      <a:accent2>
        <a:srgbClr val="0661EE"/>
      </a:accent2>
      <a:accent3>
        <a:srgbClr val="D1121C"/>
      </a:accent3>
      <a:accent4>
        <a:srgbClr val="7F7F7F"/>
      </a:accent4>
      <a:accent5>
        <a:srgbClr val="639EFB"/>
      </a:accent5>
      <a:accent6>
        <a:srgbClr val="BFBFBF"/>
      </a:accent6>
      <a:hlink>
        <a:srgbClr val="0661EE"/>
      </a:hlink>
      <a:folHlink>
        <a:srgbClr val="04378A"/>
      </a:folHlink>
    </a:clrScheme>
    <a:fontScheme name="UTK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_wzor_UTK_2020" id="{1949B648-6398-4773-9620-7E1BD5CBC8ED}" vid="{D2E3DB08-48CA-4DA4-9C97-6A4C34334750}"/>
    </a:ext>
  </a:extLst>
</a:theme>
</file>

<file path=ppt/theme/theme3.xml><?xml version="1.0" encoding="utf-8"?>
<a:theme xmlns:a="http://schemas.openxmlformats.org/drawingml/2006/main" name="UTK ciemne slajdy">
  <a:themeElements>
    <a:clrScheme name="UTK">
      <a:dk1>
        <a:srgbClr val="042B60"/>
      </a:dk1>
      <a:lt1>
        <a:srgbClr val="FFFFFF"/>
      </a:lt1>
      <a:dk2>
        <a:srgbClr val="000000"/>
      </a:dk2>
      <a:lt2>
        <a:srgbClr val="D8D8D8"/>
      </a:lt2>
      <a:accent1>
        <a:srgbClr val="042B60"/>
      </a:accent1>
      <a:accent2>
        <a:srgbClr val="0661EE"/>
      </a:accent2>
      <a:accent3>
        <a:srgbClr val="D1121C"/>
      </a:accent3>
      <a:accent4>
        <a:srgbClr val="7F7F7F"/>
      </a:accent4>
      <a:accent5>
        <a:srgbClr val="639EFB"/>
      </a:accent5>
      <a:accent6>
        <a:srgbClr val="BFBFBF"/>
      </a:accent6>
      <a:hlink>
        <a:srgbClr val="0661EE"/>
      </a:hlink>
      <a:folHlink>
        <a:srgbClr val="04378A"/>
      </a:folHlink>
    </a:clrScheme>
    <a:fontScheme name="UTK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_wzor_UTK_2020" id="{1949B648-6398-4773-9620-7E1BD5CBC8ED}" vid="{3483DB7D-B442-458D-ACCC-0BA7600FE4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prezentacja_wzor_UTK_2020</Template>
  <TotalTime>46</TotalTime>
  <Words>1217</Words>
  <Application>Microsoft Office PowerPoint</Application>
  <PresentationFormat>Panoramiczny</PresentationFormat>
  <Paragraphs>120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Lato</vt:lpstr>
      <vt:lpstr>UTK tutułowa i zakończenie</vt:lpstr>
      <vt:lpstr>UTK slajdy</vt:lpstr>
      <vt:lpstr>UTK ciemne slajdy</vt:lpstr>
      <vt:lpstr>Europejski Rejestr Pojazdów (EVR)</vt:lpstr>
      <vt:lpstr>Wdrożenie EVR</vt:lpstr>
      <vt:lpstr>Tworzenie konta</vt:lpstr>
      <vt:lpstr>Kto może posiadać konto w EVR?</vt:lpstr>
      <vt:lpstr>Jak założyć konto?</vt:lpstr>
      <vt:lpstr>Kod organizacji</vt:lpstr>
      <vt:lpstr>Rada</vt:lpstr>
      <vt:lpstr>Tworzenie wniosku</vt:lpstr>
      <vt:lpstr>Rodzaje wniosków</vt:lpstr>
      <vt:lpstr>Kto składa wniosek?</vt:lpstr>
      <vt:lpstr>Rezerwacja</vt:lpstr>
      <vt:lpstr>Nadanie numeru EVN</vt:lpstr>
      <vt:lpstr>Zmiana danych w EVR</vt:lpstr>
      <vt:lpstr>Wycofanie pojazdu / zawieszenie rejestracji</vt:lpstr>
      <vt:lpstr>Najczęstsze błędy</vt:lpstr>
      <vt:lpstr>Braki w dokumentacji</vt:lpstr>
      <vt:lpstr>Błędy w formularzu wniosku</vt:lpstr>
      <vt:lpstr>Błędy w formularzu wniosku</vt:lpstr>
      <vt:lpstr>Błędy w formularzu wniosku</vt:lpstr>
      <vt:lpstr>Błędy w formularzu wniosku</vt:lpstr>
      <vt:lpstr>Prezentacja programu PowerPoint</vt:lpstr>
    </vt:vector>
  </TitlesOfParts>
  <Company>UTK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Europejski Rejestr Pojazdów (EVR)</dc:title>
  <dc:creator>Bogumiła Ornafa</dc:creator>
  <cp:lastModifiedBy>Bogumiła Ornafa</cp:lastModifiedBy>
  <cp:revision>5</cp:revision>
  <dcterms:created xsi:type="dcterms:W3CDTF">2022-03-29T08:05:35Z</dcterms:created>
  <dcterms:modified xsi:type="dcterms:W3CDTF">2022-03-29T08:51:53Z</dcterms:modified>
</cp:coreProperties>
</file>