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6" r:id="rId4"/>
    <p:sldId id="276" r:id="rId5"/>
    <p:sldId id="287" r:id="rId6"/>
    <p:sldId id="282" r:id="rId7"/>
    <p:sldId id="283" r:id="rId8"/>
    <p:sldId id="275" r:id="rId9"/>
    <p:sldId id="284" r:id="rId10"/>
    <p:sldId id="277" r:id="rId11"/>
    <p:sldId id="278" r:id="rId12"/>
    <p:sldId id="285" r:id="rId13"/>
    <p:sldId id="279" r:id="rId14"/>
    <p:sldId id="288" r:id="rId15"/>
    <p:sldId id="27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yrektorIGTL" initials="MG" lastIdx="1" clrIdx="0">
    <p:extLst>
      <p:ext uri="{19B8F6BF-5375-455C-9EA6-DF929625EA0E}">
        <p15:presenceInfo xmlns:p15="http://schemas.microsoft.com/office/powerpoint/2012/main" userId="dyrektorIGT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CA5A-AB21-465D-A15E-124EF1458870}" type="datetimeFigureOut">
              <a:rPr lang="pl-PL" smtClean="0"/>
              <a:t>2017-09-21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9AC46-A0A3-4F0F-A64D-7EA9C67913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0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554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4033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665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97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40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887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95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55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54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14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6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16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10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25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9AC46-A0A3-4F0F-A64D-7EA9C67913F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53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1314-3022-4DFB-9103-4AA93EA3D653}" type="datetime1">
              <a:rPr lang="pl-PL" smtClean="0"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Zakopane 27 kwietnia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1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978C-025D-4B36-80E7-FADC044FAF00}" type="datetime1">
              <a:rPr lang="pl-PL" smtClean="0"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Zakopane 27 kwietnia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61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D910-845D-4C0A-9E37-549C4ECD2F94}" type="datetime1">
              <a:rPr lang="pl-PL" smtClean="0"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Zakopane 27 kwietnia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4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2FC9-0ECA-4B21-B6EA-161042ACF10C}" type="datetime1">
              <a:rPr lang="pl-PL" smtClean="0"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Zakopane 27 kwietnia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7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3FE3-47B1-479E-B875-3BFF34E27BE1}" type="datetime1">
              <a:rPr lang="pl-PL" smtClean="0"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Zakopane 27 kwietnia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16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EDC2-B75F-47C9-A0B3-F296326E0FE1}" type="datetime1">
              <a:rPr lang="pl-PL" smtClean="0"/>
              <a:t>2017-09-21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Zakopane 27 kwietnia 2017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4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B6D9-9276-4610-A6DA-096F8483D036}" type="datetime1">
              <a:rPr lang="pl-PL" smtClean="0"/>
              <a:t>2017-09-21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Zakopane 27 kwietnia 2017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7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331C-E906-4930-A6E7-21F526B530BF}" type="datetime1">
              <a:rPr lang="pl-PL" smtClean="0"/>
              <a:t>2017-09-21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Zakopane 27 kwietnia 2017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6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BB21-0690-41CC-9056-DB0D9AD56EB3}" type="datetime1">
              <a:rPr lang="pl-PL" smtClean="0"/>
              <a:t>2017-09-21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Zakopane 27 kwietnia 2017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48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C992-7F6F-48F5-AD76-89C9FE1BFA85}" type="datetime1">
              <a:rPr lang="pl-PL" smtClean="0"/>
              <a:t>2017-09-21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Zakopane 27 kwietnia 2017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3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5A44-AFF0-43A5-8B0C-FE92CDD24481}" type="datetime1">
              <a:rPr lang="pl-PL" smtClean="0"/>
              <a:t>2017-09-21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Zakopane 27 kwietnia 2017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17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004895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7F11-C31B-4BC9-8304-306779C34606}" type="datetime1">
              <a:rPr lang="pl-PL" smtClean="0"/>
              <a:t>2017-09-21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Zakopane 27 kwietnia 2017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90862-46D4-4905-A7A8-9E0F97A71F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17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87" y="1122363"/>
            <a:ext cx="11558587" cy="23876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Dialog i współpraca</a:t>
            </a:r>
            <a:b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vs </a:t>
            </a:r>
            <a:b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K</a:t>
            </a:r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onfrontacja i konflikt 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Marita Szustak</a:t>
            </a:r>
          </a:p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Prezes Zarządu </a:t>
            </a:r>
          </a:p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Izby Gospodarczej Transportu Lądowego 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  <a:endParaRPr lang="pl-PL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1</a:t>
            </a:fld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 się nie udało?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2624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pl-PL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Doświadczony wykonawca powinien …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pl-PL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Kary to narzędzie mobilizacji wykonawcy 	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pl-PL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10</a:t>
            </a:fld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6426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Déjà </a:t>
            </a:r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vu?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26243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11</a:t>
            </a:fld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706" y="2058481"/>
            <a:ext cx="8878587" cy="39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Inwestycje to gra zespołowa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2624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pl-PL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pl-PL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12</a:t>
            </a:fld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8" y="1490665"/>
            <a:ext cx="8494796" cy="477599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62" y="1483901"/>
            <a:ext cx="8506827" cy="478275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938" y="1480519"/>
            <a:ext cx="8494796" cy="477599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6299" y="1497429"/>
            <a:ext cx="8500812" cy="477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 co tak naprawdę chodzi?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2624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Celem dialogu nie jest ustalenie kto „wygrał”: zamawiający lub wykonawca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Wygrać musi inwestycja</a:t>
            </a:r>
            <a:endParaRPr lang="pl-PL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i="1" dirty="0">
                <a:solidFill>
                  <a:schemeClr val="bg1"/>
                </a:solidFill>
                <a:latin typeface="Arial Narrow" panose="020B0606020202030204" pitchFamily="34" charset="0"/>
              </a:rPr>
              <a:t>wykorzystanie środków unijnych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i="1" dirty="0">
                <a:solidFill>
                  <a:schemeClr val="bg1"/>
                </a:solidFill>
                <a:latin typeface="Arial Narrow" panose="020B0606020202030204" pitchFamily="34" charset="0"/>
              </a:rPr>
              <a:t>poprawa warunków infrastrukturalnych dla transportu pasażerskiego i </a:t>
            </a:r>
            <a:r>
              <a:rPr lang="pl-PL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towarowego</a:t>
            </a:r>
          </a:p>
          <a:p>
            <a:pPr lvl="1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pl-PL" sz="3200" b="1" i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pl-PL" sz="32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pl-PL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13</a:t>
            </a:fld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9557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262437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pl-PL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 efekcie końcowym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wygrywa Polska i rozwój polskiej gospodarki </a:t>
            </a:r>
            <a:endParaRPr lang="pl-PL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pl-PL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endParaRPr lang="pl-PL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pl-PL" sz="4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14</a:t>
            </a:fld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9277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877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Dziękuję za uwagę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310063"/>
            <a:ext cx="9144000" cy="2947737"/>
          </a:xfrm>
        </p:spPr>
        <p:txBody>
          <a:bodyPr>
            <a:normAutofit/>
          </a:bodyPr>
          <a:lstStyle/>
          <a:p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www.igtl.pl</a:t>
            </a:r>
          </a:p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igtl@igtl.pl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15</a:t>
            </a:fld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0782300" cy="1325563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… ale to już było…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900931" y="1995992"/>
            <a:ext cx="10515600" cy="426243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2</a:t>
            </a:fld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60" y="1508975"/>
            <a:ext cx="7535879" cy="54950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83" y="1936264"/>
            <a:ext cx="3559315" cy="126234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888" y="3752107"/>
            <a:ext cx="8256643" cy="6647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0390" y="2400896"/>
            <a:ext cx="9552397" cy="115789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53" y="4387907"/>
            <a:ext cx="10327559" cy="187052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660" y="3296534"/>
            <a:ext cx="4836465" cy="5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2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0782300" cy="1325563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… ale to już było…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900931" y="1995992"/>
            <a:ext cx="10515600" cy="426243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3</a:t>
            </a:fld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59" y="1871695"/>
            <a:ext cx="5861384" cy="189427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974" y="3816110"/>
            <a:ext cx="5182736" cy="2299266"/>
          </a:xfrm>
          <a:prstGeom prst="rect">
            <a:avLst/>
          </a:prstGeom>
        </p:spPr>
      </p:pic>
      <p:sp>
        <p:nvSpPr>
          <p:cNvPr id="18" name="Elipsa 17"/>
          <p:cNvSpPr/>
          <p:nvPr/>
        </p:nvSpPr>
        <p:spPr>
          <a:xfrm>
            <a:off x="5678905" y="3340680"/>
            <a:ext cx="6224336" cy="30484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26" y="1368196"/>
            <a:ext cx="7935929" cy="65445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803" y="1814985"/>
            <a:ext cx="3505968" cy="141639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544" y="3340680"/>
            <a:ext cx="4604384" cy="165976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264" y="5168557"/>
            <a:ext cx="3034426" cy="1395176"/>
          </a:xfrm>
          <a:prstGeom prst="rect">
            <a:avLst/>
          </a:prstGeom>
        </p:spPr>
      </p:pic>
      <p:sp>
        <p:nvSpPr>
          <p:cNvPr id="15" name="Elipsa 14"/>
          <p:cNvSpPr/>
          <p:nvPr/>
        </p:nvSpPr>
        <p:spPr>
          <a:xfrm>
            <a:off x="716629" y="5000445"/>
            <a:ext cx="3321971" cy="17210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65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Początki Forum Inwestycyjnego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262437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utworzone z inicjatywy PKP PLK SA w porozumieniu z ministerstwem właściwym ds. transportu oraz przedstawicielami firm wykonawczych, usługodawców i </a:t>
            </a:r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producentów</a:t>
            </a:r>
          </a:p>
          <a:p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Inauguracyjne posiedzenie Forum miało miejsce </a:t>
            </a:r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 grudnia 2012 roku</a:t>
            </a:r>
          </a:p>
          <a:p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Cele</a:t>
            </a:r>
          </a:p>
          <a:p>
            <a:pPr lvl="1"/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przywrócenie </a:t>
            </a: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dialogu zamawiającego z rynkiem, </a:t>
            </a:r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1"/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stworzenie </a:t>
            </a: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platformy do wymiany doświadczeń, </a:t>
            </a:r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1"/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wypracowania </a:t>
            </a: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dobrych praktyk </a:t>
            </a:r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 </a:t>
            </a: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rozwiązań w zakresie prowadzenia zamówień, </a:t>
            </a:r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1"/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ewaluacja </a:t>
            </a: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procedur </a:t>
            </a:r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wewnętrznych i praktyki stosowania prawa 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4</a:t>
            </a:fld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7868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Początki Forum Inwestycyjnego (2)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262437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Najważniejsza zasada</a:t>
            </a:r>
          </a:p>
          <a:p>
            <a:pPr marL="0" indent="0" algn="ctr"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TRANSPARENTNOŚĆ</a:t>
            </a:r>
          </a:p>
          <a:p>
            <a:pPr marL="0" indent="0" algn="ctr">
              <a:buNone/>
            </a:pPr>
            <a:endParaRPr lang="pl-PL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Wszystkie informacje i materiały dostępne są na stronach PKP PLK SA oraz IGTL </a:t>
            </a:r>
          </a:p>
          <a:p>
            <a:pPr marL="0" indent="0" algn="ctr">
              <a:buNone/>
            </a:pPr>
            <a:endParaRPr lang="pl-PL" sz="3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www.plk-sa.pl			www.igtl.pl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5</a:t>
            </a:fld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42193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0782300" cy="1325563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Oczekiwania i postulaty 2012 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26243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Grupa </a:t>
            </a: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Robocza projektant + usługodawca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Oceniać </a:t>
            </a:r>
            <a:r>
              <a:rPr lang="pl-PL" i="1" dirty="0">
                <a:solidFill>
                  <a:schemeClr val="bg1"/>
                </a:solidFill>
                <a:latin typeface="Arial Narrow" panose="020B0606020202030204" pitchFamily="34" charset="0"/>
              </a:rPr>
              <a:t>oferty na prace projektowe zgodnie z art.2 pkt.5) </a:t>
            </a:r>
            <a:r>
              <a:rPr lang="pl-PL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PZP, tj</a:t>
            </a:r>
            <a:r>
              <a:rPr lang="pl-PL" i="1" dirty="0">
                <a:solidFill>
                  <a:schemeClr val="bg1"/>
                </a:solidFill>
                <a:latin typeface="Arial Narrow" panose="020B0606020202030204" pitchFamily="34" charset="0"/>
              </a:rPr>
              <a:t>. przy wyborze najkorzystniejszej </a:t>
            </a:r>
            <a:r>
              <a:rPr lang="pl-PL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oferty  </a:t>
            </a:r>
            <a:r>
              <a:rPr lang="pl-PL" i="1" dirty="0">
                <a:solidFill>
                  <a:schemeClr val="bg1"/>
                </a:solidFill>
                <a:latin typeface="Arial Narrow" panose="020B0606020202030204" pitchFamily="34" charset="0"/>
              </a:rPr>
              <a:t>wprowadzić  ocenę  wielokryterialną. </a:t>
            </a:r>
            <a:endParaRPr lang="pl-PL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Bezwzględne włączanie do </a:t>
            </a:r>
            <a:r>
              <a:rPr lang="pl-PL" i="1" dirty="0">
                <a:solidFill>
                  <a:schemeClr val="bg1"/>
                </a:solidFill>
                <a:latin typeface="Arial Narrow" panose="020B0606020202030204" pitchFamily="34" charset="0"/>
              </a:rPr>
              <a:t>postanowień umowy </a:t>
            </a:r>
            <a:r>
              <a:rPr lang="pl-PL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obowiązku </a:t>
            </a:r>
            <a:r>
              <a:rPr lang="pl-PL" i="1" dirty="0">
                <a:solidFill>
                  <a:schemeClr val="bg1"/>
                </a:solidFill>
                <a:latin typeface="Arial Narrow" panose="020B0606020202030204" pitchFamily="34" charset="0"/>
              </a:rPr>
              <a:t>sprawowania </a:t>
            </a:r>
            <a:r>
              <a:rPr lang="pl-PL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przez </a:t>
            </a:r>
            <a:r>
              <a:rPr lang="pl-PL" i="1" dirty="0">
                <a:solidFill>
                  <a:schemeClr val="bg1"/>
                </a:solidFill>
                <a:latin typeface="Arial Narrow" panose="020B0606020202030204" pitchFamily="34" charset="0"/>
              </a:rPr>
              <a:t>projektanta nadzoru autorskiego.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Grupa </a:t>
            </a: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Robocza inżynier </a:t>
            </a:r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i="1" dirty="0">
                <a:solidFill>
                  <a:schemeClr val="bg1"/>
                </a:solidFill>
                <a:latin typeface="Arial Narrow" panose="020B0606020202030204" pitchFamily="34" charset="0"/>
              </a:rPr>
              <a:t>Całkowita rezygnacja z uzależnienia płatności od Inżyniera od </a:t>
            </a:r>
            <a:r>
              <a:rPr lang="pl-PL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przerobu wykonawcy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i="1" dirty="0">
                <a:solidFill>
                  <a:schemeClr val="bg1"/>
                </a:solidFill>
                <a:latin typeface="Arial Narrow" panose="020B0606020202030204" pitchFamily="34" charset="0"/>
              </a:rPr>
              <a:t>Delegowanie na Inżyniera uprawnień w zakresie inżynierii wartości oraz </a:t>
            </a:r>
            <a:r>
              <a:rPr lang="pl-PL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czasu </a:t>
            </a:r>
            <a:r>
              <a:rPr lang="pl-PL" i="1" dirty="0">
                <a:solidFill>
                  <a:schemeClr val="bg1"/>
                </a:solidFill>
                <a:latin typeface="Arial Narrow" panose="020B0606020202030204" pitchFamily="34" charset="0"/>
              </a:rPr>
              <a:t>na ukończenie</a:t>
            </a:r>
            <a:endParaRPr lang="pl-PL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6</a:t>
            </a:fld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7767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0782300" cy="1325563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Oczekiwania i postulaty 2012 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838200" y="1507959"/>
            <a:ext cx="10515600" cy="4669004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Grupa Robocza wykonawca + producent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100" i="1" dirty="0">
                <a:solidFill>
                  <a:schemeClr val="bg1"/>
                </a:solidFill>
                <a:latin typeface="Arial Narrow" panose="020B0606020202030204" pitchFamily="34" charset="0"/>
              </a:rPr>
              <a:t>Wprowadzenie do Umowy zasad wyceny robót zamiennych 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100" i="1" dirty="0">
                <a:solidFill>
                  <a:schemeClr val="bg1"/>
                </a:solidFill>
                <a:latin typeface="Arial Narrow" panose="020B0606020202030204" pitchFamily="34" charset="0"/>
              </a:rPr>
              <a:t>Rozszerzenie katalogu dopuszczalnych zmian do umowy – kwalifikowalność wydatków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100" i="1" dirty="0">
                <a:solidFill>
                  <a:schemeClr val="bg1"/>
                </a:solidFill>
                <a:latin typeface="Arial Narrow" panose="020B0606020202030204" pitchFamily="34" charset="0"/>
              </a:rPr>
              <a:t>Wprowadzenie do umowy kar umownych za zwłokę a nie za opóźnienie 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100" i="1" dirty="0">
                <a:solidFill>
                  <a:schemeClr val="bg1"/>
                </a:solidFill>
                <a:latin typeface="Arial Narrow" panose="020B0606020202030204" pitchFamily="34" charset="0"/>
              </a:rPr>
              <a:t>Wprowadzenie do umowy możliwości zapłaty za zaakceptowane materiały </a:t>
            </a:r>
            <a:r>
              <a:rPr lang="pl-PL" sz="2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oraz zaliczkowanie</a:t>
            </a:r>
            <a:endParaRPr lang="pl-PL" sz="21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100" i="1" dirty="0">
                <a:solidFill>
                  <a:schemeClr val="bg1"/>
                </a:solidFill>
                <a:latin typeface="Arial Narrow" panose="020B0606020202030204" pitchFamily="34" charset="0"/>
              </a:rPr>
              <a:t>Wprowadzenie maksymalnych limitów dla naliczanych kar umownych; doprecyzowanie zasad naliczania kar 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100" i="1" dirty="0">
                <a:solidFill>
                  <a:schemeClr val="bg1"/>
                </a:solidFill>
                <a:latin typeface="Arial Narrow" panose="020B0606020202030204" pitchFamily="34" charset="0"/>
              </a:rPr>
              <a:t>Wprowadzenie do umowy waloryzacji cen 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l-PL" i="1" dirty="0">
                <a:solidFill>
                  <a:schemeClr val="bg1"/>
                </a:solidFill>
                <a:latin typeface="Arial Narrow" panose="020B0606020202030204" pitchFamily="34" charset="0"/>
              </a:rPr>
              <a:t>Stworzenie warunków do przeprowadzania badań eksploatacyjnych nowych wyrobów (poligony)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pl-PL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7</a:t>
            </a:fld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41649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 się udało?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262437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Przywrócenie dialogu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Rada Ekspertów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Zaliczki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Płatności za materiały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Ograniczenie katalogu kar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Kryteria </a:t>
            </a:r>
            <a:r>
              <a:rPr lang="pl-PL" sz="14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pozacenowe</a:t>
            </a:r>
            <a:endParaRPr lang="pl-PL" sz="14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Matryca ryzyka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Umowa bazowa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Płatności dla inżyniera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Vacatio legis </a:t>
            </a:r>
            <a:r>
              <a:rPr lang="pl-PL" sz="96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(standardy techniczne)</a:t>
            </a:r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8</a:t>
            </a:fld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9771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 przed nami?</a:t>
            </a:r>
            <a:endParaRPr lang="pl-P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262437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Wysokość kar umownych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Wysokość wadium i gwarancji </a:t>
            </a:r>
            <a:r>
              <a:rPr lang="pl-PL" sz="1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NWU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2800" b="1" dirty="0">
                <a:solidFill>
                  <a:schemeClr val="bg1"/>
                </a:solidFill>
                <a:latin typeface="Arial Narrow" panose="020B0606020202030204" pitchFamily="34" charset="0"/>
              </a:rPr>
              <a:t>Odwrócony VAT dla konsorcjantów</a:t>
            </a:r>
            <a:endParaRPr lang="pl-PL" sz="1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Standaryzacja wyrobów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Wzorcowe </a:t>
            </a:r>
            <a:r>
              <a:rPr lang="pl-PL" sz="1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PFU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pl-PL" sz="1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Logistyka materiałów</a:t>
            </a:r>
            <a:endParaRPr lang="pl-PL" sz="1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Szybka </a:t>
            </a:r>
            <a:r>
              <a:rPr lang="pl-PL" sz="1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ścieżka rozstrzygania sporów – arbitraż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Definicja ryczałtu </a:t>
            </a:r>
            <a:r>
              <a:rPr lang="pl-PL" sz="12800" i="1" dirty="0">
                <a:solidFill>
                  <a:schemeClr val="bg1"/>
                </a:solidFill>
                <a:latin typeface="Arial Narrow" panose="020B0606020202030204" pitchFamily="34" charset="0"/>
              </a:rPr>
              <a:t>(kwalifikowalność wydatków</a:t>
            </a:r>
            <a:r>
              <a:rPr lang="pl-PL" sz="128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Umowa </a:t>
            </a:r>
            <a:r>
              <a:rPr lang="pl-PL" sz="12800" b="1" dirty="0">
                <a:solidFill>
                  <a:schemeClr val="bg1"/>
                </a:solidFill>
                <a:latin typeface="Arial Narrow" panose="020B0606020202030204" pitchFamily="34" charset="0"/>
              </a:rPr>
              <a:t>bazowa  „projektuj i buduj”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pl-PL" sz="1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pl-PL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Gdańsk 26 września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0862-46D4-4905-A7A8-9E0F97A71FF3}" type="slidenum">
              <a:rPr lang="pl-PL" sz="2400" b="1" smtClean="0">
                <a:solidFill>
                  <a:schemeClr val="tx1"/>
                </a:solidFill>
              </a:rPr>
              <a:t>9</a:t>
            </a:fld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64" y="-2668"/>
            <a:ext cx="2161036" cy="215798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4369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476</Words>
  <Application>Microsoft Office PowerPoint</Application>
  <PresentationFormat>Panoramiczny</PresentationFormat>
  <Paragraphs>134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Motyw pakietu Office</vt:lpstr>
      <vt:lpstr> Dialog i współpraca vs  Konfrontacja i konflikt </vt:lpstr>
      <vt:lpstr>… ale to już było…</vt:lpstr>
      <vt:lpstr>… ale to już było…</vt:lpstr>
      <vt:lpstr>Początki Forum Inwestycyjnego</vt:lpstr>
      <vt:lpstr>Początki Forum Inwestycyjnego (2)</vt:lpstr>
      <vt:lpstr>Oczekiwania i postulaty 2012 </vt:lpstr>
      <vt:lpstr>Oczekiwania i postulaty 2012 </vt:lpstr>
      <vt:lpstr>Co się udało?</vt:lpstr>
      <vt:lpstr>Co przed nami?</vt:lpstr>
      <vt:lpstr>Co się nie udało?</vt:lpstr>
      <vt:lpstr>Déjà vu?</vt:lpstr>
      <vt:lpstr>Inwestycje to gra zespołowa</vt:lpstr>
      <vt:lpstr>O co tak naprawdę chodzi?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dyrektorIGTL</dc:creator>
  <cp:lastModifiedBy>dyrektorIGTL</cp:lastModifiedBy>
  <cp:revision>67</cp:revision>
  <dcterms:created xsi:type="dcterms:W3CDTF">2017-04-25T10:52:56Z</dcterms:created>
  <dcterms:modified xsi:type="dcterms:W3CDTF">2017-09-21T19:19:14Z</dcterms:modified>
</cp:coreProperties>
</file>