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300" r:id="rId4"/>
    <p:sldId id="295" r:id="rId5"/>
    <p:sldId id="296" r:id="rId6"/>
    <p:sldId id="297" r:id="rId7"/>
    <p:sldId id="303" r:id="rId8"/>
    <p:sldId id="304" r:id="rId9"/>
    <p:sldId id="305" r:id="rId10"/>
    <p:sldId id="299" r:id="rId11"/>
    <p:sldId id="301" r:id="rId12"/>
    <p:sldId id="302" r:id="rId13"/>
    <p:sldId id="271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yrektorIGTL" initials="MG" lastIdx="1" clrIdx="0">
    <p:extLst>
      <p:ext uri="{19B8F6BF-5375-455C-9EA6-DF929625EA0E}">
        <p15:presenceInfo xmlns:p15="http://schemas.microsoft.com/office/powerpoint/2012/main" userId="dyrektorIGT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ja\Desktop\bie&#380;&#261;ce\sekcja%20budownictwa\forum%20inwestycyjne\ankie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ja\Desktop\bie&#380;&#261;ce\sekcja%20budownictwa\forum%20inwestycyjne\ankie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ja\Desktop\bie&#380;&#261;ce\sekcja%20budownictwa\forum%20inwestycyjne\ankie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Arkusz4!$B$30</c:f>
              <c:strCache>
                <c:ptCount val="1"/>
                <c:pt idx="0">
                  <c:v>W obecnie realizowanych kontraktach inwestycyjnych na kolei: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elete val="1"/>
          </c:dLbls>
          <c:cat>
            <c:strRef>
              <c:f>Arkusz4!$A$31:$A$35</c:f>
              <c:strCache>
                <c:ptCount val="5"/>
                <c:pt idx="0">
                  <c:v>występują te problemy, które występowały dotychczas - nie widać istotnej zmiany</c:v>
                </c:pt>
                <c:pt idx="1">
                  <c:v>pojawiły się nowe problemy dotychczas nie identyfikowane</c:v>
                </c:pt>
                <c:pt idx="2">
                  <c:v>nie występują istotne problemy inwestycyjne</c:v>
                </c:pt>
                <c:pt idx="3">
                  <c:v>inne</c:v>
                </c:pt>
                <c:pt idx="4">
                  <c:v>nie mam zdania</c:v>
                </c:pt>
              </c:strCache>
            </c:strRef>
          </c:cat>
          <c:val>
            <c:numRef>
              <c:f>Arkusz4!$B$31:$B$35</c:f>
              <c:numCache>
                <c:formatCode>0%</c:formatCode>
                <c:ptCount val="5"/>
                <c:pt idx="0">
                  <c:v>0.54545454545454541</c:v>
                </c:pt>
                <c:pt idx="1">
                  <c:v>0.29411764705882354</c:v>
                </c:pt>
                <c:pt idx="2">
                  <c:v>2.9411764705882353E-2</c:v>
                </c:pt>
                <c:pt idx="3">
                  <c:v>5.8823529411764705E-2</c:v>
                </c:pt>
                <c:pt idx="4">
                  <c:v>5.8823529411764705E-2</c:v>
                </c:pt>
              </c:numCache>
            </c:numRef>
          </c:val>
        </c:ser>
        <c:ser>
          <c:idx val="1"/>
          <c:order val="1"/>
          <c:tx>
            <c:strRef>
              <c:f>Arkusz4!$C$30</c:f>
              <c:strCache>
                <c:ptCount val="1"/>
                <c:pt idx="0">
                  <c:v>liczba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Arkusz4!$A$31:$A$35</c:f>
              <c:strCache>
                <c:ptCount val="5"/>
                <c:pt idx="0">
                  <c:v>występują te problemy, które występowały dotychczas - nie widać istotnej zmiany</c:v>
                </c:pt>
                <c:pt idx="1">
                  <c:v>pojawiły się nowe problemy dotychczas nie identyfikowane</c:v>
                </c:pt>
                <c:pt idx="2">
                  <c:v>nie występują istotne problemy inwestycyjne</c:v>
                </c:pt>
                <c:pt idx="3">
                  <c:v>inne</c:v>
                </c:pt>
                <c:pt idx="4">
                  <c:v>nie mam zdania</c:v>
                </c:pt>
              </c:strCache>
            </c:strRef>
          </c:cat>
          <c:val>
            <c:numRef>
              <c:f>Arkusz4!$C$31:$C$35</c:f>
              <c:numCache>
                <c:formatCode>General</c:formatCode>
                <c:ptCount val="5"/>
                <c:pt idx="0">
                  <c:v>18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782456085204915"/>
          <c:y val="0.1498616942331924"/>
          <c:w val="0.40419140721182312"/>
          <c:h val="0.8497981633097353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Arkusz4!$B$2</c:f>
              <c:strCache>
                <c:ptCount val="1"/>
                <c:pt idx="0">
                  <c:v>Umowa o realizację inwestycji kolejowej: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elete val="1"/>
          </c:dLbls>
          <c:cat>
            <c:strRef>
              <c:f>Arkusz4!$A$3:$A$6</c:f>
              <c:strCache>
                <c:ptCount val="4"/>
                <c:pt idx="0">
                  <c:v>jest partnerska</c:v>
                </c:pt>
                <c:pt idx="1">
                  <c:v>jest korzystna wyłącznie dla PKP PLK SA </c:v>
                </c:pt>
                <c:pt idx="2">
                  <c:v>jest korzystna wyłącznie dla wykonawcy</c:v>
                </c:pt>
                <c:pt idx="3">
                  <c:v>nie mam zdania</c:v>
                </c:pt>
              </c:strCache>
            </c:strRef>
          </c:cat>
          <c:val>
            <c:numRef>
              <c:f>Arkusz4!$B$3:$B$6</c:f>
              <c:numCache>
                <c:formatCode>0%</c:formatCode>
                <c:ptCount val="4"/>
                <c:pt idx="0">
                  <c:v>8.8235294117647065E-2</c:v>
                </c:pt>
                <c:pt idx="1">
                  <c:v>0.91176470588235292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Arkusz4!$C$2</c:f>
              <c:strCache>
                <c:ptCount val="1"/>
                <c:pt idx="0">
                  <c:v>liczba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Arkusz4!$A$3:$A$6</c:f>
              <c:strCache>
                <c:ptCount val="4"/>
                <c:pt idx="0">
                  <c:v>jest partnerska</c:v>
                </c:pt>
                <c:pt idx="1">
                  <c:v>jest korzystna wyłącznie dla PKP PLK SA </c:v>
                </c:pt>
                <c:pt idx="2">
                  <c:v>jest korzystna wyłącznie dla wykonawcy</c:v>
                </c:pt>
                <c:pt idx="3">
                  <c:v>nie mam zdania</c:v>
                </c:pt>
              </c:strCache>
            </c:strRef>
          </c:cat>
          <c:val>
            <c:numRef>
              <c:f>Arkusz4!$C$3:$C$6</c:f>
              <c:numCache>
                <c:formatCode>General</c:formatCode>
                <c:ptCount val="4"/>
                <c:pt idx="0">
                  <c:v>3</c:v>
                </c:pt>
                <c:pt idx="1">
                  <c:v>31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208401563677906"/>
          <c:y val="0.15044055245179153"/>
          <c:w val="0.35427540036268257"/>
          <c:h val="0.7597507522759420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Arkusz4!$B$11</c:f>
              <c:strCache>
                <c:ptCount val="1"/>
                <c:pt idx="0">
                  <c:v>Postanowienia umowy o realizację inwestycji kolejowej są: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elete val="1"/>
          </c:dLbls>
          <c:cat>
            <c:strRef>
              <c:f>Arkusz4!$A$12:$A$15</c:f>
              <c:strCache>
                <c:ptCount val="4"/>
                <c:pt idx="0">
                  <c:v>neutralne</c:v>
                </c:pt>
                <c:pt idx="1">
                  <c:v>jednoznaczne i nie budzące wątpliwości</c:v>
                </c:pt>
                <c:pt idx="2">
                  <c:v>wątpliwe i często rodzące spory</c:v>
                </c:pt>
                <c:pt idx="3">
                  <c:v>nie mam zdania</c:v>
                </c:pt>
              </c:strCache>
            </c:strRef>
          </c:cat>
          <c:val>
            <c:numRef>
              <c:f>Arkusz4!$B$12:$B$15</c:f>
              <c:numCache>
                <c:formatCode>0%</c:formatCode>
                <c:ptCount val="4"/>
                <c:pt idx="0">
                  <c:v>8.8235294117647065E-2</c:v>
                </c:pt>
                <c:pt idx="1">
                  <c:v>0</c:v>
                </c:pt>
                <c:pt idx="2">
                  <c:v>0.91176470588235292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Arkusz4!$C$11</c:f>
              <c:strCache>
                <c:ptCount val="1"/>
                <c:pt idx="0">
                  <c:v>liczba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Arkusz4!$A$12:$A$15</c:f>
              <c:strCache>
                <c:ptCount val="4"/>
                <c:pt idx="0">
                  <c:v>neutralne</c:v>
                </c:pt>
                <c:pt idx="1">
                  <c:v>jednoznaczne i nie budzące wątpliwości</c:v>
                </c:pt>
                <c:pt idx="2">
                  <c:v>wątpliwe i często rodzące spory</c:v>
                </c:pt>
                <c:pt idx="3">
                  <c:v>nie mam zdania</c:v>
                </c:pt>
              </c:strCache>
            </c:strRef>
          </c:cat>
          <c:val>
            <c:numRef>
              <c:f>Arkusz4!$C$12:$C$15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31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12129933667781"/>
          <c:y val="0.16496321277395246"/>
          <c:w val="0.37683202997332033"/>
          <c:h val="0.713260388016012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Arkusz4!$B$19</c:f>
              <c:strCache>
                <c:ptCount val="1"/>
                <c:pt idx="0">
                  <c:v>Ryzyko wykonawcy w realizacji inwestycji kolejowej oceniam jako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elete val="1"/>
          </c:dLbls>
          <c:cat>
            <c:strRef>
              <c:f>Arkusz4!$A$20:$A$25</c:f>
              <c:strCache>
                <c:ptCount val="6"/>
                <c:pt idx="0">
                  <c:v>bardzo wysokie</c:v>
                </c:pt>
                <c:pt idx="1">
                  <c:v>wysokie</c:v>
                </c:pt>
                <c:pt idx="2">
                  <c:v>umiarkowane</c:v>
                </c:pt>
                <c:pt idx="3">
                  <c:v>niskie</c:v>
                </c:pt>
                <c:pt idx="4">
                  <c:v>bardzo niskie</c:v>
                </c:pt>
                <c:pt idx="5">
                  <c:v>nie mam zdania</c:v>
                </c:pt>
              </c:strCache>
            </c:strRef>
          </c:cat>
          <c:val>
            <c:numRef>
              <c:f>Arkusz4!$B$20:$B$25</c:f>
              <c:numCache>
                <c:formatCode>0%</c:formatCode>
                <c:ptCount val="6"/>
                <c:pt idx="0">
                  <c:v>0.41176470588235292</c:v>
                </c:pt>
                <c:pt idx="1">
                  <c:v>0.55882352941176472</c:v>
                </c:pt>
                <c:pt idx="2">
                  <c:v>2.9411764705882353E-2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Arkusz4!$C$19</c:f>
              <c:strCache>
                <c:ptCount val="1"/>
                <c:pt idx="0">
                  <c:v>liczba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Arkusz4!$A$20:$A$25</c:f>
              <c:strCache>
                <c:ptCount val="6"/>
                <c:pt idx="0">
                  <c:v>bardzo wysokie</c:v>
                </c:pt>
                <c:pt idx="1">
                  <c:v>wysokie</c:v>
                </c:pt>
                <c:pt idx="2">
                  <c:v>umiarkowane</c:v>
                </c:pt>
                <c:pt idx="3">
                  <c:v>niskie</c:v>
                </c:pt>
                <c:pt idx="4">
                  <c:v>bardzo niskie</c:v>
                </c:pt>
                <c:pt idx="5">
                  <c:v>nie mam zdania</c:v>
                </c:pt>
              </c:strCache>
            </c:strRef>
          </c:cat>
          <c:val>
            <c:numRef>
              <c:f>Arkusz4!$C$20:$C$25</c:f>
              <c:numCache>
                <c:formatCode>General</c:formatCode>
                <c:ptCount val="6"/>
                <c:pt idx="0">
                  <c:v>14</c:v>
                </c:pt>
                <c:pt idx="1">
                  <c:v>19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20533051374687"/>
          <c:y val="0.13795922318947967"/>
          <c:w val="0.31865631750252987"/>
          <c:h val="0.7472616452634582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CA5A-AB21-465D-A15E-124EF1458870}" type="datetimeFigureOut">
              <a:rPr lang="pl-PL" smtClean="0"/>
              <a:t>2018-01-10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AC46-A0A3-4F0F-A64D-7EA9C6791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554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586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837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796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5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25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13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96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57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430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45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222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77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1314-3022-4DFB-9103-4AA93EA3D653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1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978C-025D-4B36-80E7-FADC044FAF00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1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D910-845D-4C0A-9E37-549C4ECD2F94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4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FC9-0ECA-4B21-B6EA-161042ACF10C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7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FE3-47B1-479E-B875-3BFF34E27BE1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60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EDC2-B75F-47C9-A0B3-F296326E0FE1}" type="datetime1">
              <a:rPr lang="pl-PL" smtClean="0"/>
              <a:t>2018-01-10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4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B6D9-9276-4610-A6DA-096F8483D036}" type="datetime1">
              <a:rPr lang="pl-PL" smtClean="0"/>
              <a:t>2018-01-10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31C-E906-4930-A6E7-21F526B530BF}" type="datetime1">
              <a:rPr lang="pl-PL" smtClean="0"/>
              <a:t>2018-01-10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65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BB21-0690-41CC-9056-DB0D9AD56EB3}" type="datetime1">
              <a:rPr lang="pl-PL" smtClean="0"/>
              <a:t>2018-01-10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81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C992-7F6F-48F5-AD76-89C9FE1BFA85}" type="datetime1">
              <a:rPr lang="pl-PL" smtClean="0"/>
              <a:t>2018-01-10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3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5A44-AFF0-43A5-8B0C-FE92CDD24481}" type="datetime1">
              <a:rPr lang="pl-PL" smtClean="0"/>
              <a:t>2018-01-10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7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4895"/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7F11-C31B-4BC9-8304-306779C34606}" type="datetime1">
              <a:rPr lang="pl-PL" smtClean="0"/>
              <a:t>2018-01-10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1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87" y="1122363"/>
            <a:ext cx="11558587" cy="238760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Efekty pracy Forum Inwestycyjnego </a:t>
            </a:r>
            <a: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pl-PL" sz="32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P</a:t>
            </a:r>
            <a:r>
              <a:rPr lang="pl-PL" sz="28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erspektywa branży </a:t>
            </a:r>
            <a:endParaRPr lang="pl-PL" sz="28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34994"/>
            <a:ext cx="9144000" cy="158006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Marita Szustak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Prezes Zarządu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Izby Gospodarczej Transportu Lądowego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Ocena efektów I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kw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2018?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76738"/>
          </a:xfrm>
        </p:spPr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Czy wynik ankiety byłby dziś inny?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zakończenie dyskusji, podjęcie decyzji i wdrożenie rozwiązań w praktyce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Skala programu inwestycyjnego i jego ramy czasowe wymagają podjęcia działań również w odniesieniu do wcześniejszych kontraktów </a:t>
            </a: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Istotne ryzyko w przypadku inwestycji realizowanych w oparciu o wcześniejsze wzory umów</a:t>
            </a: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Realne zagrożenie dla całego programu w przypadku zachwiania równowagi przedsiębiorstw realizujących te inwestycje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10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59365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 przed nami?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Wysokość kar umownych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Wysokość wadium i gwarancji NWU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>
                <a:solidFill>
                  <a:schemeClr val="bg1"/>
                </a:solidFill>
                <a:latin typeface="Arial Narrow" panose="020B0606020202030204" pitchFamily="34" charset="0"/>
              </a:rPr>
              <a:t>Odwrócony VAT dla konsorcjantów</a:t>
            </a:r>
            <a:endParaRPr lang="pl-PL" sz="1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Standaryzacja wyrobów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Wzorcowe PFU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sz="1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Szybka ścieżka rozstrzygania sporów – arbitraż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Definicja ryczałtu </a:t>
            </a:r>
            <a:r>
              <a:rPr lang="pl-PL" sz="12800" i="1" dirty="0">
                <a:solidFill>
                  <a:schemeClr val="bg1"/>
                </a:solidFill>
                <a:latin typeface="Arial Narrow" panose="020B0606020202030204" pitchFamily="34" charset="0"/>
              </a:rPr>
              <a:t>(kwalifikowalność wydatków</a:t>
            </a:r>
            <a:r>
              <a:rPr lang="pl-PL" sz="12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Umowa </a:t>
            </a:r>
            <a:r>
              <a:rPr lang="pl-PL" sz="12800" b="1" dirty="0">
                <a:solidFill>
                  <a:schemeClr val="bg1"/>
                </a:solidFill>
                <a:latin typeface="Arial Narrow" panose="020B0606020202030204" pitchFamily="34" charset="0"/>
              </a:rPr>
              <a:t>bazowa  „projektuj i buduj”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sz="1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11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64150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Największe wyzwania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7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Dostawy materiałów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i logistyka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Potencjał produkcyjny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Zakupy „na magazyn”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Zwiększone zapotrzebowanie na przewozy – braki taborowe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Zamknięcia i ograniczenia na sieci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sz="1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Wzrost kosztów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Podwykonawstwo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Robocizna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Materiały i urządzenia</a:t>
            </a:r>
            <a:endParaRPr lang="pl-PL" sz="9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9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Usługi inżynierskie</a:t>
            </a:r>
            <a:endParaRPr lang="pl-PL" sz="9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sz="1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12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54454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77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Dziękuję za uwagę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www.igtl.pl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igtl@igtl.pl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13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Osiągnięcia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557339"/>
            <a:ext cx="9620250" cy="4619624"/>
          </a:xfrm>
        </p:spPr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Zaliczki i </a:t>
            </a: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płatności za materiały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Okres przejściowy </a:t>
            </a: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dla nowych standardów technicznych dot. rozjazdów </a:t>
            </a:r>
            <a:endParaRPr lang="pl-PL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Ograniczenie katalogu </a:t>
            </a: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kar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Rozpoczęcie dyskusji nt. gwarancji </a:t>
            </a:r>
            <a:endParaRPr lang="pl-PL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Uzgodnienie </a:t>
            </a: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matrycy ryzyka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Kryteria </a:t>
            </a:r>
            <a:r>
              <a:rPr lang="pl-PL" sz="2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pozacenowe</a:t>
            </a:r>
            <a:endParaRPr lang="pl-PL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Umowa </a:t>
            </a:r>
            <a:r>
              <a:rPr lang="pl-PL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bazowa (buduj)</a:t>
            </a:r>
            <a:endParaRPr lang="pl-PL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Płatności dla inżyniera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2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97714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Zmiany na rynku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557339"/>
            <a:ext cx="10515600" cy="4619624"/>
          </a:xfrm>
        </p:spPr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Spiętrzenie zamówień na materiały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Wzrost kosztów pracy i problemy z dostępnością pracowników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Wprowadzone w umowie zapisy dotyczące waloryzacji wynagrodzenia kontraktowego są bardzo trudne do wdrożenia w praktyce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Brak możliwości zastosowania we wcześniej zawieranych kontraktach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Poważne ryzyko realizacyjne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3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8288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Decyzyjność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76738"/>
          </a:xfrm>
        </p:spPr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Nadal problemem jest brak decyzyjności na poziomie kontraktu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Rada Ekspertów podjęła uchwałę przychylnie odnoszącą się do arbitrażu 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Negatywne stanowisko Prokuratorii Generalnej SP 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Brak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rozwiązań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alternatywnych, pomimo deklaracji zamawiającego o możliwości ich zaproponowania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4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6086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Wdrożenie rozwiązań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76738"/>
          </a:xfrm>
        </p:spPr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Przedyskutowano dotychczas szereg kluczowych zagadnień i opracowano konkretne materiały/rozwiązania, np.: m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atryca ryzyka, k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ryteria </a:t>
            </a:r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pozacenowe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 wielu kwestiach brak jest ostatecznego stanowiska zamawiającego lub przełożenia na konkretne działania</a:t>
            </a:r>
          </a:p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5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93120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Ocena efektów w II kw. 2017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6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993728660"/>
              </p:ext>
            </p:extLst>
          </p:nvPr>
        </p:nvGraphicFramePr>
        <p:xfrm>
          <a:off x="315464" y="1376363"/>
          <a:ext cx="942861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215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Ocena efektów w II kw. 2017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7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579730922"/>
              </p:ext>
            </p:extLst>
          </p:nvPr>
        </p:nvGraphicFramePr>
        <p:xfrm>
          <a:off x="300038" y="1413451"/>
          <a:ext cx="9429751" cy="476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045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Ocena efektów w II kw. 2017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8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161381446"/>
              </p:ext>
            </p:extLst>
          </p:nvPr>
        </p:nvGraphicFramePr>
        <p:xfrm>
          <a:off x="275272" y="1514475"/>
          <a:ext cx="9469755" cy="466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33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Ocena efektów w II kw. 2017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540000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97200" lvl="1" indent="-5400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Warszawa, 11 stycznia 2018 r. 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9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331497196"/>
              </p:ext>
            </p:extLst>
          </p:nvPr>
        </p:nvGraphicFramePr>
        <p:xfrm>
          <a:off x="357187" y="1404938"/>
          <a:ext cx="9363075" cy="477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117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474</Words>
  <Application>Microsoft Office PowerPoint</Application>
  <PresentationFormat>Panoramiczny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Motyw pakietu Office</vt:lpstr>
      <vt:lpstr> Efekty pracy Forum Inwestycyjnego   Perspektywa branży </vt:lpstr>
      <vt:lpstr>Osiągnięcia </vt:lpstr>
      <vt:lpstr>Zmiany na rynku </vt:lpstr>
      <vt:lpstr>Decyzyjność</vt:lpstr>
      <vt:lpstr>Wdrożenie rozwiązań</vt:lpstr>
      <vt:lpstr>Ocena efektów w II kw. 2017</vt:lpstr>
      <vt:lpstr>Ocena efektów w II kw. 2017</vt:lpstr>
      <vt:lpstr>Ocena efektów w II kw. 2017</vt:lpstr>
      <vt:lpstr>Ocena efektów w II kw. 2017</vt:lpstr>
      <vt:lpstr>Ocena efektów I kw 2018?</vt:lpstr>
      <vt:lpstr>Co przed nami?</vt:lpstr>
      <vt:lpstr>Największe wyzwania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dyrektorIGTL</dc:creator>
  <cp:lastModifiedBy>dyrektorIGTL</cp:lastModifiedBy>
  <cp:revision>86</cp:revision>
  <dcterms:created xsi:type="dcterms:W3CDTF">2017-04-25T10:52:56Z</dcterms:created>
  <dcterms:modified xsi:type="dcterms:W3CDTF">2018-01-10T08:59:19Z</dcterms:modified>
</cp:coreProperties>
</file>