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318" r:id="rId4"/>
    <p:sldId id="306" r:id="rId5"/>
    <p:sldId id="317" r:id="rId6"/>
    <p:sldId id="320" r:id="rId7"/>
    <p:sldId id="322" r:id="rId8"/>
    <p:sldId id="323" r:id="rId9"/>
    <p:sldId id="326" r:id="rId10"/>
    <p:sldId id="327" r:id="rId11"/>
    <p:sldId id="325" r:id="rId12"/>
    <p:sldId id="329" r:id="rId13"/>
    <p:sldId id="330" r:id="rId14"/>
    <p:sldId id="319" r:id="rId15"/>
    <p:sldId id="279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E76617"/>
    <a:srgbClr val="00286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EBA4C7-0153-4EB3-A6C4-5F733B0AE882}" type="datetimeFigureOut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CF458D-26DE-48B8-AA05-D0447AF054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9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FCDC-9B5B-4BB4-A273-DF1C269C6DAB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41D9-FF43-41CE-9E07-FFA37542A5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90D6-9A29-4262-A9D7-6512D8B5A4E3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6EF4-2068-4C4E-B9DB-BF233C1D79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5414-DC79-43D7-B2E8-595CC791E431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55A6-9FF7-405E-8732-DACCF37EC5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69E7-6334-4F7D-91B9-DE99D7689F89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5343-5D7D-4252-9A71-7405739638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716D-239E-4278-A7FD-2D2E755B8190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7EF6-B652-4292-92CE-398135C9A3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EABD-D1B8-45B2-AAC3-B118C09861C0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57EB-717B-4CB1-B934-60F0B49C0E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5723-6A6F-4C75-90A3-413CD4D3BB2C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BAD6-4B38-4EE6-85B5-AA478A79F2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B362-250E-46E3-A160-60DD00651DC0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4A04-369A-4BB0-AE6D-5E2677C88B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72B7-BD12-4DF6-B214-7939E1AF9494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B1E8-E1E4-41C2-8A78-105C34590E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B7ED-3200-4754-9A61-16119D098D49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4E22-D7F1-43DC-8E99-9E2CF63420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7353-E961-44F0-A1A4-87DC4980DD6A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F77-8933-4326-B6C4-FFA9730DF4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D552F4-4876-4736-9571-FCC4A6866226}" type="datetime1">
              <a:rPr lang="pl-PL"/>
              <a:pPr>
                <a:defRPr/>
              </a:pPr>
              <a:t>2017-09-25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E8F958-1A03-4A57-90B1-8787DE8B19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0" y="247377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cs typeface="Arial" charset="0"/>
              </a:rPr>
              <a:t>Uwarunkowania eksploatacyjne budowy, modernizacji i utrzymania infrastruktury kolejowej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  <a:cs typeface="Arial" charset="0"/>
              </a:rPr>
              <a:t>w Polsce</a:t>
            </a:r>
            <a:endParaRPr lang="pl-PL" sz="2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41005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Dr inż. Andrzej Massel</a:t>
            </a:r>
            <a:endParaRPr lang="pl-PL" dirty="0">
              <a:solidFill>
                <a:schemeClr val="bg1"/>
              </a:solidFill>
            </a:endParaRPr>
          </a:p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48434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Instytut Kolejnictwa</a:t>
            </a:r>
            <a:r>
              <a:rPr lang="pl-PL" dirty="0" smtClean="0"/>
              <a:t> </a:t>
            </a:r>
            <a:endParaRPr lang="pl-PL" dirty="0"/>
          </a:p>
        </p:txBody>
      </p:sp>
      <p:grpSp>
        <p:nvGrpSpPr>
          <p:cNvPr id="14340" name="Grupa 31"/>
          <p:cNvGrpSpPr>
            <a:grpSpLocks/>
          </p:cNvGrpSpPr>
          <p:nvPr/>
        </p:nvGrpSpPr>
        <p:grpSpPr bwMode="auto">
          <a:xfrm>
            <a:off x="0" y="6635750"/>
            <a:ext cx="9144000" cy="244475"/>
            <a:chOff x="0" y="6636229"/>
            <a:chExt cx="9144000" cy="244394"/>
          </a:xfrm>
        </p:grpSpPr>
        <p:sp>
          <p:nvSpPr>
            <p:cNvPr id="19" name="Prostokąt 18"/>
            <p:cNvSpPr/>
            <p:nvPr/>
          </p:nvSpPr>
          <p:spPr>
            <a:xfrm>
              <a:off x="0" y="6661621"/>
              <a:ext cx="9144000" cy="188850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cxnSp>
          <p:nvCxnSpPr>
            <p:cNvPr id="20" name="Łącznik prosty 19"/>
            <p:cNvCxnSpPr/>
            <p:nvPr/>
          </p:nvCxnSpPr>
          <p:spPr>
            <a:xfrm>
              <a:off x="0" y="6661621"/>
              <a:ext cx="9144000" cy="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4355" name="Rectangle 4"/>
            <p:cNvSpPr>
              <a:spLocks noChangeArrowheads="1"/>
            </p:cNvSpPr>
            <p:nvPr/>
          </p:nvSpPr>
          <p:spPr bwMode="auto">
            <a:xfrm>
              <a:off x="0" y="6636229"/>
              <a:ext cx="9144000" cy="244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l-PL" sz="1000" dirty="0" smtClean="0">
                  <a:solidFill>
                    <a:schemeClr val="bg1"/>
                  </a:solidFill>
                  <a:cs typeface="Arial" charset="0"/>
                </a:rPr>
                <a:t>Gdańsk, 26 września </a:t>
              </a:r>
              <a:r>
                <a:rPr lang="pl-PL" sz="1000" dirty="0" smtClean="0">
                  <a:solidFill>
                    <a:schemeClr val="bg1"/>
                  </a:solidFill>
                  <a:cs typeface="Arial" charset="0"/>
                </a:rPr>
                <a:t>2017 r.</a:t>
              </a:r>
              <a:endParaRPr lang="pl-PL" sz="10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4341" name="Grupa 30"/>
          <p:cNvGrpSpPr>
            <a:grpSpLocks/>
          </p:cNvGrpSpPr>
          <p:nvPr/>
        </p:nvGrpSpPr>
        <p:grpSpPr bwMode="auto">
          <a:xfrm>
            <a:off x="0" y="116608"/>
            <a:ext cx="9144000" cy="2375767"/>
            <a:chOff x="-569" y="116632"/>
            <a:chExt cx="9144569" cy="2376264"/>
          </a:xfrm>
        </p:grpSpPr>
        <p:grpSp>
          <p:nvGrpSpPr>
            <p:cNvPr id="14342" name="Grupa 28"/>
            <p:cNvGrpSpPr>
              <a:grpSpLocks/>
            </p:cNvGrpSpPr>
            <p:nvPr/>
          </p:nvGrpSpPr>
          <p:grpSpPr bwMode="auto">
            <a:xfrm>
              <a:off x="0" y="116632"/>
              <a:ext cx="6230757" cy="2376264"/>
              <a:chOff x="0" y="116632"/>
              <a:chExt cx="6230757" cy="2376264"/>
            </a:xfrm>
          </p:grpSpPr>
          <p:grpSp>
            <p:nvGrpSpPr>
              <p:cNvPr id="14344" name="Grupa 22"/>
              <p:cNvGrpSpPr>
                <a:grpSpLocks/>
              </p:cNvGrpSpPr>
              <p:nvPr/>
            </p:nvGrpSpPr>
            <p:grpSpPr bwMode="auto">
              <a:xfrm>
                <a:off x="2915851" y="1233746"/>
                <a:ext cx="3314906" cy="1259150"/>
                <a:chOff x="827659" y="-988"/>
                <a:chExt cx="7134255" cy="2709908"/>
              </a:xfrm>
            </p:grpSpPr>
            <p:sp>
              <p:nvSpPr>
                <p:cNvPr id="14" name="Prostokąt 13"/>
                <p:cNvSpPr/>
                <p:nvPr/>
              </p:nvSpPr>
              <p:spPr>
                <a:xfrm>
                  <a:off x="899411" y="-988"/>
                  <a:ext cx="6990749" cy="259714"/>
                </a:xfrm>
                <a:prstGeom prst="rect">
                  <a:avLst/>
                </a:prstGeom>
                <a:solidFill>
                  <a:srgbClr val="0028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15" name="Prostokąt 14"/>
                <p:cNvSpPr/>
                <p:nvPr/>
              </p:nvSpPr>
              <p:spPr>
                <a:xfrm>
                  <a:off x="827659" y="2203161"/>
                  <a:ext cx="6990749" cy="406658"/>
                </a:xfrm>
                <a:prstGeom prst="rect">
                  <a:avLst/>
                </a:prstGeom>
                <a:solidFill>
                  <a:srgbClr val="0028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16" name="Prostokąt 15"/>
                <p:cNvSpPr/>
                <p:nvPr/>
              </p:nvSpPr>
              <p:spPr>
                <a:xfrm>
                  <a:off x="971164" y="258726"/>
                  <a:ext cx="505685" cy="2450194"/>
                </a:xfrm>
                <a:prstGeom prst="rect">
                  <a:avLst/>
                </a:prstGeom>
                <a:solidFill>
                  <a:srgbClr val="0028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  <p:sp>
              <p:nvSpPr>
                <p:cNvPr id="17" name="Prostokąt 16"/>
                <p:cNvSpPr/>
                <p:nvPr/>
              </p:nvSpPr>
              <p:spPr>
                <a:xfrm>
                  <a:off x="7456229" y="258726"/>
                  <a:ext cx="505685" cy="2450194"/>
                </a:xfrm>
                <a:prstGeom prst="rect">
                  <a:avLst/>
                </a:prstGeom>
                <a:solidFill>
                  <a:srgbClr val="0028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pic>
            <p:nvPicPr>
              <p:cNvPr id="14345" name="Picture 5" descr="D:\Nowy folder (2)\1 IKolej\Konferencja 2014\Logotypy\Instytut Kolejnictwa-Logo-białe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16632"/>
                <a:ext cx="3203848" cy="776207"/>
              </a:xfrm>
              <a:prstGeom prst="rect">
                <a:avLst/>
              </a:prstGeom>
              <a:noFill/>
              <a:ln w="0">
                <a:solidFill>
                  <a:srgbClr val="002868"/>
                </a:solidFill>
                <a:miter lim="800000"/>
                <a:headEnd/>
                <a:tailEnd/>
              </a:ln>
            </p:spPr>
          </p:pic>
        </p:grpSp>
        <p:cxnSp>
          <p:nvCxnSpPr>
            <p:cNvPr id="30" name="Łącznik prosty 29"/>
            <p:cNvCxnSpPr/>
            <p:nvPr/>
          </p:nvCxnSpPr>
          <p:spPr>
            <a:xfrm>
              <a:off x="-569" y="2421444"/>
              <a:ext cx="9144569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Przykład organizacji ruchu z trasą objazdową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Organizacja ruchu od 11 czerwca 2017 roku na czas modernizacji linii: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Warszawa – Poznań,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Warszawa - Lublin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8" y="1549688"/>
            <a:ext cx="4803004" cy="48030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85025"/>
            <a:ext cx="3551501" cy="23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Sposoby minimalizacji wpływu robót na ruch kolejowy (2)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Zastosowanie nowoczesnych technologii zapewniających skrócenie czasu wykonywania robót oraz dobrą ich jakość, np.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Budowa torów przed wszystkim metodami potokowymi z wykorzystaniem przeznaczonych do tego celu maszyn,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Zabudowa rozjazdów w blokach,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Wykonywanie obiektów inżynieryjnych poza pasem kolejowym i „wsuwanie” ich w miejsce wbudowania.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Powszechne stosowanie środków technicznych zapewniających bezpieczeństwo robót przy ruchu po torze sąsiednim: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Wygrodzenie frontu robót,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Sygnalizacja ostrzegająca przed zbliżaniem się pociągu.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553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Sposoby minimalizacji wpływu robót na ruch kolejowy (3)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32089"/>
          </a:xfrm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Stosowanie przy budowie obiektów konstrukcji odciążających dostosowanych do prędkości 100 km/h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Dostosowanie urządzeń sterowania ruchem do układu torowego w kolejnych fazach robót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Zapewnienie jazd pociągów na sygnały zezwalające na semaforach (uniknięcie stosowania sygnałów zastępczych)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Zabezpieczenie przejazdów i przejść w poziomie szyn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20414"/>
            <a:ext cx="3523418" cy="23489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20414"/>
            <a:ext cx="3131928" cy="23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9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Sposoby minimalizacji wpływu robót na ruch kolejowy (4)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Powszechne stosowanie wszystkich wymienionych środków pozwalających na prowadzenie ruchu po torze czynnym z prędkością rozkładową, ewentualnie tylko nieznacznie ograniczoną, bez punktowych ograniczeń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endParaRPr lang="pl-PL" sz="2400" dirty="0" smtClean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156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Wnioski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Podstawową działalnością zarządcy infrastruktury kolejowej jest prowadzenie ruchu pociągów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W ostatnich latach oferta kolei została uatrakcyjniona a przewozy wzrosły – nie można dopuścić do ponownej utraty pasażerów na rzecz innych środków transportu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Procesy inwestycyjne, </a:t>
            </a:r>
            <a:r>
              <a:rPr lang="pl-PL" sz="2400" smtClean="0">
                <a:solidFill>
                  <a:schemeClr val="bg1"/>
                </a:solidFill>
              </a:rPr>
              <a:t>acz konieczne, </a:t>
            </a:r>
            <a:r>
              <a:rPr lang="pl-PL" sz="2400" dirty="0" smtClean="0">
                <a:solidFill>
                  <a:schemeClr val="bg1"/>
                </a:solidFill>
              </a:rPr>
              <a:t>powinny pełnić funkcję </a:t>
            </a:r>
            <a:r>
              <a:rPr lang="pl-PL" sz="2400" u="sng" dirty="0" smtClean="0">
                <a:solidFill>
                  <a:schemeClr val="bg1"/>
                </a:solidFill>
              </a:rPr>
              <a:t>służebną</a:t>
            </a:r>
            <a:r>
              <a:rPr lang="pl-PL" sz="2400" dirty="0" smtClean="0">
                <a:solidFill>
                  <a:schemeClr val="bg1"/>
                </a:solidFill>
              </a:rPr>
              <a:t> wobec potrzeb przewozowych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Realizacja inwestycji </a:t>
            </a:r>
            <a:r>
              <a:rPr lang="pl-PL" sz="2400" u="sng" dirty="0" smtClean="0">
                <a:solidFill>
                  <a:schemeClr val="bg1"/>
                </a:solidFill>
              </a:rPr>
              <a:t>nie jest celem samym w sobie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Konieczność </a:t>
            </a:r>
            <a:r>
              <a:rPr lang="pl-PL" sz="2400" u="sng" dirty="0" smtClean="0">
                <a:solidFill>
                  <a:schemeClr val="bg1"/>
                </a:solidFill>
              </a:rPr>
              <a:t>minimalizowania</a:t>
            </a:r>
            <a:r>
              <a:rPr lang="pl-PL" sz="2400" dirty="0" smtClean="0">
                <a:solidFill>
                  <a:schemeClr val="bg1"/>
                </a:solidFill>
              </a:rPr>
              <a:t> negatywnego wpływu robót inwestycyjnych i remontowych na prowadzenie ruchu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9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94246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Dziękuję za uwagę</a:t>
            </a:r>
            <a:br>
              <a:rPr lang="pl-PL" sz="2800" dirty="0" smtClean="0">
                <a:solidFill>
                  <a:schemeClr val="bg1"/>
                </a:solidFill>
              </a:rPr>
            </a:b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0" y="1322139"/>
            <a:ext cx="7000515" cy="5250386"/>
          </a:xfrm>
          <a:prstGeom prst="rect">
            <a:avLst/>
          </a:prstGeom>
        </p:spPr>
      </p:pic>
      <p:grpSp>
        <p:nvGrpSpPr>
          <p:cNvPr id="17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18" name="Prostokąt 17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19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20" name="Łącznik prosty 19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1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22" name="Prostokąt 2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25" name="Prostokąt 2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76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Plan prezentacji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Rynek przewozów pasażerskich i towarowych w Polsce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Wykorzystanie infrastruktury kolejowej w Polsce</a:t>
            </a:r>
          </a:p>
          <a:p>
            <a:r>
              <a:rPr lang="pl-PL" sz="2400" dirty="0">
                <a:solidFill>
                  <a:schemeClr val="bg1"/>
                </a:solidFill>
              </a:rPr>
              <a:t>Stan infrastruktury kolejowej w Polsce i proces jego poprawy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Wpływ robót modernizacyjnych na ofertę przewozową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Wnioski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95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3296" y="274638"/>
            <a:ext cx="8573200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Przewozy pasażerskie w Polsce [mln pas]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17" name="Symbol zastępczy zawartości 2"/>
          <p:cNvSpPr>
            <a:spLocks noGrp="1"/>
          </p:cNvSpPr>
          <p:nvPr>
            <p:ph idx="1"/>
          </p:nvPr>
        </p:nvSpPr>
        <p:spPr>
          <a:xfrm>
            <a:off x="469900" y="6180439"/>
            <a:ext cx="3171825" cy="351822"/>
          </a:xfrm>
        </p:spPr>
        <p:txBody>
          <a:bodyPr/>
          <a:lstStyle/>
          <a:p>
            <a:pPr marL="0" indent="0">
              <a:buNone/>
            </a:pPr>
            <a:r>
              <a:rPr lang="pl-PL" sz="1600" i="1" dirty="0" smtClean="0">
                <a:solidFill>
                  <a:schemeClr val="bg1"/>
                </a:solidFill>
              </a:rPr>
              <a:t>Źródło: dane UTK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92858"/>
            <a:ext cx="8229601" cy="41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3296" y="274638"/>
            <a:ext cx="8573200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Kolejowe przewozy pasażerskie w Polsce – rok 2016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Wzrost liczby pasażerów z 269,1 mln w 2014 r. do 292,5 mln w 2016 r. (o 8,7% procenta w ciągu dwóch lat)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Czynniki wpływające na wzrost przewozów: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Zrealizowane inwestycje infrastrukturalne i zwiększenie zakresu prac remontowych i utrzymaniowych na sieci kolejowej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Odnowa taboru – duża liczba pojazdów nowych i zmodernizowanych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Modernizacja dworców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176" y="4461490"/>
            <a:ext cx="2842291" cy="189486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472081"/>
            <a:ext cx="2828084" cy="188538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99" y="4470961"/>
            <a:ext cx="2833045" cy="18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8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Wykorzystanie infrastruktury kolejowej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Liczba </a:t>
            </a:r>
            <a:r>
              <a:rPr lang="pl-PL" sz="2400" dirty="0" err="1" smtClean="0">
                <a:solidFill>
                  <a:schemeClr val="bg1"/>
                </a:solidFill>
              </a:rPr>
              <a:t>pociągokilometrów</a:t>
            </a:r>
            <a:r>
              <a:rPr lang="pl-PL" sz="2400" dirty="0" smtClean="0">
                <a:solidFill>
                  <a:schemeClr val="bg1"/>
                </a:solidFill>
              </a:rPr>
              <a:t> na sieci kolejowej (2015 r., źródło: Raport Roczny PKP PLK):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140,33 mln </a:t>
            </a:r>
            <a:r>
              <a:rPr lang="pl-PL" sz="2000" dirty="0" err="1" smtClean="0">
                <a:solidFill>
                  <a:schemeClr val="bg1"/>
                </a:solidFill>
              </a:rPr>
              <a:t>pockm</a:t>
            </a:r>
            <a:r>
              <a:rPr lang="pl-PL" sz="2000" dirty="0" smtClean="0">
                <a:solidFill>
                  <a:schemeClr val="bg1"/>
                </a:solidFill>
              </a:rPr>
              <a:t> w ruchu pasażerskim,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71,24 mln </a:t>
            </a:r>
            <a:r>
              <a:rPr lang="pl-PL" sz="2000" dirty="0" err="1" smtClean="0">
                <a:solidFill>
                  <a:schemeClr val="bg1"/>
                </a:solidFill>
              </a:rPr>
              <a:t>pockm</a:t>
            </a:r>
            <a:r>
              <a:rPr lang="pl-PL" sz="2000" dirty="0" smtClean="0">
                <a:solidFill>
                  <a:schemeClr val="bg1"/>
                </a:solidFill>
              </a:rPr>
              <a:t> w ruchu towarowym,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211,57 mln </a:t>
            </a:r>
            <a:r>
              <a:rPr lang="pl-PL" sz="2000" dirty="0" err="1" smtClean="0">
                <a:solidFill>
                  <a:schemeClr val="bg1"/>
                </a:solidFill>
              </a:rPr>
              <a:t>pockm</a:t>
            </a:r>
            <a:r>
              <a:rPr lang="pl-PL" sz="2000" dirty="0" smtClean="0">
                <a:solidFill>
                  <a:schemeClr val="bg1"/>
                </a:solidFill>
              </a:rPr>
              <a:t> łącznie.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Średnia dobowa liczba pociągów na 1 km linii: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20,8 pociągów pasażerskich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10,5 pociągów towarowych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31,3 pociągów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09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3296" y="274638"/>
            <a:ext cx="8573200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Liczba pociągów pasażerskich na 1 km linii w Europie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17" name="Symbol zastępczy zawartości 2"/>
          <p:cNvSpPr>
            <a:spLocks noGrp="1"/>
          </p:cNvSpPr>
          <p:nvPr>
            <p:ph idx="1"/>
          </p:nvPr>
        </p:nvSpPr>
        <p:spPr>
          <a:xfrm>
            <a:off x="469900" y="6180439"/>
            <a:ext cx="3171825" cy="351822"/>
          </a:xfrm>
        </p:spPr>
        <p:txBody>
          <a:bodyPr/>
          <a:lstStyle/>
          <a:p>
            <a:pPr marL="0" indent="0">
              <a:buNone/>
            </a:pPr>
            <a:r>
              <a:rPr lang="pl-PL" sz="1600" i="1" dirty="0" smtClean="0">
                <a:solidFill>
                  <a:schemeClr val="bg1"/>
                </a:solidFill>
              </a:rPr>
              <a:t>Źródło: dane UTK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1621820"/>
            <a:ext cx="8248936" cy="44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Poprawa stanu infrastruktury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Zmiana stanu w okresie od 2010 do 2015 rok</a:t>
            </a:r>
            <a:r>
              <a:rPr lang="pl-PL" sz="2400" dirty="0">
                <a:solidFill>
                  <a:schemeClr val="bg1"/>
                </a:solidFill>
              </a:rPr>
              <a:t>u</a:t>
            </a:r>
            <a:r>
              <a:rPr lang="pl-PL" sz="24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Wzrost udziału torów z oceną dobrą z </a:t>
            </a:r>
            <a:r>
              <a:rPr lang="pl-PL" sz="2000" u="sng" dirty="0" smtClean="0">
                <a:solidFill>
                  <a:schemeClr val="bg1"/>
                </a:solidFill>
              </a:rPr>
              <a:t>36,0%</a:t>
            </a:r>
            <a:r>
              <a:rPr lang="pl-PL" sz="2000" dirty="0" smtClean="0">
                <a:solidFill>
                  <a:schemeClr val="bg1"/>
                </a:solidFill>
              </a:rPr>
              <a:t> do </a:t>
            </a:r>
            <a:r>
              <a:rPr lang="pl-PL" sz="2000" u="sng" dirty="0" smtClean="0">
                <a:solidFill>
                  <a:schemeClr val="bg1"/>
                </a:solidFill>
              </a:rPr>
              <a:t>54,5%</a:t>
            </a:r>
            <a:r>
              <a:rPr lang="pl-PL" sz="2000" dirty="0" smtClean="0">
                <a:solidFill>
                  <a:schemeClr val="bg1"/>
                </a:solidFill>
              </a:rPr>
              <a:t>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Spadek udziału torów z oceną niezadowalającą z </a:t>
            </a:r>
            <a:r>
              <a:rPr lang="pl-PL" sz="2000" u="sng" dirty="0" smtClean="0">
                <a:solidFill>
                  <a:schemeClr val="bg1"/>
                </a:solidFill>
              </a:rPr>
              <a:t>29,0%</a:t>
            </a:r>
            <a:r>
              <a:rPr lang="pl-PL" sz="2000" dirty="0" smtClean="0">
                <a:solidFill>
                  <a:schemeClr val="bg1"/>
                </a:solidFill>
              </a:rPr>
              <a:t> do </a:t>
            </a:r>
            <a:r>
              <a:rPr lang="pl-PL" sz="2000" u="sng" dirty="0" smtClean="0">
                <a:solidFill>
                  <a:schemeClr val="bg1"/>
                </a:solidFill>
              </a:rPr>
              <a:t>18,3%</a:t>
            </a:r>
            <a:r>
              <a:rPr lang="pl-PL" sz="2000" dirty="0" smtClean="0">
                <a:solidFill>
                  <a:schemeClr val="bg1"/>
                </a:solidFill>
              </a:rPr>
              <a:t>,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Dodatni bilans prędkości przy kolejnych zmianach rozkładów jazdy,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Wzrost długości torów dostosowanych do V=&gt;160 km/h z </a:t>
            </a:r>
            <a:r>
              <a:rPr lang="pl-PL" sz="2000" u="sng" dirty="0">
                <a:solidFill>
                  <a:schemeClr val="bg1"/>
                </a:solidFill>
              </a:rPr>
              <a:t>1680 km</a:t>
            </a:r>
            <a:r>
              <a:rPr lang="pl-PL" sz="2000" dirty="0">
                <a:solidFill>
                  <a:schemeClr val="bg1"/>
                </a:solidFill>
              </a:rPr>
              <a:t> do </a:t>
            </a:r>
            <a:r>
              <a:rPr lang="pl-PL" sz="2000" u="sng" dirty="0">
                <a:solidFill>
                  <a:schemeClr val="bg1"/>
                </a:solidFill>
              </a:rPr>
              <a:t>2813 </a:t>
            </a:r>
            <a:r>
              <a:rPr lang="pl-PL" sz="2000" u="sng" dirty="0" smtClean="0">
                <a:solidFill>
                  <a:schemeClr val="bg1"/>
                </a:solidFill>
              </a:rPr>
              <a:t>km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Praktyczne efekty dotychczasowych działań: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Likwidacja „wąskich gardeł” najbardziej uciążliwych dla ruchu pasażerskiego i towarowego, w tym na Magistrali Węglowej, na Magistrali Nadodrzańskiej, na linii Wrocław – Jelenia Góra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Odzyskiwanie efektów sieciowych – możliwości elastycznego prowadzenia ruchu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3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Krajowy Program Kolejowy do 2023 roku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59884" y="1600200"/>
            <a:ext cx="3832596" cy="4525963"/>
          </a:xfrm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Inwestycjami KPK objęte około 9000 km torów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Projekty KPK:</a:t>
            </a:r>
          </a:p>
          <a:p>
            <a:pPr lvl="1"/>
            <a:r>
              <a:rPr lang="pl-PL" sz="2000" dirty="0">
                <a:solidFill>
                  <a:schemeClr val="bg1"/>
                </a:solidFill>
              </a:rPr>
              <a:t>l</a:t>
            </a:r>
            <a:r>
              <a:rPr lang="pl-PL" sz="2000" dirty="0" smtClean="0">
                <a:solidFill>
                  <a:schemeClr val="bg1"/>
                </a:solidFill>
              </a:rPr>
              <a:t>iniowe</a:t>
            </a:r>
          </a:p>
          <a:p>
            <a:pPr lvl="1"/>
            <a:r>
              <a:rPr lang="pl-PL" sz="2000" dirty="0" err="1" smtClean="0">
                <a:solidFill>
                  <a:schemeClr val="bg1"/>
                </a:solidFill>
              </a:rPr>
              <a:t>Multilokacyjne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Sumaryczne wydatki w ramach KPK do 2023 roku:</a:t>
            </a:r>
          </a:p>
          <a:p>
            <a:pPr lvl="1"/>
            <a:r>
              <a:rPr lang="pl-PL" sz="2000" dirty="0" smtClean="0">
                <a:solidFill>
                  <a:schemeClr val="bg1"/>
                </a:solidFill>
              </a:rPr>
              <a:t>66 mln PLN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7147"/>
            <a:ext cx="4736357" cy="44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5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pl-PL" sz="2800" dirty="0" smtClean="0">
                <a:solidFill>
                  <a:schemeClr val="bg1"/>
                </a:solidFill>
              </a:rPr>
              <a:t/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Sposoby minimalizacji wpływu robót na ruch kolejowy (1)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Organizowanie </a:t>
            </a:r>
            <a:r>
              <a:rPr lang="pl-PL" sz="2400" dirty="0">
                <a:solidFill>
                  <a:schemeClr val="bg1"/>
                </a:solidFill>
              </a:rPr>
              <a:t>robót inwestycyjnych ukierunkowane </a:t>
            </a:r>
            <a:r>
              <a:rPr lang="pl-PL" sz="2400" dirty="0" smtClean="0">
                <a:solidFill>
                  <a:schemeClr val="bg1"/>
                </a:solidFill>
              </a:rPr>
              <a:t>na minimalizację </a:t>
            </a:r>
            <a:r>
              <a:rPr lang="pl-PL" sz="2400" dirty="0">
                <a:solidFill>
                  <a:schemeClr val="bg1"/>
                </a:solidFill>
              </a:rPr>
              <a:t>negatywnych ich skutków dla ruchu pociągów i </a:t>
            </a:r>
            <a:r>
              <a:rPr lang="pl-PL" sz="2400" dirty="0" smtClean="0">
                <a:solidFill>
                  <a:schemeClr val="bg1"/>
                </a:solidFill>
              </a:rPr>
              <a:t>na możliwie </a:t>
            </a:r>
            <a:r>
              <a:rPr lang="pl-PL" sz="2400" dirty="0">
                <a:solidFill>
                  <a:schemeClr val="bg1"/>
                </a:solidFill>
              </a:rPr>
              <a:t>najszybsze osiągnięcie efektów. </a:t>
            </a:r>
            <a:endParaRPr lang="pl-PL" sz="2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Koncentracja </a:t>
            </a:r>
            <a:r>
              <a:rPr lang="pl-PL" sz="2400" dirty="0">
                <a:solidFill>
                  <a:schemeClr val="bg1"/>
                </a:solidFill>
              </a:rPr>
              <a:t>robót na </a:t>
            </a:r>
            <a:r>
              <a:rPr lang="pl-PL" sz="2400" dirty="0" smtClean="0">
                <a:solidFill>
                  <a:schemeClr val="bg1"/>
                </a:solidFill>
              </a:rPr>
              <a:t>ściśle określonych odcinkach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Kierowanie pociągów na </a:t>
            </a:r>
            <a:r>
              <a:rPr lang="pl-PL" sz="2400" u="sng" dirty="0">
                <a:solidFill>
                  <a:schemeClr val="bg1"/>
                </a:solidFill>
              </a:rPr>
              <a:t>odpowiednio przygotowane</a:t>
            </a:r>
            <a:r>
              <a:rPr lang="pl-PL" sz="2400" dirty="0">
                <a:solidFill>
                  <a:schemeClr val="bg1"/>
                </a:solidFill>
              </a:rPr>
              <a:t> trasy </a:t>
            </a:r>
            <a:r>
              <a:rPr lang="pl-PL" sz="2400" dirty="0" smtClean="0">
                <a:solidFill>
                  <a:schemeClr val="bg1"/>
                </a:solidFill>
              </a:rPr>
              <a:t>objazdowe  (tam, gdzie jest to możliwe).</a:t>
            </a:r>
            <a:endParaRPr lang="pl-PL" sz="2400" dirty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Pełna </a:t>
            </a:r>
            <a:r>
              <a:rPr lang="pl-PL" sz="2400" dirty="0">
                <a:solidFill>
                  <a:schemeClr val="bg1"/>
                </a:solidFill>
              </a:rPr>
              <a:t>koordynacja terminów zamknięć torowych z cyklem zmian rozkładu jazdy.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Jak </a:t>
            </a:r>
            <a:r>
              <a:rPr lang="pl-PL" sz="2400" dirty="0">
                <a:solidFill>
                  <a:schemeClr val="bg1"/>
                </a:solidFill>
              </a:rPr>
              <a:t>największa stabilność rozkładu jazdy w okresie </a:t>
            </a:r>
            <a:r>
              <a:rPr lang="pl-PL" sz="2400" dirty="0" smtClean="0">
                <a:solidFill>
                  <a:schemeClr val="bg1"/>
                </a:solidFill>
              </a:rPr>
              <a:t>robót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35343-5D7D-4252-9A71-7405739638AD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grpSp>
        <p:nvGrpSpPr>
          <p:cNvPr id="5" name="Grupa 22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9144000" cy="764704"/>
          </a:xfrm>
        </p:grpSpPr>
        <p:sp>
          <p:nvSpPr>
            <p:cNvPr id="6" name="Prostokąt 5"/>
            <p:cNvSpPr/>
            <p:nvPr/>
          </p:nvSpPr>
          <p:spPr>
            <a:xfrm>
              <a:off x="0" y="0"/>
              <a:ext cx="9144000" cy="764704"/>
            </a:xfrm>
            <a:prstGeom prst="rect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7" name="Picture 5" descr="D:\Nowy folder (2)\1 IKolej\Konferencja 2014\Logotypy\Instytut Kolejnictwa-Logo-biał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96" y="175119"/>
              <a:ext cx="1619672" cy="392404"/>
            </a:xfrm>
            <a:prstGeom prst="rect">
              <a:avLst/>
            </a:prstGeom>
            <a:noFill/>
            <a:ln w="0">
              <a:solidFill>
                <a:srgbClr val="002868"/>
              </a:solidFill>
              <a:miter lim="800000"/>
              <a:headEnd/>
              <a:tailEnd/>
            </a:ln>
          </p:spPr>
        </p:pic>
        <p:cxnSp>
          <p:nvCxnSpPr>
            <p:cNvPr id="9" name="Łącznik prosty 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0" name="Grupa 35"/>
            <p:cNvGrpSpPr>
              <a:grpSpLocks/>
            </p:cNvGrpSpPr>
            <p:nvPr/>
          </p:nvGrpSpPr>
          <p:grpSpPr bwMode="auto">
            <a:xfrm>
              <a:off x="3635375" y="19038"/>
              <a:ext cx="1882775" cy="674273"/>
              <a:chOff x="3638774" y="2125976"/>
              <a:chExt cx="1882775" cy="674273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3645124" y="2125976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3638774" y="2132322"/>
                <a:ext cx="71438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451699" y="2132322"/>
                <a:ext cx="69850" cy="647301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3645124" y="2725682"/>
                <a:ext cx="1873250" cy="74567"/>
              </a:xfrm>
              <a:prstGeom prst="rect">
                <a:avLst/>
              </a:prstGeom>
              <a:solidFill>
                <a:srgbClr val="002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4899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591</Words>
  <Application>Microsoft Office PowerPoint</Application>
  <PresentationFormat>Pokaz na ekranie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Motyw pakietu Office</vt:lpstr>
      <vt:lpstr>Prezentacja programu PowerPoint</vt:lpstr>
      <vt:lpstr> Plan prezentacji</vt:lpstr>
      <vt:lpstr> Przewozy pasażerskie w Polsce [mln pas]</vt:lpstr>
      <vt:lpstr> Kolejowe przewozy pasażerskie w Polsce – rok 2016</vt:lpstr>
      <vt:lpstr> Wykorzystanie infrastruktury kolejowej</vt:lpstr>
      <vt:lpstr> Liczba pociągów pasażerskich na 1 km linii w Europie</vt:lpstr>
      <vt:lpstr> Poprawa stanu infrastruktury</vt:lpstr>
      <vt:lpstr> Krajowy Program Kolejowy do 2023 roku</vt:lpstr>
      <vt:lpstr> Sposoby minimalizacji wpływu robót na ruch kolejowy (1)</vt:lpstr>
      <vt:lpstr> Przykład organizacji ruchu z trasą objazdową</vt:lpstr>
      <vt:lpstr> Sposoby minimalizacji wpływu robót na ruch kolejowy (2)</vt:lpstr>
      <vt:lpstr> Sposoby minimalizacji wpływu robót na ruch kolejowy (3)</vt:lpstr>
      <vt:lpstr> Sposoby minimalizacji wpływu robót na ruch kolejowy (4)</vt:lpstr>
      <vt:lpstr> Wnioski</vt:lpstr>
      <vt:lpstr> Dziękuję za uwagę 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amassel</cp:lastModifiedBy>
  <cp:revision>422</cp:revision>
  <dcterms:created xsi:type="dcterms:W3CDTF">2014-10-22T10:01:19Z</dcterms:created>
  <dcterms:modified xsi:type="dcterms:W3CDTF">2017-09-25T10:22:21Z</dcterms:modified>
</cp:coreProperties>
</file>