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354" r:id="rId2"/>
    <p:sldId id="322" r:id="rId3"/>
    <p:sldId id="345" r:id="rId4"/>
    <p:sldId id="328" r:id="rId5"/>
    <p:sldId id="327" r:id="rId6"/>
    <p:sldId id="329" r:id="rId7"/>
    <p:sldId id="352" r:id="rId8"/>
    <p:sldId id="336" r:id="rId9"/>
    <p:sldId id="355" r:id="rId10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Geresz" initials="BG" lastIdx="24" clrIdx="0">
    <p:extLst>
      <p:ext uri="{19B8F6BF-5375-455C-9EA6-DF929625EA0E}">
        <p15:presenceInfo xmlns:p15="http://schemas.microsoft.com/office/powerpoint/2012/main" userId="Barbara Geres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31086E"/>
    <a:srgbClr val="241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 autoAdjust="0"/>
  </p:normalViewPr>
  <p:slideViewPr>
    <p:cSldViewPr>
      <p:cViewPr varScale="1">
        <p:scale>
          <a:sx n="70" d="100"/>
          <a:sy n="70" d="100"/>
        </p:scale>
        <p:origin x="8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3806DD-2B6D-4093-A59C-97896EEAA587}" type="datetimeFigureOut">
              <a:rPr lang="pl-PL"/>
              <a:pPr>
                <a:defRPr/>
              </a:pPr>
              <a:t>2017-09-26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47" y="4715793"/>
            <a:ext cx="5438783" cy="4466667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39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197" y="9428390"/>
            <a:ext cx="2945873" cy="496652"/>
          </a:xfrm>
          <a:prstGeom prst="rect">
            <a:avLst/>
          </a:prstGeom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2AB266-1063-4955-9792-61AF4D9E2E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049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D28C-7C01-4000-ADB2-B586B49C5DEB}" type="datetimeFigureOut">
              <a:rPr lang="pl-PL"/>
              <a:pPr>
                <a:defRPr/>
              </a:pPr>
              <a:t>2017-09-26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7C56-7F73-4FD3-AEA7-E813FC3E79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48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4BAA56B-A97F-4542-999D-8BD8534C2E84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ze stopką i 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Shape 1"/>
          <p:cNvSpPr txBox="1"/>
          <p:nvPr/>
        </p:nvSpPr>
        <p:spPr>
          <a:xfrm>
            <a:off x="324000" y="1268280"/>
            <a:ext cx="8568360" cy="4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/>
          </a:p>
        </p:txBody>
      </p:sp>
      <p:sp>
        <p:nvSpPr>
          <p:cNvPr id="16" name="CustomShape 4"/>
          <p:cNvSpPr/>
          <p:nvPr/>
        </p:nvSpPr>
        <p:spPr>
          <a:xfrm>
            <a:off x="636840" y="2582640"/>
            <a:ext cx="12621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300" b="1" strike="noStrike">
                <a:solidFill>
                  <a:srgbClr val="FFFFFF"/>
                </a:solidFill>
                <a:latin typeface="Arial"/>
              </a:rPr>
              <a:t>Zarządzanie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300" b="1" strike="noStrike">
                <a:solidFill>
                  <a:srgbClr val="FFFFFF"/>
                </a:solidFill>
                <a:latin typeface="Arial"/>
              </a:rPr>
              <a:t>ryzykiem </a:t>
            </a:r>
            <a:endParaRPr/>
          </a:p>
        </p:txBody>
      </p:sp>
      <p:sp>
        <p:nvSpPr>
          <p:cNvPr id="17" name="CustomShape 5"/>
          <p:cNvSpPr/>
          <p:nvPr/>
        </p:nvSpPr>
        <p:spPr>
          <a:xfrm>
            <a:off x="2438640" y="2690280"/>
            <a:ext cx="1371600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300" b="1" strike="noStrike">
                <a:solidFill>
                  <a:srgbClr val="FFFFFF"/>
                </a:solidFill>
                <a:latin typeface="Arial"/>
              </a:rPr>
              <a:t>Raportowanie</a:t>
            </a:r>
            <a:endParaRPr/>
          </a:p>
        </p:txBody>
      </p:sp>
      <p:sp>
        <p:nvSpPr>
          <p:cNvPr id="19" name="TextShape 12"/>
          <p:cNvSpPr txBox="1"/>
          <p:nvPr userDrawn="1"/>
        </p:nvSpPr>
        <p:spPr>
          <a:xfrm>
            <a:off x="6759000" y="6465385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pl-PL" sz="1200" strike="noStrike" dirty="0" smtClean="0">
                <a:solidFill>
                  <a:srgbClr val="8B8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BB5054F3-B8BE-4DA1-89AD-C05E87B27590}" type="slidenum">
              <a:rPr lang="pl-PL" sz="1200" strike="noStrike" smtClean="0">
                <a:solidFill>
                  <a:srgbClr val="8B8B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3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4B3026B-7C83-4EBA-9D52-57B5C609F9BF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C91F702-8125-4189-B42B-38FA1483E820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6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F913-7EA0-4EE6-BF46-D29F2B79ED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124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160E-E076-4478-AEA7-5CF70F8426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899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A485-C69A-4A82-BA78-90B57FB8DA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900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6FCDE4-9E7A-4430-8F7E-A66908AA8B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08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3843CF-48FD-416F-AF8F-702787103A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64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1DB478-839D-47EC-A181-EAEBB75040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10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70088B-F6C3-41B8-9E17-7A56E3E7B7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90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92A74-2CDA-4C66-B34E-D615268C6C7E}" type="datetimeFigureOut">
              <a:rPr lang="pl-PL"/>
              <a:pPr>
                <a:defRPr/>
              </a:pPr>
              <a:t>2017-09-26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22F190-6DAA-4258-B528-AABD95A9D6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/>
          <a:stretch/>
        </p:blipFill>
        <p:spPr>
          <a:xfrm>
            <a:off x="971600" y="-27384"/>
            <a:ext cx="8172400" cy="4665259"/>
          </a:xfrm>
          <a:prstGeom prst="rect">
            <a:avLst/>
          </a:prstGeom>
        </p:spPr>
      </p:pic>
      <p:pic>
        <p:nvPicPr>
          <p:cNvPr id="5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2" y="-69751"/>
            <a:ext cx="916622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74363" y="4637875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</a:rPr>
              <a:t>Zarządca infrastruktury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</a:rPr>
              <a:t>Krajowy Program Kolejowy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</a:rPr>
              <a:t>Co osiągnęliśmy? Co przed nami?</a:t>
            </a:r>
            <a:endParaRPr lang="pl-PL" sz="2400" b="1" dirty="0">
              <a:latin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32240" y="645333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Gdańsk, 26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września 2017 r.</a:t>
            </a:r>
          </a:p>
        </p:txBody>
      </p:sp>
    </p:spTree>
    <p:extLst>
      <p:ext uri="{BB962C8B-B14F-4D97-AF65-F5344CB8AC3E}">
        <p14:creationId xmlns:p14="http://schemas.microsoft.com/office/powerpoint/2010/main" val="23173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4786" y="2006604"/>
            <a:ext cx="309634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779658" y="2006604"/>
            <a:ext cx="4965947" cy="36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585A8D8A-D766-4065-8753-A01FE1DB96F5}"/>
              </a:ext>
            </a:extLst>
          </p:cNvPr>
          <p:cNvSpPr/>
          <p:nvPr/>
        </p:nvSpPr>
        <p:spPr>
          <a:xfrm>
            <a:off x="4048188" y="2098644"/>
            <a:ext cx="4428889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Łączymy województwa i regiony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Szybciej i wygodniej w aglomeracjach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Wyższy komfort obsługi pasażerów na stacjach i przystankach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Kolej bez barier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Więcej towarów na torach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Kolej przyjazna środowisku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</a:rPr>
              <a:t>Wyższy poziom bezpieczeństwa</a:t>
            </a:r>
          </a:p>
        </p:txBody>
      </p: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Krajowy Program Kolejowy</a:t>
            </a:r>
            <a:endParaRPr lang="pl-PL" altLang="pl-PL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58802" y="2369231"/>
            <a:ext cx="2808312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ponad</a:t>
            </a:r>
          </a:p>
          <a:p>
            <a:r>
              <a:rPr lang="pl-PL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66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mld zł</a:t>
            </a:r>
          </a:p>
          <a:p>
            <a:r>
              <a:rPr lang="pl-PL" sz="15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łączna wartość inwestycji</a:t>
            </a:r>
          </a:p>
          <a:p>
            <a:endParaRPr lang="pl-PL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5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ponad</a:t>
            </a:r>
          </a:p>
          <a:p>
            <a:r>
              <a:rPr lang="pl-PL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220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projektów</a:t>
            </a:r>
          </a:p>
          <a:p>
            <a:endParaRPr lang="pl-PL" sz="1050" dirty="0">
              <a:latin typeface="Arial" panose="020B0604020202020204" pitchFamily="34" charset="0"/>
            </a:endParaRPr>
          </a:p>
          <a:p>
            <a:r>
              <a:rPr lang="pl-PL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9000</a:t>
            </a:r>
            <a:r>
              <a:rPr lang="pl-PL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km torów</a:t>
            </a:r>
          </a:p>
          <a:p>
            <a:r>
              <a:rPr lang="pl-PL" sz="15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objętych pracami</a:t>
            </a:r>
            <a:endParaRPr lang="pl-PL" sz="1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załka w dół 2"/>
          <p:cNvSpPr/>
          <p:nvPr/>
        </p:nvSpPr>
        <p:spPr>
          <a:xfrm>
            <a:off x="1450058" y="2878953"/>
            <a:ext cx="275156" cy="347108"/>
          </a:xfrm>
          <a:prstGeom prst="downArrow">
            <a:avLst/>
          </a:prstGeom>
          <a:solidFill>
            <a:srgbClr val="073872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85057" y="1929917"/>
            <a:ext cx="2759653" cy="900155"/>
          </a:xfrm>
          <a:prstGeom prst="roundRect">
            <a:avLst/>
          </a:prstGeom>
          <a:solidFill>
            <a:srgbClr val="073872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Poprawa atrakcyjności kolejowego transportu pasażerskiego </a:t>
            </a: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aglomeracjach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3165376" y="1929917"/>
            <a:ext cx="2759653" cy="900154"/>
          </a:xfrm>
          <a:prstGeom prst="roundRect">
            <a:avLst/>
          </a:prstGeom>
          <a:solidFill>
            <a:srgbClr val="073872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Poprawa atrakcyjności kolejowego transportu pasażerskiego w ruchu </a:t>
            </a:r>
            <a:r>
              <a:rPr kumimoji="0" 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regionalnym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45696" y="1929917"/>
            <a:ext cx="2759653" cy="900155"/>
          </a:xfrm>
          <a:prstGeom prst="roundRect">
            <a:avLst/>
          </a:prstGeom>
          <a:solidFill>
            <a:srgbClr val="073872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Poprawa atrakcyjności kolejowego transportu towarowego</a:t>
            </a:r>
          </a:p>
        </p:txBody>
      </p:sp>
      <p:sp>
        <p:nvSpPr>
          <p:cNvPr id="9" name="Strzałka w dół 8"/>
          <p:cNvSpPr/>
          <p:nvPr/>
        </p:nvSpPr>
        <p:spPr>
          <a:xfrm>
            <a:off x="4283968" y="2865868"/>
            <a:ext cx="275156" cy="347108"/>
          </a:xfrm>
          <a:prstGeom prst="downArrow">
            <a:avLst/>
          </a:prstGeom>
          <a:solidFill>
            <a:srgbClr val="073872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7164288" y="2865868"/>
            <a:ext cx="275156" cy="347108"/>
          </a:xfrm>
          <a:prstGeom prst="downArrow">
            <a:avLst/>
          </a:prstGeom>
          <a:solidFill>
            <a:srgbClr val="073872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5536" y="3302622"/>
            <a:ext cx="2611373" cy="2952328"/>
          </a:xfrm>
          <a:prstGeom prst="rect">
            <a:avLst/>
          </a:prstGeom>
          <a:ln w="38100"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projekty</a:t>
            </a:r>
            <a:r>
              <a:rPr lang="pl-PL" sz="1000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średnicowej w Warszawie na odcinku Warszawa Wschodnia - Warszawa Zachodnia,</a:t>
            </a:r>
          </a:p>
          <a:p>
            <a:pPr marL="171450" indent="-1714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Warszawa – Otwock – Pilawa,</a:t>
            </a:r>
          </a:p>
          <a:p>
            <a:pPr marL="171450" indent="-1714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linii kolejowej w tunelu od stacji Łódź Fabryczna do linii nr 15,</a:t>
            </a:r>
          </a:p>
          <a:p>
            <a:pPr marL="171450" indent="-1714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Gdynia Chylonia – Słupsk,</a:t>
            </a:r>
          </a:p>
          <a:p>
            <a:pPr marL="171450" indent="-1714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Kraków Główny Towarowy - Rudzice wraz z dobudową torów linii aglomeracyjnej na odcinku Kraków Główny - Kraków </a:t>
            </a:r>
            <a:r>
              <a:rPr lang="pl-PL" sz="1000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Płaszów</a:t>
            </a: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Kraków Bieżanów,</a:t>
            </a:r>
          </a:p>
          <a:p>
            <a:pPr marL="171450" indent="-1714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Sosnowiec - Katowice – Tychy.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01120" y="3300415"/>
            <a:ext cx="2611373" cy="1594917"/>
          </a:xfrm>
          <a:prstGeom prst="rect">
            <a:avLst/>
          </a:prstGeom>
          <a:solidFill>
            <a:schemeClr val="bg1"/>
          </a:solidFill>
          <a:ln w="38100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projekty:</a:t>
            </a:r>
          </a:p>
          <a:p>
            <a:pPr marL="171450" lvl="0" indent="-171450" eaLnBrk="0" hangingPunct="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Prace na linii Poznań – Wrocław,</a:t>
            </a:r>
          </a:p>
          <a:p>
            <a:pPr marL="171450" lvl="0" indent="-171450" eaLnBrk="0" hangingPunct="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Prace na linii Warszawa – Lublin,</a:t>
            </a:r>
          </a:p>
          <a:p>
            <a:pPr marL="171450" lvl="0" indent="-171450" eaLnBrk="0" hangingPunct="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Warszawa– Białystok,</a:t>
            </a:r>
          </a:p>
          <a:p>
            <a:pPr marL="171450" lvl="0" indent="-171450" eaLnBrk="0" hangingPunct="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Prace na linii Poznań – Szczecin,</a:t>
            </a:r>
          </a:p>
          <a:p>
            <a:pPr marL="171450" lvl="0" indent="-171450" eaLnBrk="0" hangingPunct="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Prace na linii Warszawa – Poznań. </a:t>
            </a:r>
            <a:endParaRPr lang="pl-PL" sz="1000" kern="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022342" y="3300416"/>
            <a:ext cx="2611373" cy="2952328"/>
          </a:xfrm>
          <a:prstGeom prst="rect">
            <a:avLst/>
          </a:prstGeom>
          <a:solidFill>
            <a:schemeClr val="bg1"/>
          </a:solidFill>
          <a:ln w="38100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projekty:</a:t>
            </a:r>
          </a:p>
          <a:p>
            <a:pPr marL="171450" lvl="0" indent="-17145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Chorzów Batory – Bydgoszcz (linia 131),</a:t>
            </a:r>
          </a:p>
          <a:p>
            <a:pPr marL="171450" lvl="0" indent="-17145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dostępu do portów morskich </a:t>
            </a:r>
            <a:b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Gdańsku, Gdyni, Szczecinie </a:t>
            </a:r>
            <a:b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Świnoujściu,</a:t>
            </a:r>
          </a:p>
          <a:p>
            <a:pPr marL="171450" lvl="0" indent="-17145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ciągu Bydgoszcz – Trójmiasto, obejmującym linie 201 i 203,</a:t>
            </a:r>
          </a:p>
          <a:p>
            <a:pPr marL="171450" lvl="0" indent="-17145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linii Wrocław Szczecin </a:t>
            </a:r>
            <a:b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(linia 273),</a:t>
            </a:r>
          </a:p>
          <a:p>
            <a:pPr marL="171450" lvl="0" indent="-17145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liniach kolejowych na  ciągu Chybie - Żory - Rybnik - Nędza / Turze,</a:t>
            </a:r>
          </a:p>
          <a:p>
            <a:pPr marL="171450" lvl="0" indent="-171450" fontAlgn="auto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pl-PL" sz="1000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 liniach kolejowych Gliwice – Bytom – Chorzów Stary – Mysłowice Brzezinka – Oświęcim oraz Dorota – Mysłowice Brzezinka.</a:t>
            </a:r>
          </a:p>
        </p:txBody>
      </p:sp>
      <p:sp>
        <p:nvSpPr>
          <p:cNvPr id="14" name="Prostokąt 12"/>
          <p:cNvSpPr/>
          <p:nvPr/>
        </p:nvSpPr>
        <p:spPr>
          <a:xfrm>
            <a:off x="251521" y="1280568"/>
            <a:ext cx="8520291" cy="564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Strategiczne filary inwestycji w Krajowym Programie Kolejowym </a:t>
            </a:r>
          </a:p>
        </p:txBody>
      </p:sp>
      <p:sp>
        <p:nvSpPr>
          <p:cNvPr id="15" name="Symbol zastępczy stopki 1"/>
          <p:cNvSpPr txBox="1">
            <a:spLocks/>
          </p:cNvSpPr>
          <p:nvPr/>
        </p:nvSpPr>
        <p:spPr>
          <a:xfrm>
            <a:off x="3203848" y="6607312"/>
            <a:ext cx="2814923" cy="25068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Źródło: Opracowanie PLK</a:t>
            </a:r>
            <a:endParaRPr lang="pl-PL" sz="8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pole tekstowe 3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Projekty ujęte w KPK</a:t>
            </a:r>
          </a:p>
        </p:txBody>
      </p:sp>
    </p:spTree>
    <p:extLst>
      <p:ext uri="{BB962C8B-B14F-4D97-AF65-F5344CB8AC3E}">
        <p14:creationId xmlns:p14="http://schemas.microsoft.com/office/powerpoint/2010/main" val="769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555776" y="5301208"/>
            <a:ext cx="4236311" cy="12551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555776" y="5343987"/>
            <a:ext cx="423631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ROK 2017 </a:t>
            </a:r>
          </a:p>
          <a:p>
            <a:pPr algn="ctr">
              <a:spcAft>
                <a:spcPts val="0"/>
              </a:spcAft>
            </a:pPr>
            <a:r>
              <a:rPr lang="pl-PL" sz="1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NAJBARDZIEJ DYNAMICZNY</a:t>
            </a:r>
          </a:p>
          <a:p>
            <a:pPr algn="ctr">
              <a:spcAft>
                <a:spcPts val="0"/>
              </a:spcAft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POD WZGLĘDEM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URUCHAMIANIA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INWESTYCJI</a:t>
            </a:r>
          </a:p>
          <a:p>
            <a:pPr algn="ctr"/>
            <a:endParaRPr lang="pl-PL" sz="1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270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podpisanych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umów</a:t>
            </a:r>
            <a:endParaRPr lang="pl-PL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Dynamika inwestycji 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14822"/>
            <a:ext cx="4236311" cy="40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Zmieniamy </a:t>
            </a:r>
            <a:r>
              <a:rPr 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polską kolej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1196752"/>
            <a:ext cx="7884368" cy="55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AB06EE4B-4CDD-46CE-A01C-745245B772F9}"/>
              </a:ext>
            </a:extLst>
          </p:cNvPr>
          <p:cNvSpPr/>
          <p:nvPr/>
        </p:nvSpPr>
        <p:spPr>
          <a:xfrm>
            <a:off x="395536" y="1196752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33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2016 rok przeglądów </a:t>
            </a:r>
            <a:r>
              <a:rPr lang="pl-PL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uruchamiania </a:t>
            </a:r>
            <a:r>
              <a:rPr lang="pl-PL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przetargów</a:t>
            </a:r>
          </a:p>
          <a:p>
            <a:pPr marL="73533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 rok </a:t>
            </a:r>
            <a:r>
              <a:rPr lang="pl-PL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rozstrzygnięć przetargów, podpisywania umów oraz wyboru </a:t>
            </a: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wykonawców</a:t>
            </a:r>
            <a:r>
              <a:rPr lang="pl-PL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3533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2018 </a:t>
            </a:r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otworzymy place </a:t>
            </a:r>
            <a:r>
              <a:rPr lang="pl-PL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budowy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D0F2E68-E2EA-4845-9AF7-3F3C88EF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68" y="2420888"/>
            <a:ext cx="6948264" cy="4043910"/>
          </a:xfrm>
          <a:prstGeom prst="rect">
            <a:avLst/>
          </a:prstGeom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800" b="1" dirty="0">
                <a:solidFill>
                  <a:prstClr val="white"/>
                </a:solidFill>
                <a:latin typeface="Arial" panose="020B0604020202020204" pitchFamily="34" charset="0"/>
              </a:rPr>
              <a:t>Od podpisania do budowania</a:t>
            </a:r>
          </a:p>
        </p:txBody>
      </p:sp>
    </p:spTree>
    <p:extLst>
      <p:ext uri="{BB962C8B-B14F-4D97-AF65-F5344CB8AC3E}">
        <p14:creationId xmlns:p14="http://schemas.microsoft.com/office/powerpoint/2010/main" val="33547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23839" r="4332"/>
          <a:stretch/>
        </p:blipFill>
        <p:spPr>
          <a:xfrm>
            <a:off x="179512" y="1772816"/>
            <a:ext cx="8841722" cy="4104456"/>
          </a:xfrm>
          <a:prstGeom prst="rect">
            <a:avLst/>
          </a:prstGeom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8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Status KPK (w mld PLN)</a:t>
            </a:r>
            <a:endParaRPr lang="pl-PL" sz="1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C732408-A5C7-42A2-998B-A633AE94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0" y="1867383"/>
            <a:ext cx="7366461" cy="487398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ACFCFC45-4160-4622-B737-3641F9FA8CE2}"/>
              </a:ext>
            </a:extLst>
          </p:cNvPr>
          <p:cNvSpPr/>
          <p:nvPr/>
        </p:nvSpPr>
        <p:spPr>
          <a:xfrm>
            <a:off x="323528" y="130069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PRZYGOTOWUJEMY SIĘ DO PERSPEKTYWY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2021-2027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123728" y="188640"/>
            <a:ext cx="504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Budujemy plany na lata</a:t>
            </a:r>
          </a:p>
        </p:txBody>
      </p:sp>
    </p:spTree>
    <p:extLst>
      <p:ext uri="{BB962C8B-B14F-4D97-AF65-F5344CB8AC3E}">
        <p14:creationId xmlns:p14="http://schemas.microsoft.com/office/powerpoint/2010/main" val="31842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5"/>
          <a:stretch/>
        </p:blipFill>
        <p:spPr>
          <a:xfrm>
            <a:off x="971600" y="-27384"/>
            <a:ext cx="8172400" cy="4680520"/>
          </a:xfrm>
          <a:prstGeom prst="rect">
            <a:avLst/>
          </a:prstGeom>
        </p:spPr>
      </p:pic>
      <p:pic>
        <p:nvPicPr>
          <p:cNvPr id="5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2" y="-69751"/>
            <a:ext cx="916622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74363" y="5085184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</a:rPr>
              <a:t>Dziękujemy za uwagę</a:t>
            </a:r>
            <a:endParaRPr lang="pl-PL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lk_1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prezentacja_plk_1</Template>
  <TotalTime>4652</TotalTime>
  <Words>299</Words>
  <Application>Microsoft Office PowerPoint</Application>
  <PresentationFormat>Pokaz na ekranie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prezentacja_plk_1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Polskie Linie Kolejowe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SG2-DTP-ILG5a-DM</dc:creator>
  <cp:lastModifiedBy>Siemieniec Mirosław</cp:lastModifiedBy>
  <cp:revision>407</cp:revision>
  <cp:lastPrinted>2017-09-21T13:23:22Z</cp:lastPrinted>
  <dcterms:created xsi:type="dcterms:W3CDTF">2013-12-09T13:45:32Z</dcterms:created>
  <dcterms:modified xsi:type="dcterms:W3CDTF">2017-09-26T09:16:02Z</dcterms:modified>
</cp:coreProperties>
</file>