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  <p:sldMasterId id="2147483992" r:id="rId2"/>
    <p:sldMasterId id="2147484036" r:id="rId3"/>
  </p:sldMasterIdLst>
  <p:notesMasterIdLst>
    <p:notesMasterId r:id="rId12"/>
  </p:notesMasterIdLst>
  <p:handoutMasterIdLst>
    <p:handoutMasterId r:id="rId13"/>
  </p:handoutMasterIdLst>
  <p:sldIdLst>
    <p:sldId id="653" r:id="rId4"/>
    <p:sldId id="985" r:id="rId5"/>
    <p:sldId id="986" r:id="rId6"/>
    <p:sldId id="995" r:id="rId7"/>
    <p:sldId id="987" r:id="rId8"/>
    <p:sldId id="994" r:id="rId9"/>
    <p:sldId id="998" r:id="rId10"/>
    <p:sldId id="997" r:id="rId11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4C9BC215-A61B-4843-8E60-7604F0DD703F}">
          <p14:sldIdLst>
            <p14:sldId id="653"/>
            <p14:sldId id="985"/>
            <p14:sldId id="986"/>
            <p14:sldId id="995"/>
            <p14:sldId id="987"/>
            <p14:sldId id="994"/>
            <p14:sldId id="998"/>
            <p14:sldId id="9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20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ścicka Marta" initials="MM" lastIdx="1" clrIdx="0">
    <p:extLst/>
  </p:cmAuthor>
  <p:cmAuthor id="2" name="Mikos Wojciech" initials="MW" lastIdx="5" clrIdx="1">
    <p:extLst/>
  </p:cmAuthor>
  <p:cmAuthor id="3" name="Krawczyk Małgorzata" initials="KM" lastIdx="2" clrIdx="2">
    <p:extLst/>
  </p:cmAuthor>
  <p:cmAuthor id="4" name="Marcin Krawczyk" initials="MK (PMO)" lastIdx="0" clrIdx="3">
    <p:extLst/>
  </p:cmAuthor>
  <p:cmAuthor id="5" name="Waśniewski Łukasz" initials="WŁ" lastIdx="1" clrIdx="4">
    <p:extLst/>
  </p:cmAuthor>
  <p:cmAuthor id="6" name="Gołaszewska Marta" initials="GM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872"/>
    <a:srgbClr val="003366"/>
    <a:srgbClr val="D9D9D9"/>
    <a:srgbClr val="000066"/>
    <a:srgbClr val="DDEBF7"/>
    <a:srgbClr val="FF9900"/>
    <a:srgbClr val="000000"/>
    <a:srgbClr val="002060"/>
    <a:srgbClr val="FFFFFF"/>
    <a:srgbClr val="DCE6F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1" autoAdjust="0"/>
    <p:restoredTop sz="96433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120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96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LK051818\Desktop\wyliczenia%20przetarg&#243;w\20180111_status%20KPK%20wg%20stanu%20na%20dzie&#324;%2010.01.2018\status%20KPK_wg%20stanu%20na%2010.01.2018.xlsx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40304977004018"/>
          <c:y val="6.1237312265106078E-2"/>
          <c:w val="0.55839898228401008"/>
          <c:h val="0.8677586812224682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pattFill prst="wdUpDiag">
                <a:fgClr>
                  <a:srgbClr val="002060"/>
                </a:fgClr>
                <a:bgClr>
                  <a:srgbClr val="0070C0"/>
                </a:bgClr>
              </a:pattFill>
              <a:ln>
                <a:solidFill>
                  <a:srgbClr val="0070C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0995469999243045E-2"/>
                  <c:y val="8.2304513414258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396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2620412065211"/>
                      <c:h val="0.1922550804810148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8508540175524291"/>
                  <c:y val="5.09348285968003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1504657895809166E-2"/>
                  <c:y val="-0.151946283019622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432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1960809950365"/>
                      <c:h val="0.13050579525844994"/>
                    </c:manualLayout>
                  </c15:layout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4317341191554936"/>
                  <c:y val="0.171810752760644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31343361268508"/>
                      <c:h val="0.12512165433368094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4.6754289528710961E-2"/>
                  <c:y val="7.15020460286371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42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6139870524317718E-2"/>
                  <c:y val="0.111111174117628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4800000" spcFirstLastPara="1" vertOverflow="ellipsis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03843667398649"/>
                      <c:h val="0.2681539373069671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'Status ogółem_10.01.2018'!$B$5:$B$13</c:f>
              <c:strCache>
                <c:ptCount val="9"/>
                <c:pt idx="0">
                  <c:v>2,8</c:v>
                </c:pt>
                <c:pt idx="1">
                  <c:v>2,7</c:v>
                </c:pt>
                <c:pt idx="2">
                  <c:v>Umowy w realizacji</c:v>
                </c:pt>
                <c:pt idx="3">
                  <c:v>Pozostałe opłaty, przyłącza, grunty</c:v>
                </c:pt>
                <c:pt idx="4">
                  <c:v>Przetargi w toku</c:v>
                </c:pt>
                <c:pt idx="5">
                  <c:v>Roboty budowlane - buduj</c:v>
                </c:pt>
                <c:pt idx="6">
                  <c:v>Roboty budowlane - projektuj i buduj</c:v>
                </c:pt>
                <c:pt idx="7">
                  <c:v>Pozostałe</c:v>
                </c:pt>
                <c:pt idx="8">
                  <c:v>Inicjowanie, rezerwa i niezagospodarowane oszczędności</c:v>
                </c:pt>
              </c:strCache>
            </c:strRef>
          </c:cat>
          <c:val>
            <c:numRef>
              <c:f>'Status ogółem_10.01.2018'!$C$5:$C$13</c:f>
              <c:numCache>
                <c:formatCode>General</c:formatCode>
                <c:ptCount val="9"/>
                <c:pt idx="0" formatCode="0.0">
                  <c:v>5.4636592281152634</c:v>
                </c:pt>
                <c:pt idx="2" formatCode="0.0">
                  <c:v>23.661159600594061</c:v>
                </c:pt>
                <c:pt idx="3" formatCode="0.0">
                  <c:v>2.5100483710025827</c:v>
                </c:pt>
                <c:pt idx="4" formatCode="0.0">
                  <c:v>8.8834762035199972</c:v>
                </c:pt>
                <c:pt idx="5" formatCode="0.0">
                  <c:v>14.188567478499998</c:v>
                </c:pt>
                <c:pt idx="6" formatCode="0.0">
                  <c:v>8.0401443706000002</c:v>
                </c:pt>
                <c:pt idx="7" formatCode="0.0">
                  <c:v>0.77987459289999894</c:v>
                </c:pt>
                <c:pt idx="8" formatCode="0.0">
                  <c:v>2.8915458547681099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0.42613</cdr:x>
      <cdr:y>0.05985</cdr:y>
    </cdr:from>
    <cdr:to>
      <cdr:x>0.4274</cdr:x>
      <cdr:y>0.49418</cdr:y>
    </cdr:to>
    <cdr:cxnSp macro="">
      <cdr:nvCxnSpPr>
        <cdr:cNvPr id="5" name="Łącznik prosty ze strzałką 4"/>
        <cdr:cNvCxnSpPr/>
      </cdr:nvCxnSpPr>
      <cdr:spPr>
        <a:xfrm xmlns:a="http://schemas.openxmlformats.org/drawingml/2006/main" flipV="1">
          <a:off x="4081095" y="369388"/>
          <a:ext cx="12152" cy="268081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0.18063</cdr:x>
      <cdr:y>0.03132</cdr:y>
    </cdr:from>
    <cdr:to>
      <cdr:x>0.22424</cdr:x>
      <cdr:y>0.33901</cdr:y>
    </cdr:to>
    <cdr:sp macro="" textlink="">
      <cdr:nvSpPr>
        <cdr:cNvPr id="3" name="pole tekstowe 6"/>
        <cdr:cNvSpPr txBox="1"/>
      </cdr:nvSpPr>
      <cdr:spPr>
        <a:xfrm xmlns:a="http://schemas.openxmlformats.org/drawingml/2006/main" rot="13495177">
          <a:off x="1742147" y="193340"/>
          <a:ext cx="420601" cy="1899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planowane 25,9</a:t>
          </a:r>
        </a:p>
      </cdr:txBody>
    </cdr:sp>
  </cdr:relSizeAnchor>
  <cdr:relSizeAnchor xmlns:cdr="http://schemas.openxmlformats.org/drawingml/2006/chartDrawing">
    <cdr:from>
      <cdr:x>0.68788</cdr:x>
      <cdr:y>0.1973</cdr:y>
    </cdr:from>
    <cdr:to>
      <cdr:x>0.73149</cdr:x>
      <cdr:y>0.5309</cdr:y>
    </cdr:to>
    <cdr:sp macro="" textlink="">
      <cdr:nvSpPr>
        <cdr:cNvPr id="4" name="pole tekstowe 5"/>
        <cdr:cNvSpPr txBox="1"/>
      </cdr:nvSpPr>
      <cdr:spPr>
        <a:xfrm xmlns:a="http://schemas.openxmlformats.org/drawingml/2006/main" rot="20315676">
          <a:off x="6634316" y="1217784"/>
          <a:ext cx="420601" cy="20590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w realizacji 26,2</a:t>
          </a:r>
        </a:p>
      </cdr:txBody>
    </cdr:sp>
  </cdr:relSizeAnchor>
  <cdr:relSizeAnchor xmlns:cdr="http://schemas.openxmlformats.org/drawingml/2006/chartDrawing">
    <cdr:from>
      <cdr:x>0.43981</cdr:x>
      <cdr:y>0.00857</cdr:y>
    </cdr:from>
    <cdr:to>
      <cdr:x>0.62983</cdr:x>
      <cdr:y>0.07672</cdr:y>
    </cdr:to>
    <cdr:sp macro="" textlink="">
      <cdr:nvSpPr>
        <cdr:cNvPr id="6" name="pole tekstowe 8"/>
        <cdr:cNvSpPr txBox="1"/>
      </cdr:nvSpPr>
      <cdr:spPr>
        <a:xfrm xmlns:a="http://schemas.openxmlformats.org/drawingml/2006/main" rot="16399881">
          <a:off x="4947806" y="-653119"/>
          <a:ext cx="420628" cy="1832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b="1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zakończone 5,5</a:t>
          </a:r>
        </a:p>
      </cdr:txBody>
    </cdr:sp>
  </cdr:relSizeAnchor>
  <cdr:relSizeAnchor xmlns:cdr="http://schemas.openxmlformats.org/drawingml/2006/chartDrawing">
    <cdr:from>
      <cdr:x>0.28121</cdr:x>
      <cdr:y>0.8967</cdr:y>
    </cdr:from>
    <cdr:to>
      <cdr:x>0.41618</cdr:x>
      <cdr:y>0.96484</cdr:y>
    </cdr:to>
    <cdr:sp macro="" textlink="">
      <cdr:nvSpPr>
        <cdr:cNvPr id="7" name="pole tekstowe 7"/>
        <cdr:cNvSpPr txBox="1"/>
      </cdr:nvSpPr>
      <cdr:spPr>
        <a:xfrm xmlns:a="http://schemas.openxmlformats.org/drawingml/2006/main" rot="17158082">
          <a:off x="3152757" y="5094039"/>
          <a:ext cx="420574" cy="13017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w toku 8,9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90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90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r">
              <a:defRPr sz="1200"/>
            </a:lvl1pPr>
          </a:lstStyle>
          <a:p>
            <a:fld id="{8BDB4865-4662-46E3-A075-386C198B2584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90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90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r">
              <a:defRPr sz="1200"/>
            </a:lvl1pPr>
          </a:lstStyle>
          <a:p>
            <a:fld id="{76779EF4-D188-4356-BAE5-484124DA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526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873" cy="496652"/>
          </a:xfrm>
          <a:prstGeom prst="rect">
            <a:avLst/>
          </a:prstGeom>
        </p:spPr>
        <p:txBody>
          <a:bodyPr vert="horz" lIns="91772" tIns="45886" rIns="91772" bIns="458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199" y="1"/>
            <a:ext cx="2945873" cy="496652"/>
          </a:xfrm>
          <a:prstGeom prst="rect">
            <a:avLst/>
          </a:prstGeom>
        </p:spPr>
        <p:txBody>
          <a:bodyPr vert="horz" lIns="91772" tIns="45886" rIns="91772" bIns="458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628639-3005-4B2E-B97C-CFB1B8D361B1}" type="datetimeFigureOut">
              <a:rPr lang="pl-PL"/>
              <a:pPr>
                <a:defRPr/>
              </a:pPr>
              <a:t>11.01.2018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2" tIns="45886" rIns="91772" bIns="45886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794"/>
            <a:ext cx="5438783" cy="4466668"/>
          </a:xfrm>
          <a:prstGeom prst="rect">
            <a:avLst/>
          </a:prstGeom>
        </p:spPr>
        <p:txBody>
          <a:bodyPr vert="horz" lIns="91772" tIns="45886" rIns="91772" bIns="45886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391"/>
            <a:ext cx="2945873" cy="496652"/>
          </a:xfrm>
          <a:prstGeom prst="rect">
            <a:avLst/>
          </a:prstGeom>
        </p:spPr>
        <p:txBody>
          <a:bodyPr vert="horz" lIns="91772" tIns="45886" rIns="91772" bIns="458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199" y="9428391"/>
            <a:ext cx="2945873" cy="496652"/>
          </a:xfrm>
          <a:prstGeom prst="rect">
            <a:avLst/>
          </a:prstGeom>
        </p:spPr>
        <p:txBody>
          <a:bodyPr vert="horz" wrap="square" lIns="91772" tIns="45886" rIns="91772" bIns="458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FD9B77-8127-4B28-AAA3-7B5561BDEF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079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1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233CE-84BF-4B79-B2D0-11A0DB2C621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0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72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7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3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 Tytułowy t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72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Tytuł, dwie kol, stopka,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2250" y="1268760"/>
            <a:ext cx="873887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49375" y="2276872"/>
            <a:ext cx="43144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9375" y="2852935"/>
            <a:ext cx="4314400" cy="3630992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2276872"/>
            <a:ext cx="4316095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852935"/>
            <a:ext cx="4316095" cy="3630992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ymbol zastępczy stopki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Tytuł 1"/>
          <p:cNvSpPr txBox="1">
            <a:spLocks/>
          </p:cNvSpPr>
          <p:nvPr userDrawn="1"/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400"/>
              <a:t>Tytuł slajdu możesz zmniejszyć do 16pp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6853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22654" y="2276477"/>
            <a:ext cx="8694566" cy="421576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Najmniejsza dozwolona czcionka w treści slajdu to 10pp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319063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6 b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312728" y="6575369"/>
            <a:ext cx="767888" cy="229239"/>
          </a:xfrm>
        </p:spPr>
        <p:txBody>
          <a:bodyPr/>
          <a:lstStyle/>
          <a:p>
            <a:fld id="{B2664F9A-9AFB-4B93-B85F-E8B5113543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08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83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zorze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700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974904" y="6597354"/>
            <a:ext cx="2133600" cy="221109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B2664F9A-9AFB-4B93-B85F-E8B5113543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4"/>
          </p:nvPr>
        </p:nvSpPr>
        <p:spPr>
          <a:xfrm>
            <a:off x="2411761" y="6597354"/>
            <a:ext cx="4392488" cy="221109"/>
          </a:xfrm>
          <a:prstGeom prst="rect">
            <a:avLst/>
          </a:prstGeom>
        </p:spPr>
        <p:txBody>
          <a:bodyPr/>
          <a:lstStyle>
            <a:lvl1pPr>
              <a:defRPr sz="800" i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prstClr val="black"/>
                </a:solidFill>
                <a:latin typeface="Arial"/>
              </a:rPr>
              <a:t>Źródło: Opracowanie PLK-IBP na podstawie danych z EPM i BI (stan na …2017 r.). Do użytku wewnętrznego PKP Polskie Linie Kolejowe </a:t>
            </a:r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135827"/>
            <a:ext cx="1764435" cy="6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6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/>
                </a:solidFill>
                <a:latin typeface="Arial"/>
              </a:rPr>
              <a:t>Źródło: Opracowanie IBP na podstawie danych z EPM i BI z dn. 13.01.2016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135827"/>
            <a:ext cx="1764435" cy="6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9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bez tytułu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PMO na podstawie danych z EPM i BI z dn. 13.01.2016 r.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13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bez stop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808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Tytuł i zawartość, stopka, st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22251" y="1340768"/>
            <a:ext cx="8763808" cy="5035094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Najmniejsza dozwolona czcionka w treści slajdu to 10pp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PMO na podstawie danych z EPM i BI z dn. 13.01.2016 r.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135827"/>
            <a:ext cx="1764435" cy="6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4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Tytuł, dwie kol, stopka,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2250" y="1268760"/>
            <a:ext cx="873887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49375" y="2276872"/>
            <a:ext cx="43144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9375" y="2852935"/>
            <a:ext cx="4314400" cy="3630992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2276872"/>
            <a:ext cx="4316095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852935"/>
            <a:ext cx="4316095" cy="3630992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ymbol zastępczy stopki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PMO na podstawie danych z EPM i BI z dn. 13.01.2016 r.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Tytuł 1"/>
          <p:cNvSpPr txBox="1">
            <a:spLocks/>
          </p:cNvSpPr>
          <p:nvPr userDrawn="1"/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mtClean="0">
                <a:solidFill>
                  <a:prstClr val="white"/>
                </a:solidFill>
              </a:rPr>
              <a:t>Tytuł slajdu możesz zmniejszyć do 16pp</a:t>
            </a:r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4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ytułowy tory 2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683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22654" y="2276477"/>
            <a:ext cx="8694566" cy="421576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Najmniejsza dozwolona czcionka w treści slajdu to 10pp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PMO na podstawie danych z EPM i BI z dn. 13.01.2016 r.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572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6 b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312728" y="6575369"/>
            <a:ext cx="767888" cy="229239"/>
          </a:xfrm>
        </p:spPr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9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49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8316417" y="6525346"/>
            <a:ext cx="720725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3E4E26-CB77-4C2A-8558-42E157C773D6}" type="slidenum">
              <a:rPr lang="pl-PL" altLang="pl-PL" sz="100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622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PMO na podstawie danych z EPM i BI z dn. 13.01.2016 r.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653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bez tytułu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PMO na podstawie danych z EPM i BI z dn. 13.01.2016 r.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27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bez stop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506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Tytuł i zawartość, stopka, st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22251" y="1340768"/>
            <a:ext cx="8763808" cy="5035094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Najmniejsza dozwolona czcionka w treści slajdu to 10pp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PMO na podstawie danych z EPM i BI z dn. 13.01.2016 r.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074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Tytuł, dwie kol, stopka,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2250" y="1268760"/>
            <a:ext cx="873887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49375" y="2276872"/>
            <a:ext cx="43144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9375" y="2852935"/>
            <a:ext cx="4314400" cy="3630992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2276872"/>
            <a:ext cx="4316095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852935"/>
            <a:ext cx="4316095" cy="3630992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ymbol zastępczy stopki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PMO na podstawie danych z EPM i BI z dn. 13.01.2016 r.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Tytuł 1"/>
          <p:cNvSpPr txBox="1">
            <a:spLocks/>
          </p:cNvSpPr>
          <p:nvPr userDrawn="1"/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mtClean="0">
                <a:solidFill>
                  <a:prstClr val="white"/>
                </a:solidFill>
              </a:rPr>
              <a:t>Tytuł slajdu możesz zmniejszyć do 16pp</a:t>
            </a:r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9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22654" y="2276477"/>
            <a:ext cx="8694566" cy="421576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Najmniejsza dozwolona czcionka w treści slajdu to 10pp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PMO na podstawie danych z EPM i BI z dn. 13.01.2016 r.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827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ytułowy ludzi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876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312728" y="6575369"/>
            <a:ext cx="767888" cy="229239"/>
          </a:xfrm>
        </p:spPr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4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6 b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312728" y="6575369"/>
            <a:ext cx="767888" cy="229239"/>
          </a:xfrm>
        </p:spPr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1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 bez stop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28803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DFF09A-599E-4916-ABF1-64C1E362DABF}" type="slidenum">
              <a:rPr lang="pl-PL" smtClean="0">
                <a:solidFill>
                  <a:srgbClr val="000000"/>
                </a:solidFill>
              </a:rPr>
              <a:pPr/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700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39750" y="1340768"/>
            <a:ext cx="8136706" cy="478539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Najmniejsza dozwolona czcionka w treści slajdu to 10pp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9904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ze stop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/>
          <p:cNvSpPr txBox="1">
            <a:spLocks/>
          </p:cNvSpPr>
          <p:nvPr userDrawn="1"/>
        </p:nvSpPr>
        <p:spPr>
          <a:xfrm>
            <a:off x="2123728" y="0"/>
            <a:ext cx="7020272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dirty="0" smtClean="0">
                <a:solidFill>
                  <a:prstClr val="white"/>
                </a:solidFill>
              </a:rPr>
              <a:t>Kliknij, aby edytować styl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48264" y="6597352"/>
            <a:ext cx="2133600" cy="216024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8DFF09A-599E-4916-ABF1-64C1E362DABF}" type="slidenum">
              <a:rPr lang="pl-PL" smtClean="0">
                <a:solidFill>
                  <a:srgbClr val="000000"/>
                </a:solidFill>
              </a:rPr>
              <a:pPr/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5" name="Symbol zastępczy stopki 3"/>
          <p:cNvSpPr>
            <a:spLocks noGrp="1"/>
          </p:cNvSpPr>
          <p:nvPr>
            <p:ph type="ftr" sz="quarter" idx="14"/>
          </p:nvPr>
        </p:nvSpPr>
        <p:spPr>
          <a:xfrm>
            <a:off x="2411760" y="6597352"/>
            <a:ext cx="4392488" cy="221109"/>
          </a:xfrm>
          <a:prstGeom prst="rect">
            <a:avLst/>
          </a:prstGeom>
        </p:spPr>
        <p:txBody>
          <a:bodyPr/>
          <a:lstStyle>
            <a:lvl1pPr>
              <a:defRPr sz="800" i="1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srgbClr val="000000"/>
                </a:solidFill>
                <a:latin typeface="Arial"/>
              </a:rPr>
              <a:t>Źródło: Opracowanie PMO na podstawie danych z EPM i BI z dn. 15.10.2015 r.</a:t>
            </a:r>
            <a:endParaRPr lang="pl-PL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669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lko tytuł bez stop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DFF09A-599E-4916-ABF1-64C1E362DABF}" type="slidenum">
              <a:rPr lang="pl-PL" smtClean="0">
                <a:solidFill>
                  <a:srgbClr val="000000"/>
                </a:solidFill>
              </a:rPr>
              <a:pPr/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700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2996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z nr slaj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DFF09A-599E-4916-ABF1-64C1E362DABF}" type="slidenum">
              <a:rPr lang="pl-PL" smtClean="0">
                <a:solidFill>
                  <a:srgbClr val="000000"/>
                </a:solidFill>
              </a:rPr>
              <a:pPr/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1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312728" y="6575369"/>
            <a:ext cx="767888" cy="229239"/>
          </a:xfrm>
        </p:spPr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9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 Tytuł i zawartość, stopka, st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22251" y="1340768"/>
            <a:ext cx="8763808" cy="5035094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Najmniejsza dozwolona czcionka w treści slajdu to 10pp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IWE.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167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PMO na podstawie danych z EPM i BI z dn. 13.01.2016 r.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129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IWE.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3565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ytułowy nowoczes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 userDrawn="1"/>
        </p:nvSpPr>
        <p:spPr>
          <a:xfrm>
            <a:off x="2123728" y="0"/>
            <a:ext cx="7020272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400" dirty="0">
                <a:solidFill>
                  <a:prstClr val="white"/>
                </a:solidFill>
              </a:rPr>
              <a:t>Kliknij, aby edytować styl</a:t>
            </a:r>
          </a:p>
        </p:txBody>
      </p:sp>
      <p:pic>
        <p:nvPicPr>
          <p:cNvPr id="16" name="Picture 8" descr="K:\Jednostki-Organizacyjne\Centrala\IIP\IIP-Wewnetrzny\Fotolia - zdjęcia\Fotolia_71099106_XL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532" y="-27384"/>
            <a:ext cx="8265051" cy="467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05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9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2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45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bez tytułu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IWE.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39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bez stop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525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Tytuł i zawartość, stopka, st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22251" y="1340768"/>
            <a:ext cx="8763808" cy="5035094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Najmniejsza dozwolona czcionka w treści slajdu to 10pp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IWE.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771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Tytuł, dwie kol, stopka,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2250" y="1268760"/>
            <a:ext cx="873887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49375" y="2276872"/>
            <a:ext cx="43144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9375" y="2852935"/>
            <a:ext cx="4314400" cy="3630992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2276872"/>
            <a:ext cx="4316095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852935"/>
            <a:ext cx="4316095" cy="3630992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ymbol zastępczy stopki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IWE.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Tytuł 1"/>
          <p:cNvSpPr txBox="1">
            <a:spLocks/>
          </p:cNvSpPr>
          <p:nvPr userDrawn="1"/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mtClean="0">
                <a:solidFill>
                  <a:prstClr val="white"/>
                </a:solidFill>
              </a:rPr>
              <a:t>Tytuł slajdu możesz zmniejszyć do 16pp</a:t>
            </a:r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3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22654" y="2276477"/>
            <a:ext cx="8694566" cy="421576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Najmniejsza dozwolona czcionka w treści slajdu to 10pp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IWE.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312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6 b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312728" y="6575369"/>
            <a:ext cx="767888" cy="229239"/>
          </a:xfrm>
        </p:spPr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0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312728" y="6575369"/>
            <a:ext cx="767888" cy="229239"/>
          </a:xfrm>
        </p:spPr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lko tytuł ze stop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700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48264" y="6597352"/>
            <a:ext cx="2133600" cy="216024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8DFF09A-599E-4916-ABF1-64C1E362DABF}" type="slidenum">
              <a:rPr lang="pl-PL" smtClean="0">
                <a:solidFill>
                  <a:srgbClr val="000000"/>
                </a:solidFill>
              </a:rPr>
              <a:pPr/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" name="Symbol zastępczy stopki 3"/>
          <p:cNvSpPr>
            <a:spLocks noGrp="1"/>
          </p:cNvSpPr>
          <p:nvPr>
            <p:ph type="ftr" sz="quarter" idx="14"/>
          </p:nvPr>
        </p:nvSpPr>
        <p:spPr>
          <a:xfrm>
            <a:off x="2411760" y="6597352"/>
            <a:ext cx="4392488" cy="221109"/>
          </a:xfrm>
          <a:prstGeom prst="rect">
            <a:avLst/>
          </a:prstGeom>
        </p:spPr>
        <p:txBody>
          <a:bodyPr/>
          <a:lstStyle>
            <a:lvl1pPr>
              <a:defRPr sz="800" i="1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srgbClr val="000000"/>
                </a:solidFill>
                <a:latin typeface="Arial"/>
              </a:rPr>
              <a:t>Źródło: Opracowanie PMO na podstawie danych z EPM i BI z dn. 15.10.2015 r.</a:t>
            </a:r>
            <a:endParaRPr lang="pl-PL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2654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312728" y="6575369"/>
            <a:ext cx="767888" cy="229239"/>
          </a:xfrm>
        </p:spPr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9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8316416" y="6525344"/>
            <a:ext cx="720725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3E4E26-CB77-4C2A-8558-42E157C773D6}" type="slidenum">
              <a:rPr lang="pl-PL" altLang="pl-PL" sz="100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85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145558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2123728" y="238634"/>
            <a:ext cx="5760640" cy="36144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0" name="TextShape 12"/>
          <p:cNvSpPr txBox="1"/>
          <p:nvPr/>
        </p:nvSpPr>
        <p:spPr>
          <a:xfrm>
            <a:off x="6660232" y="6421545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r>
              <a:rPr lang="pl-PL" sz="1200" dirty="0">
                <a:solidFill>
                  <a:srgbClr val="8B8B8B"/>
                </a:solidFill>
                <a:latin typeface="Arial" panose="020B0604020202020204" pitchFamily="34" charset="0"/>
              </a:rPr>
              <a:t>str. </a:t>
            </a:r>
            <a:fld id="{BB5054F3-B8BE-4DA1-89AD-C05E87B27590}" type="slidenum">
              <a:rPr lang="pl-PL" sz="1200" smtClean="0">
                <a:solidFill>
                  <a:srgbClr val="8B8B8B"/>
                </a:solidFill>
                <a:latin typeface="Arial" panose="020B0604020202020204" pitchFamily="34" charset="0"/>
              </a:rPr>
              <a:pPr algn="r"/>
              <a:t>‹#›</a:t>
            </a:fld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3528" y="646538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</a:rPr>
              <a:t>2017-01-12</a:t>
            </a:r>
            <a:endParaRPr lang="pl-PL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118968" y="6465386"/>
            <a:ext cx="2905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</a:rPr>
              <a:t>PKP Polskie Linie Kolejowe S.A.</a:t>
            </a:r>
            <a:endParaRPr lang="pl-PL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1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2123728" y="238634"/>
            <a:ext cx="5760640" cy="36144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0" name="TextShape 12"/>
          <p:cNvSpPr txBox="1"/>
          <p:nvPr/>
        </p:nvSpPr>
        <p:spPr>
          <a:xfrm>
            <a:off x="6660232" y="6421545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r>
              <a:rPr lang="pl-PL" sz="1200" dirty="0">
                <a:solidFill>
                  <a:srgbClr val="8B8B8B"/>
                </a:solidFill>
                <a:latin typeface="Arial" panose="020B0604020202020204" pitchFamily="34" charset="0"/>
              </a:rPr>
              <a:t>str. </a:t>
            </a:r>
            <a:fld id="{BB5054F3-B8BE-4DA1-89AD-C05E87B27590}" type="slidenum">
              <a:rPr lang="pl-PL" sz="1200" smtClean="0">
                <a:solidFill>
                  <a:srgbClr val="8B8B8B"/>
                </a:solidFill>
                <a:latin typeface="Arial" panose="020B0604020202020204" pitchFamily="34" charset="0"/>
              </a:rPr>
              <a:pPr algn="r"/>
              <a:t>‹#›</a:t>
            </a:fld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3528" y="646538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</a:rPr>
              <a:t>2017-01-12</a:t>
            </a:r>
            <a:endParaRPr lang="pl-PL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118968" y="6465386"/>
            <a:ext cx="2905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</a:rPr>
              <a:t>PKP Polskie Linie Kolejowe S.A.</a:t>
            </a:r>
            <a:endParaRPr lang="pl-PL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2123728" y="238634"/>
            <a:ext cx="5760640" cy="36144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0" name="TextShape 12"/>
          <p:cNvSpPr txBox="1"/>
          <p:nvPr/>
        </p:nvSpPr>
        <p:spPr>
          <a:xfrm>
            <a:off x="6660232" y="6421545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r>
              <a:rPr lang="pl-PL" sz="1200" dirty="0">
                <a:solidFill>
                  <a:srgbClr val="8B8B8B"/>
                </a:solidFill>
                <a:latin typeface="Arial" panose="020B0604020202020204" pitchFamily="34" charset="0"/>
              </a:rPr>
              <a:t>str. </a:t>
            </a:r>
            <a:fld id="{BB5054F3-B8BE-4DA1-89AD-C05E87B27590}" type="slidenum">
              <a:rPr lang="pl-PL" sz="1200" smtClean="0">
                <a:solidFill>
                  <a:srgbClr val="8B8B8B"/>
                </a:solidFill>
                <a:latin typeface="Arial" panose="020B0604020202020204" pitchFamily="34" charset="0"/>
              </a:rPr>
              <a:pPr algn="r"/>
              <a:t>‹#›</a:t>
            </a:fld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3528" y="646538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</a:rPr>
              <a:t>2017-01-12</a:t>
            </a:r>
            <a:endParaRPr lang="pl-PL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118968" y="6465386"/>
            <a:ext cx="2905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</a:rPr>
              <a:t>PKP Polskie Linie Kolejowe S.A.</a:t>
            </a:r>
            <a:endParaRPr lang="pl-PL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3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2082607-A995-4E76-894E-E1A6A7BB213D}" type="slidenum">
              <a:rPr lang="pl-PL" altLang="pl-PL" sz="1200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altLang="pl-PL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292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zorze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700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4"/>
          </p:nvPr>
        </p:nvSpPr>
        <p:spPr>
          <a:xfrm>
            <a:off x="2411761" y="6597354"/>
            <a:ext cx="4392488" cy="221109"/>
          </a:xfrm>
          <a:prstGeom prst="rect">
            <a:avLst/>
          </a:prstGeom>
        </p:spPr>
        <p:txBody>
          <a:bodyPr/>
          <a:lstStyle>
            <a:lvl1pPr>
              <a:defRPr sz="800" i="1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IBP na podstawie danych z EPM i BI (stan na 28.10.2016 r.). Do użytku wewnętrznego PKP Polskie Linie Kolejowe </a:t>
            </a:r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135827"/>
            <a:ext cx="1764435" cy="6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968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ł ze stop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700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48264" y="6597352"/>
            <a:ext cx="2133600" cy="216024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8DFF09A-599E-4916-ABF1-64C1E362DABF}" type="slidenum">
              <a:rPr lang="pl-PL" smtClean="0">
                <a:solidFill>
                  <a:srgbClr val="000000"/>
                </a:solidFill>
              </a:rPr>
              <a:pPr/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" name="Symbol zastępczy stopki 3"/>
          <p:cNvSpPr>
            <a:spLocks noGrp="1"/>
          </p:cNvSpPr>
          <p:nvPr>
            <p:ph type="ftr" sz="quarter" idx="14"/>
          </p:nvPr>
        </p:nvSpPr>
        <p:spPr>
          <a:xfrm>
            <a:off x="2411761" y="6597360"/>
            <a:ext cx="4392488" cy="221109"/>
          </a:xfrm>
          <a:prstGeom prst="rect">
            <a:avLst/>
          </a:prstGeom>
        </p:spPr>
        <p:txBody>
          <a:bodyPr/>
          <a:lstStyle>
            <a:lvl1pPr>
              <a:defRPr sz="800" i="1">
                <a:solidFill>
                  <a:schemeClr val="tx1"/>
                </a:solidFill>
              </a:defRPr>
            </a:lvl1pPr>
          </a:lstStyle>
          <a:p>
            <a:r>
              <a:rPr lang="pl-PL" dirty="0" smtClean="0">
                <a:solidFill>
                  <a:srgbClr val="000000"/>
                </a:solidFill>
              </a:rPr>
              <a:t>Źródło: Opracowanie PMO na podstawie danych z EPM i BI z dn. 15.10.2015 r.</a:t>
            </a: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03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080656" y="6575369"/>
            <a:ext cx="7099068" cy="229239"/>
          </a:xfrm>
          <a:prstGeom prst="rect">
            <a:avLst/>
          </a:prstGeom>
        </p:spPr>
        <p:txBody>
          <a:bodyPr/>
          <a:lstStyle/>
          <a:p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PMO na podstawie danych z EPM i BI z dn. 13.01.2016 r.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12728" y="6575369"/>
            <a:ext cx="767888" cy="229239"/>
          </a:xfrm>
          <a:prstGeom prst="rect">
            <a:avLst/>
          </a:prstGeom>
        </p:spPr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599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080656" y="6575369"/>
            <a:ext cx="7099068" cy="229239"/>
          </a:xfrm>
          <a:prstGeom prst="rect">
            <a:avLst/>
          </a:prstGeom>
        </p:spPr>
        <p:txBody>
          <a:bodyPr/>
          <a:lstStyle/>
          <a:p>
            <a:r>
              <a:rPr lang="pl-PL" dirty="0" smtClean="0">
                <a:solidFill>
                  <a:prstClr val="black"/>
                </a:solidFill>
                <a:latin typeface="Arial"/>
              </a:rPr>
              <a:t>Źródło: Opracowanie IBP na podstawie danych z EPM i BI z dn. 13.01.2016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12728" y="6575369"/>
            <a:ext cx="767888" cy="229239"/>
          </a:xfrm>
          <a:prstGeom prst="rect">
            <a:avLst/>
          </a:prstGeom>
        </p:spPr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135827"/>
            <a:ext cx="1764435" cy="6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0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 Tytułowy t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259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ytułowy tory 2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840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85828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ytułowy ludzi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94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ytułowy nowoczes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 userDrawn="1"/>
        </p:nvSpPr>
        <p:spPr>
          <a:xfrm>
            <a:off x="2123728" y="0"/>
            <a:ext cx="7020272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</a:rPr>
              <a:t>Kliknij, aby edytować styl</a:t>
            </a:r>
          </a:p>
        </p:txBody>
      </p:sp>
      <p:pic>
        <p:nvPicPr>
          <p:cNvPr id="16" name="Picture 8" descr="K:\Jednostki-Organizacyjne\Centrala\IIP\IIP-Wewnetrzny\Fotolia - zdjęcia\Fotolia_71099106_XL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532" y="-27384"/>
            <a:ext cx="8265051" cy="467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05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9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2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310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152161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238808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bez tytułu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85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bez stop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268271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Tytuł i zawartość, stopka, st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22251" y="1340768"/>
            <a:ext cx="8763808" cy="5035094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Najmniejsza dozwolona czcionka w treści slajdu to 10pp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156919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Tytuł, dwie kol, stopka,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2250" y="1268760"/>
            <a:ext cx="873887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49375" y="2276872"/>
            <a:ext cx="43144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9375" y="2852935"/>
            <a:ext cx="4314400" cy="3630992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2276872"/>
            <a:ext cx="4316095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852935"/>
            <a:ext cx="4316095" cy="3630992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ymbol zastępczy stopki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Tytuł 1"/>
          <p:cNvSpPr txBox="1">
            <a:spLocks/>
          </p:cNvSpPr>
          <p:nvPr userDrawn="1"/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>
                <a:solidFill>
                  <a:prstClr val="white"/>
                </a:solidFill>
              </a:rPr>
              <a:t>Tytuł slajdu możesz zmniejszyć do 16pp</a:t>
            </a:r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8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22654" y="2276477"/>
            <a:ext cx="8694566" cy="421576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Najmniejsza dozwolona czcionka w treści slajdu to 10pp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369355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6 b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312728" y="6575369"/>
            <a:ext cx="767888" cy="229239"/>
          </a:xfrm>
        </p:spPr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6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bez tytułu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75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49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zorze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700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974904" y="6597354"/>
            <a:ext cx="2133600" cy="221109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4"/>
          </p:nvPr>
        </p:nvSpPr>
        <p:spPr>
          <a:xfrm>
            <a:off x="2411761" y="6597354"/>
            <a:ext cx="4392488" cy="221109"/>
          </a:xfrm>
          <a:prstGeom prst="rect">
            <a:avLst/>
          </a:prstGeom>
        </p:spPr>
        <p:txBody>
          <a:bodyPr/>
          <a:lstStyle>
            <a:lvl1pPr>
              <a:defRPr sz="800" i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prstClr val="black"/>
                </a:solidFill>
                <a:latin typeface="Arial"/>
              </a:rPr>
              <a:t>Źródło: Opracowanie PLK-IBP na podstawie danych z EPM i BI (stan na …2017 r.). Do użytku wewnętrznego PKP Polskie Linie Kolejowe </a:t>
            </a:r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" y="135827"/>
            <a:ext cx="1764435" cy="6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6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bez stop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2249283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Tytuł i zawartość, stopka, st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22251" y="1340768"/>
            <a:ext cx="8763808" cy="5035094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Najmniejsza dozwolona czcionka w treści slajdu to 10pp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105877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1" y="6575369"/>
            <a:ext cx="942455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0656" y="6575369"/>
            <a:ext cx="7099068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728" y="6575369"/>
            <a:ext cx="767888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2664F9A-9AFB-4B93-B85F-E8B5113543BD}" type="slidenum">
              <a:rPr lang="en-GB" smtClea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0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89" r:id="rId6"/>
    <p:sldLayoutId id="2147483986" r:id="rId7"/>
    <p:sldLayoutId id="2147483971" r:id="rId8"/>
    <p:sldLayoutId id="2147483968" r:id="rId9"/>
    <p:sldLayoutId id="2147483969" r:id="rId10"/>
    <p:sldLayoutId id="2147483972" r:id="rId11"/>
    <p:sldLayoutId id="2147483987" r:id="rId12"/>
    <p:sldLayoutId id="2147483967" r:id="rId13"/>
    <p:sldLayoutId id="214748399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71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38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8525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1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1" y="6575369"/>
            <a:ext cx="942455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0656" y="6575369"/>
            <a:ext cx="7099068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prstClr val="black"/>
                </a:solidFill>
                <a:latin typeface="Arial"/>
              </a:rPr>
              <a:t>Źródło: Opracowanie PMO na podstawie danych z EPM i BI z dn. 13.01.2016 r.</a:t>
            </a:r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728" y="6575369"/>
            <a:ext cx="767888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2664F9A-9AFB-4B93-B85F-E8B5113543BD}" type="slidenum">
              <a:rPr lang="en-GB" smtClea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4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  <p:sldLayoutId id="2147484010" r:id="rId18"/>
    <p:sldLayoutId id="2147484011" r:id="rId19"/>
    <p:sldLayoutId id="2147484012" r:id="rId20"/>
    <p:sldLayoutId id="2147484013" r:id="rId21"/>
    <p:sldLayoutId id="2147484014" r:id="rId22"/>
    <p:sldLayoutId id="2147484015" r:id="rId23"/>
    <p:sldLayoutId id="2147484016" r:id="rId24"/>
    <p:sldLayoutId id="2147484017" r:id="rId25"/>
    <p:sldLayoutId id="2147484018" r:id="rId26"/>
    <p:sldLayoutId id="2147484019" r:id="rId27"/>
    <p:sldLayoutId id="2147484020" r:id="rId28"/>
    <p:sldLayoutId id="2147484021" r:id="rId29"/>
    <p:sldLayoutId id="2147484022" r:id="rId30"/>
    <p:sldLayoutId id="2147484023" r:id="rId31"/>
    <p:sldLayoutId id="2147484024" r:id="rId32"/>
    <p:sldLayoutId id="2147484025" r:id="rId33"/>
    <p:sldLayoutId id="2147484026" r:id="rId34"/>
    <p:sldLayoutId id="2147484027" r:id="rId35"/>
    <p:sldLayoutId id="2147484028" r:id="rId36"/>
    <p:sldLayoutId id="2147484029" r:id="rId37"/>
    <p:sldLayoutId id="2147484030" r:id="rId38"/>
    <p:sldLayoutId id="2147484031" r:id="rId39"/>
    <p:sldLayoutId id="2147484032" r:id="rId40"/>
    <p:sldLayoutId id="2147484033" r:id="rId41"/>
    <p:sldLayoutId id="2147484034" r:id="rId42"/>
    <p:sldLayoutId id="2147484035" r:id="rId4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71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38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8525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1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1" y="6575369"/>
            <a:ext cx="942455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0656" y="6575369"/>
            <a:ext cx="7099068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728" y="6575369"/>
            <a:ext cx="767888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2664F9A-9AFB-4B93-B85F-E8B5113543BD}" type="slidenum">
              <a:rPr lang="en-GB" smtClea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2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71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38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8525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1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3648" y="4005064"/>
            <a:ext cx="7624936" cy="20882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sz="2400" dirty="0" smtClean="0"/>
              <a:t>V Plenarne Forum Inwestycyjne</a:t>
            </a:r>
            <a:endParaRPr lang="en-GB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79912" y="6525344"/>
            <a:ext cx="5248672" cy="222396"/>
          </a:xfrm>
        </p:spPr>
        <p:txBody>
          <a:bodyPr>
            <a:noAutofit/>
          </a:bodyPr>
          <a:lstStyle/>
          <a:p>
            <a:r>
              <a:rPr lang="pl-PL" b="0" dirty="0"/>
              <a:t>Warszawa, </a:t>
            </a:r>
            <a:r>
              <a:rPr lang="pl-PL" b="0" dirty="0" smtClean="0"/>
              <a:t>11 stycznia 2018 </a:t>
            </a:r>
            <a:r>
              <a:rPr lang="pl-PL" b="0" dirty="0"/>
              <a:t>r.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2411760" y="6021288"/>
            <a:ext cx="5710674" cy="471956"/>
            <a:chOff x="2267744" y="5715487"/>
            <a:chExt cx="5710674" cy="471956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7" name="Prostokąt 6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9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926" y="899314"/>
            <a:ext cx="576064" cy="69607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616" y="935663"/>
            <a:ext cx="749411" cy="59387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651" y="881534"/>
            <a:ext cx="822591" cy="648000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665932"/>
              </p:ext>
            </p:extLst>
          </p:nvPr>
        </p:nvGraphicFramePr>
        <p:xfrm>
          <a:off x="335768" y="2852936"/>
          <a:ext cx="5043061" cy="364922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9808"/>
                <a:gridCol w="1944216"/>
                <a:gridCol w="648072"/>
                <a:gridCol w="864096"/>
                <a:gridCol w="1166869"/>
              </a:tblGrid>
              <a:tr h="408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</a:t>
                      </a:r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Wyszczególnienie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Jedn. miary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2017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Prognozowane wykonanie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</a:tr>
              <a:tr h="7540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Modernizacja drogi </a:t>
                      </a:r>
                      <a:r>
                        <a:rPr lang="pl-PL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kolejowej </a:t>
                      </a:r>
                      <a:br>
                        <a:rPr lang="pl-PL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tym: naprawa nawierzchni kolejowej, podtorza, szyn OC)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 toru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687,95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ok. 160% </a:t>
                      </a:r>
                      <a:endParaRPr lang="pl-PL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0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Zabudowa rozjazdów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ok. 110%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0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Obiekty inżynieryjne, w tym: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ok. 110%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0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 Mosty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ok. 110%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0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 Wiadukty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ok. 100%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0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3.3. Przepusty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ok. 115%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0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ok. 105%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0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Sieć trakcyjna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613,13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ok. 140%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0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Przejazdy kolejowe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ok. 120%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251520" y="119801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Mierniki rzeczowe</a:t>
            </a:r>
            <a:endParaRPr lang="pl-PL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Obraz 14" descr="Wycinek ekranu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195" y="1683927"/>
            <a:ext cx="3424603" cy="17957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pole tekstowe 15"/>
          <p:cNvSpPr txBox="1"/>
          <p:nvPr/>
        </p:nvSpPr>
        <p:spPr>
          <a:xfrm>
            <a:off x="7435626" y="3510969"/>
            <a:ext cx="1651414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l-PL"/>
            </a:defPPr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pl-PL" dirty="0" smtClean="0"/>
              <a:t>E 20 Poznań – Warszawa</a:t>
            </a:r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5484896" y="4347713"/>
            <a:ext cx="3551178" cy="2135354"/>
            <a:chOff x="5484896" y="4347713"/>
            <a:chExt cx="3551178" cy="2135354"/>
          </a:xfrm>
        </p:grpSpPr>
        <p:pic>
          <p:nvPicPr>
            <p:cNvPr id="18" name="Obraz 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96" y="4347713"/>
              <a:ext cx="3537077" cy="2135354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pole tekstowe 1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6438044" y="4524115"/>
              <a:ext cx="259803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l-PL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Linia nr E20 </a:t>
              </a:r>
              <a:endParaRPr lang="pl-PL" sz="1200" b="1" dirty="0" smtClean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r">
                <a:defRPr/>
              </a:pPr>
              <a:r>
                <a:rPr lang="pl-PL" sz="12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- </a:t>
              </a:r>
              <a:r>
                <a:rPr lang="pl-PL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km 206 (okolice Konina)</a:t>
              </a:r>
            </a:p>
          </p:txBody>
        </p:sp>
      </p:grpSp>
      <p:sp>
        <p:nvSpPr>
          <p:cNvPr id="22" name="Tytuł 3"/>
          <p:cNvSpPr>
            <a:spLocks noGrp="1"/>
          </p:cNvSpPr>
          <p:nvPr>
            <p:ph type="title"/>
          </p:nvPr>
        </p:nvSpPr>
        <p:spPr>
          <a:xfrm>
            <a:off x="2123728" y="-11814"/>
            <a:ext cx="6884879" cy="687921"/>
          </a:xfrm>
        </p:spPr>
        <p:txBody>
          <a:bodyPr>
            <a:normAutofit/>
          </a:bodyPr>
          <a:lstStyle/>
          <a:p>
            <a:r>
              <a:rPr lang="pl-PL" dirty="0" smtClean="0"/>
              <a:t>Realizacja Planu </a:t>
            </a:r>
            <a:r>
              <a:rPr lang="pl-PL" dirty="0"/>
              <a:t>Inwestycyjnego 2017 </a:t>
            </a:r>
            <a:endParaRPr lang="en-GB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35767" y="1688450"/>
            <a:ext cx="5043061" cy="9649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pl-PL"/>
            </a:defPPr>
            <a:lvl1pPr lvl="0" algn="ctr" eaLnBrk="0" hangingPunct="0">
              <a:defRPr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lt1"/>
                </a:solidFill>
                <a:latin typeface="+mn-lt"/>
              </a:defRPr>
            </a:lvl2pPr>
            <a:lvl3pPr eaLnBrk="0" hangingPunct="0">
              <a:defRPr>
                <a:solidFill>
                  <a:schemeClr val="lt1"/>
                </a:solidFill>
                <a:latin typeface="+mn-lt"/>
              </a:defRPr>
            </a:lvl3pPr>
            <a:lvl4pPr eaLnBrk="0" hangingPunct="0">
              <a:defRPr>
                <a:solidFill>
                  <a:schemeClr val="lt1"/>
                </a:solidFill>
                <a:latin typeface="+mn-lt"/>
              </a:defRPr>
            </a:lvl4pPr>
            <a:lvl5pPr eaLnBrk="0" hangingPunct="0"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pl-PL" sz="1600" dirty="0">
                <a:solidFill>
                  <a:srgbClr val="073872"/>
                </a:solidFill>
              </a:rPr>
              <a:t>Prognozowana </a:t>
            </a:r>
            <a:r>
              <a:rPr lang="pl-PL" sz="1600" dirty="0">
                <a:solidFill>
                  <a:srgbClr val="00B050"/>
                </a:solidFill>
              </a:rPr>
              <a:t>realizacja </a:t>
            </a:r>
            <a:r>
              <a:rPr lang="pl-PL" sz="1600" dirty="0" smtClean="0">
                <a:solidFill>
                  <a:srgbClr val="073872"/>
                </a:solidFill>
              </a:rPr>
              <a:t>planu mierników rzeczowych</a:t>
            </a:r>
            <a:r>
              <a:rPr lang="pl-PL" sz="1600" dirty="0" smtClean="0"/>
              <a:t> </a:t>
            </a:r>
            <a:r>
              <a:rPr lang="pl-PL" sz="1600" dirty="0" smtClean="0">
                <a:solidFill>
                  <a:srgbClr val="00B050"/>
                </a:solidFill>
              </a:rPr>
              <a:t>ponad 100</a:t>
            </a:r>
            <a:r>
              <a:rPr lang="pl-PL" sz="1600" dirty="0">
                <a:solidFill>
                  <a:srgbClr val="00B050"/>
                </a:solidFill>
              </a:rPr>
              <a:t>% </a:t>
            </a:r>
            <a:r>
              <a:rPr lang="pl-PL" sz="1600" dirty="0" smtClean="0">
                <a:solidFill>
                  <a:srgbClr val="073872"/>
                </a:solidFill>
              </a:rPr>
              <a:t>przy </a:t>
            </a:r>
            <a:r>
              <a:rPr lang="pl-PL" sz="1600" dirty="0">
                <a:solidFill>
                  <a:srgbClr val="073872"/>
                </a:solidFill>
              </a:rPr>
              <a:t>oszczędnościach </a:t>
            </a:r>
            <a:r>
              <a:rPr lang="pl-PL" sz="1600" dirty="0" smtClean="0">
                <a:solidFill>
                  <a:srgbClr val="073872"/>
                </a:solidFill>
              </a:rPr>
              <a:t>na wartość ponad </a:t>
            </a:r>
            <a:r>
              <a:rPr lang="pl-PL" sz="1600" dirty="0">
                <a:solidFill>
                  <a:srgbClr val="073872"/>
                </a:solidFill>
              </a:rPr>
              <a:t>500 mln PLN</a:t>
            </a:r>
          </a:p>
        </p:txBody>
      </p:sp>
    </p:spTree>
    <p:extLst>
      <p:ext uri="{BB962C8B-B14F-4D97-AF65-F5344CB8AC3E}">
        <p14:creationId xmlns:p14="http://schemas.microsoft.com/office/powerpoint/2010/main" val="1852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załka wygięta w górę 1"/>
          <p:cNvSpPr/>
          <p:nvPr/>
        </p:nvSpPr>
        <p:spPr>
          <a:xfrm rot="5400000">
            <a:off x="5407956" y="1696777"/>
            <a:ext cx="897996" cy="694245"/>
          </a:xfrm>
          <a:prstGeom prst="bentUpArrow">
            <a:avLst>
              <a:gd name="adj1" fmla="val 4119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3388546"/>
            <a:ext cx="1064172" cy="8338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123728" y="97638"/>
            <a:ext cx="7020272" cy="700088"/>
          </a:xfrm>
        </p:spPr>
        <p:txBody>
          <a:bodyPr>
            <a:normAutofit/>
          </a:bodyPr>
          <a:lstStyle/>
          <a:p>
            <a:r>
              <a:rPr lang="pl-PL" sz="2200" dirty="0" smtClean="0"/>
              <a:t>Plan Inwestycyjny </a:t>
            </a:r>
            <a:r>
              <a:rPr lang="en-GB" sz="2200" dirty="0" smtClean="0"/>
              <a:t>201</a:t>
            </a:r>
            <a:r>
              <a:rPr lang="pl-PL" sz="2200" dirty="0" smtClean="0"/>
              <a:t>8</a:t>
            </a:r>
            <a:r>
              <a:rPr lang="en-GB" sz="2200" dirty="0" smtClean="0"/>
              <a:t> </a:t>
            </a:r>
            <a:r>
              <a:rPr lang="pl-PL" sz="2200" dirty="0"/>
              <a:t>-</a:t>
            </a:r>
            <a:r>
              <a:rPr lang="en-GB" sz="2200" dirty="0" smtClean="0"/>
              <a:t> </a:t>
            </a:r>
            <a:r>
              <a:rPr lang="en-GB" sz="2200" dirty="0"/>
              <a:t>najważniejsze </a:t>
            </a:r>
            <a:r>
              <a:rPr lang="en-GB" sz="2200" dirty="0" smtClean="0"/>
              <a:t>liczby</a:t>
            </a:r>
            <a:endParaRPr lang="en-GB" sz="2200" dirty="0"/>
          </a:p>
        </p:txBody>
      </p:sp>
      <p:grpSp>
        <p:nvGrpSpPr>
          <p:cNvPr id="5" name="Grupa 4"/>
          <p:cNvGrpSpPr/>
          <p:nvPr/>
        </p:nvGrpSpPr>
        <p:grpSpPr>
          <a:xfrm>
            <a:off x="260611" y="1120438"/>
            <a:ext cx="8509287" cy="1823720"/>
            <a:chOff x="1214282" y="1245151"/>
            <a:chExt cx="8509287" cy="1823720"/>
          </a:xfrm>
          <a:solidFill>
            <a:srgbClr val="073872"/>
          </a:solidFill>
        </p:grpSpPr>
        <p:sp>
          <p:nvSpPr>
            <p:cNvPr id="10" name="Prostokąt 9"/>
            <p:cNvSpPr/>
            <p:nvPr/>
          </p:nvSpPr>
          <p:spPr>
            <a:xfrm>
              <a:off x="1214282" y="1245151"/>
              <a:ext cx="5596344" cy="52322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pPr algn="ctr">
                <a:buClr>
                  <a:srgbClr val="004D84"/>
                </a:buClr>
              </a:pPr>
              <a:r>
                <a:rPr lang="pl-PL" sz="20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Nakłady na 2018 r.*: </a:t>
              </a:r>
              <a:r>
                <a:rPr lang="pl-PL" sz="28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10,5</a:t>
              </a:r>
              <a:r>
                <a:rPr lang="pl-PL" sz="20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 </a:t>
              </a:r>
              <a:r>
                <a:rPr lang="pl-PL" sz="2000" b="1" dirty="0">
                  <a:solidFill>
                    <a:srgbClr val="FFC000"/>
                  </a:solidFill>
                  <a:latin typeface="Arial" panose="020B0604020202020204" pitchFamily="34" charset="0"/>
                </a:rPr>
                <a:t>mld </a:t>
              </a:r>
              <a:r>
                <a:rPr lang="pl-PL" sz="20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PLN </a:t>
              </a:r>
              <a:endParaRPr lang="pl-PL" sz="3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1228190" y="1930098"/>
              <a:ext cx="1849209" cy="1138773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pPr algn="ctr">
                <a:buClr>
                  <a:srgbClr val="004D84"/>
                </a:buClr>
              </a:pPr>
              <a:endParaRPr lang="pl-PL" sz="1600" b="1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  <a:p>
              <a:pPr algn="ctr">
                <a:buClr>
                  <a:srgbClr val="004D84"/>
                </a:buClr>
              </a:pPr>
              <a:r>
                <a:rPr lang="pl-PL" sz="1600" b="1" dirty="0">
                  <a:solidFill>
                    <a:srgbClr val="FFC000"/>
                  </a:solidFill>
                  <a:latin typeface="Arial" panose="020B0604020202020204" pitchFamily="34" charset="0"/>
                </a:rPr>
                <a:t>Top 10 projektów</a:t>
              </a:r>
            </a:p>
            <a:p>
              <a:pPr algn="ctr">
                <a:buClr>
                  <a:srgbClr val="004D84"/>
                </a:buClr>
              </a:pPr>
              <a:r>
                <a:rPr lang="pl-PL" sz="1600" b="1" dirty="0">
                  <a:solidFill>
                    <a:srgbClr val="FFC000"/>
                  </a:solidFill>
                  <a:latin typeface="Arial" panose="020B0604020202020204" pitchFamily="34" charset="0"/>
                </a:rPr>
                <a:t>= </a:t>
              </a:r>
              <a:r>
                <a:rPr lang="pl-PL" sz="20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5,2</a:t>
              </a:r>
              <a:r>
                <a:rPr lang="pl-PL" sz="16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 </a:t>
              </a:r>
              <a:r>
                <a:rPr lang="pl-PL" sz="1600" b="1" dirty="0">
                  <a:solidFill>
                    <a:srgbClr val="FFC000"/>
                  </a:solidFill>
                  <a:latin typeface="Arial" panose="020B0604020202020204" pitchFamily="34" charset="0"/>
                </a:rPr>
                <a:t>mld </a:t>
              </a:r>
              <a:r>
                <a:rPr lang="pl-PL" sz="16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PLN</a:t>
              </a:r>
            </a:p>
            <a:p>
              <a:pPr algn="ctr">
                <a:buClr>
                  <a:srgbClr val="004D84"/>
                </a:buClr>
              </a:pPr>
              <a:endParaRPr lang="pl-PL" sz="1600" b="1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3221415" y="1930098"/>
              <a:ext cx="3009082" cy="1107996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pPr algn="ctr">
                <a:buClr>
                  <a:srgbClr val="004D84"/>
                </a:buClr>
              </a:pPr>
              <a:endParaRPr lang="pl-PL" sz="600" b="1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  <a:p>
              <a:pPr algn="ctr">
                <a:buClr>
                  <a:srgbClr val="004D84"/>
                </a:buClr>
              </a:pPr>
              <a:r>
                <a:rPr lang="pl-PL" sz="20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948,7</a:t>
              </a:r>
              <a:r>
                <a:rPr lang="pl-PL" sz="16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 </a:t>
              </a:r>
              <a:r>
                <a:rPr lang="pl-PL" sz="1600" b="1" dirty="0">
                  <a:solidFill>
                    <a:srgbClr val="FFC000"/>
                  </a:solidFill>
                  <a:latin typeface="Arial" panose="020B0604020202020204" pitchFamily="34" charset="0"/>
                </a:rPr>
                <a:t>mln </a:t>
              </a:r>
              <a:r>
                <a:rPr lang="pl-PL" sz="16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PLN</a:t>
              </a:r>
            </a:p>
            <a:p>
              <a:pPr algn="ctr">
                <a:buClr>
                  <a:srgbClr val="004D84"/>
                </a:buClr>
              </a:pPr>
              <a:endParaRPr lang="pl-PL" sz="1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>
                <a:buClr>
                  <a:srgbClr val="004D84"/>
                </a:buClr>
              </a:pPr>
              <a:r>
                <a:rPr lang="pl-PL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to </a:t>
              </a:r>
              <a:r>
                <a:rPr lang="pl-PL" sz="14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wartość największego projektu </a:t>
              </a:r>
              <a:r>
                <a:rPr lang="pl-PL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(Linia </a:t>
              </a:r>
              <a:r>
                <a:rPr lang="pl-PL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nr </a:t>
              </a:r>
              <a:r>
                <a:rPr lang="pl-PL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7 Warszawa – Lublin)</a:t>
              </a:r>
              <a:endParaRPr lang="pl-PL" sz="1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7282690" y="2129711"/>
              <a:ext cx="2440879" cy="92333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pPr algn="ctr">
                <a:buClr>
                  <a:srgbClr val="004D84"/>
                </a:buClr>
              </a:pPr>
              <a:endParaRPr lang="pl-PL" sz="100" b="1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  <a:p>
              <a:pPr algn="ctr">
                <a:buClr>
                  <a:srgbClr val="004D84"/>
                </a:buClr>
              </a:pPr>
              <a:r>
                <a:rPr lang="pl-PL" sz="2000" b="1" dirty="0">
                  <a:solidFill>
                    <a:srgbClr val="FFC000"/>
                  </a:solidFill>
                  <a:latin typeface="Arial" panose="020B0604020202020204" pitchFamily="34" charset="0"/>
                </a:rPr>
                <a:t>o</a:t>
              </a:r>
              <a:r>
                <a:rPr lang="pl-PL" sz="20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k. 2,2 </a:t>
              </a:r>
              <a:r>
                <a:rPr lang="pl-PL" sz="16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mld</a:t>
              </a:r>
              <a:r>
                <a:rPr lang="pl-PL" sz="20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 </a:t>
              </a:r>
              <a:r>
                <a:rPr lang="pl-PL" sz="16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PLN</a:t>
              </a:r>
            </a:p>
            <a:p>
              <a:pPr algn="ctr">
                <a:buClr>
                  <a:srgbClr val="004D84"/>
                </a:buClr>
              </a:pPr>
              <a:endParaRPr lang="pl-PL" sz="5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>
                <a:buClr>
                  <a:srgbClr val="004D84"/>
                </a:buClr>
              </a:pPr>
              <a:r>
                <a:rPr lang="pl-PL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pl-PL" sz="14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wartości szacunkowe przed podpisaniem umów</a:t>
              </a:r>
              <a:endParaRPr lang="pl-PL" sz="1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" name="Prostokąt 17"/>
          <p:cNvSpPr/>
          <p:nvPr/>
        </p:nvSpPr>
        <p:spPr>
          <a:xfrm>
            <a:off x="1360209" y="5142512"/>
            <a:ext cx="4301399" cy="615553"/>
          </a:xfrm>
          <a:prstGeom prst="rect">
            <a:avLst/>
          </a:prstGeom>
          <a:solidFill>
            <a:srgbClr val="07387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buClr>
                <a:srgbClr val="004D84"/>
              </a:buClr>
            </a:pPr>
            <a:r>
              <a:rPr lang="pl-PL" sz="20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1 200,140 km toru</a:t>
            </a:r>
          </a:p>
          <a:p>
            <a:pPr algn="ctr">
              <a:buClr>
                <a:srgbClr val="004D84"/>
              </a:buClr>
            </a:pPr>
            <a:r>
              <a:rPr lang="pl-PL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(do zmodernizowania w 2018 roku)</a:t>
            </a:r>
            <a:endParaRPr lang="pl-PL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32452"/>
            <a:ext cx="857110" cy="1035674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2867874" y="3266870"/>
            <a:ext cx="3009082" cy="1077218"/>
          </a:xfrm>
          <a:prstGeom prst="rect">
            <a:avLst/>
          </a:prstGeom>
          <a:solidFill>
            <a:srgbClr val="07387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buClr>
                <a:srgbClr val="004D84"/>
              </a:buClr>
            </a:pPr>
            <a:endParaRPr lang="pl-PL" sz="1000" b="1" dirty="0" smtClean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ctr">
              <a:buClr>
                <a:srgbClr val="004D84"/>
              </a:buClr>
            </a:pPr>
            <a:r>
              <a:rPr lang="pl-PL" sz="16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1,6 mld PLN </a:t>
            </a:r>
            <a:endParaRPr lang="pl-PL" sz="1600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ctr">
              <a:buClr>
                <a:srgbClr val="004D84"/>
              </a:buClr>
            </a:pP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(środki budżetowe </a:t>
            </a:r>
          </a:p>
          <a:p>
            <a:pPr algn="ctr">
              <a:buClr>
                <a:srgbClr val="004D84"/>
              </a:buClr>
            </a:pP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wg ustawy budżetowej)</a:t>
            </a:r>
          </a:p>
          <a:p>
            <a:pPr algn="ctr">
              <a:buClr>
                <a:srgbClr val="004D84"/>
              </a:buClr>
            </a:pPr>
            <a:endParaRPr lang="pl-PL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2" name="Obraz 21" descr="Wycinek ekranu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137" y="4650215"/>
            <a:ext cx="2755657" cy="18141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Prostokąt 22"/>
          <p:cNvSpPr/>
          <p:nvPr/>
        </p:nvSpPr>
        <p:spPr>
          <a:xfrm>
            <a:off x="251765" y="3266870"/>
            <a:ext cx="2448272" cy="1107996"/>
          </a:xfrm>
          <a:prstGeom prst="rect">
            <a:avLst/>
          </a:prstGeom>
          <a:solidFill>
            <a:srgbClr val="07387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buClr>
                <a:srgbClr val="004D84"/>
              </a:buClr>
            </a:pPr>
            <a:endParaRPr lang="pl-PL" sz="1000" b="1" dirty="0" smtClean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ctr">
              <a:buClr>
                <a:srgbClr val="004D84"/>
              </a:buClr>
            </a:pPr>
            <a:r>
              <a:rPr lang="pl-PL" sz="16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216 projektów inwestycyjnych</a:t>
            </a:r>
            <a:endParaRPr lang="pl-PL" sz="1600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ctr">
              <a:buClr>
                <a:srgbClr val="004D84"/>
              </a:buClr>
            </a:pP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(w 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</a:rPr>
              <a:t>tym 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52 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</a:rPr>
              <a:t>nowych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 algn="ctr">
              <a:buClr>
                <a:srgbClr val="004D84"/>
              </a:buClr>
            </a:pPr>
            <a:endParaRPr lang="pl-PL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146281" y="6235952"/>
            <a:ext cx="5710674" cy="471956"/>
            <a:chOff x="2267744" y="5715487"/>
            <a:chExt cx="5710674" cy="471956"/>
          </a:xfrm>
        </p:grpSpPr>
        <p:pic>
          <p:nvPicPr>
            <p:cNvPr id="20" name="Obraz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21" name="Prostokąt 20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6" name="pole tekstowe 5"/>
          <p:cNvSpPr txBox="1"/>
          <p:nvPr/>
        </p:nvSpPr>
        <p:spPr>
          <a:xfrm>
            <a:off x="5457503" y="2147486"/>
            <a:ext cx="73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w tym</a:t>
            </a:r>
            <a:endParaRPr lang="pl-PL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0050" y="5938566"/>
            <a:ext cx="2391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Arial" panose="020B0604020202020204" pitchFamily="34" charset="0"/>
              </a:rPr>
              <a:t>* </a:t>
            </a:r>
            <a:r>
              <a:rPr lang="pl-PL" sz="1000" dirty="0">
                <a:latin typeface="Arial" panose="020B0604020202020204" pitchFamily="34" charset="0"/>
              </a:rPr>
              <a:t>d</a:t>
            </a:r>
            <a:r>
              <a:rPr lang="pl-PL" sz="1000" dirty="0" smtClean="0">
                <a:latin typeface="Arial" panose="020B0604020202020204" pitchFamily="34" charset="0"/>
              </a:rPr>
              <a:t>la projektów ujętych w  KPK</a:t>
            </a:r>
            <a:endParaRPr lang="pl-PL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Prostokąt zaokrąglony 12"/>
          <p:cNvSpPr/>
          <p:nvPr/>
        </p:nvSpPr>
        <p:spPr>
          <a:xfrm>
            <a:off x="842951" y="1340768"/>
            <a:ext cx="7492437" cy="493337"/>
          </a:xfrm>
          <a:prstGeom prst="rect">
            <a:avLst/>
          </a:prstGeom>
          <a:solidFill>
            <a:srgbClr val="07387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15"/>
          <p:cNvSpPr/>
          <p:nvPr/>
        </p:nvSpPr>
        <p:spPr>
          <a:xfrm>
            <a:off x="842951" y="1975574"/>
            <a:ext cx="7492437" cy="635566"/>
          </a:xfrm>
          <a:prstGeom prst="rect">
            <a:avLst/>
          </a:prstGeom>
          <a:solidFill>
            <a:srgbClr val="D9D9D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6" name="Prostokąt zaokrąglony 15"/>
          <p:cNvSpPr/>
          <p:nvPr/>
        </p:nvSpPr>
        <p:spPr>
          <a:xfrm>
            <a:off x="842951" y="2762898"/>
            <a:ext cx="7492437" cy="594094"/>
          </a:xfrm>
          <a:prstGeom prst="rect">
            <a:avLst/>
          </a:prstGeom>
          <a:solidFill>
            <a:srgbClr val="D9D9D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83953" y="2110773"/>
            <a:ext cx="3222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rgbClr val="073872"/>
                </a:solidFill>
                <a:latin typeface="Arial" panose="020B0604020202020204" pitchFamily="34" charset="0"/>
              </a:rPr>
              <a:t>Wykonawstwo zastępcze</a:t>
            </a:r>
          </a:p>
          <a:p>
            <a:pPr algn="just"/>
            <a:endParaRPr lang="pl-P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71550" y="2899311"/>
            <a:ext cx="3222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rgbClr val="073872"/>
                </a:solidFill>
                <a:latin typeface="Arial" panose="020B0604020202020204" pitchFamily="34" charset="0"/>
              </a:rPr>
              <a:t>Monitoring inwestycji</a:t>
            </a:r>
          </a:p>
          <a:p>
            <a:pPr algn="just"/>
            <a:endParaRPr lang="pl-PL" dirty="0">
              <a:solidFill>
                <a:srgbClr val="073872"/>
              </a:solidFill>
              <a:latin typeface="Arial" panose="020B0604020202020204" pitchFamily="34" charset="0"/>
            </a:endParaRPr>
          </a:p>
        </p:txBody>
      </p:sp>
      <p:sp>
        <p:nvSpPr>
          <p:cNvPr id="9" name="Prostokąt zaokrąglony 15"/>
          <p:cNvSpPr/>
          <p:nvPr/>
        </p:nvSpPr>
        <p:spPr>
          <a:xfrm>
            <a:off x="842950" y="3520775"/>
            <a:ext cx="7468308" cy="680324"/>
          </a:xfrm>
          <a:prstGeom prst="rect">
            <a:avLst/>
          </a:prstGeom>
          <a:solidFill>
            <a:srgbClr val="D9D9D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971550" y="3644559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rgbClr val="073872"/>
                </a:solidFill>
                <a:latin typeface="Arial" panose="020B0604020202020204" pitchFamily="34" charset="0"/>
              </a:rPr>
              <a:t>Weryfikacja potencjału Wykonawców</a:t>
            </a:r>
          </a:p>
          <a:p>
            <a:pPr algn="just"/>
            <a:endParaRPr lang="pl-PL" dirty="0">
              <a:solidFill>
                <a:srgbClr val="073872"/>
              </a:solidFill>
              <a:latin typeface="Arial" panose="020B0604020202020204" pitchFamily="34" charset="0"/>
            </a:endParaRPr>
          </a:p>
        </p:txBody>
      </p:sp>
      <p:sp>
        <p:nvSpPr>
          <p:cNvPr id="11" name="Prostokąt zaokrąglony 15"/>
          <p:cNvSpPr/>
          <p:nvPr/>
        </p:nvSpPr>
        <p:spPr>
          <a:xfrm>
            <a:off x="842950" y="4351205"/>
            <a:ext cx="7465356" cy="834326"/>
          </a:xfrm>
          <a:prstGeom prst="rect">
            <a:avLst/>
          </a:prstGeom>
          <a:solidFill>
            <a:srgbClr val="D9D9D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971550" y="4393151"/>
            <a:ext cx="64288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rgbClr val="073872"/>
                </a:solidFill>
                <a:latin typeface="Arial" panose="020B0604020202020204" pitchFamily="34" charset="0"/>
              </a:rPr>
              <a:t>Wpływ warunków umów PLK na umowy Wykonawców </a:t>
            </a:r>
            <a:r>
              <a:rPr lang="pl-PL" dirty="0">
                <a:solidFill>
                  <a:srgbClr val="073872"/>
                </a:solidFill>
                <a:latin typeface="Arial" panose="020B0604020202020204" pitchFamily="34" charset="0"/>
              </a:rPr>
              <a:t/>
            </a:r>
            <a:br>
              <a:rPr lang="pl-PL" dirty="0">
                <a:solidFill>
                  <a:srgbClr val="073872"/>
                </a:solidFill>
                <a:latin typeface="Arial" panose="020B0604020202020204" pitchFamily="34" charset="0"/>
              </a:rPr>
            </a:br>
            <a:r>
              <a:rPr lang="pl-PL" dirty="0" smtClean="0">
                <a:solidFill>
                  <a:srgbClr val="073872"/>
                </a:solidFill>
                <a:latin typeface="Arial" panose="020B0604020202020204" pitchFamily="34" charset="0"/>
              </a:rPr>
              <a:t>z podwykonawcami</a:t>
            </a:r>
          </a:p>
          <a:p>
            <a:pPr algn="just"/>
            <a:endParaRPr lang="pl-PL" dirty="0">
              <a:solidFill>
                <a:srgbClr val="073872"/>
              </a:solidFill>
              <a:latin typeface="Arial" panose="020B0604020202020204" pitchFamily="34" charset="0"/>
            </a:endParaRPr>
          </a:p>
        </p:txBody>
      </p:sp>
      <p:sp>
        <p:nvSpPr>
          <p:cNvPr id="13" name="Prostokąt zaokrąglony 15"/>
          <p:cNvSpPr/>
          <p:nvPr/>
        </p:nvSpPr>
        <p:spPr>
          <a:xfrm>
            <a:off x="842950" y="5320399"/>
            <a:ext cx="7477071" cy="594094"/>
          </a:xfrm>
          <a:prstGeom prst="rect">
            <a:avLst/>
          </a:prstGeom>
          <a:solidFill>
            <a:srgbClr val="D9D9D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971550" y="5391140"/>
            <a:ext cx="6428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rgbClr val="073872"/>
                </a:solidFill>
                <a:latin typeface="Arial" panose="020B0604020202020204" pitchFamily="34" charset="0"/>
              </a:rPr>
              <a:t>Zmiany w dokumentach bazowych</a:t>
            </a:r>
          </a:p>
          <a:p>
            <a:pPr algn="just"/>
            <a:endParaRPr lang="pl-PL" dirty="0">
              <a:solidFill>
                <a:srgbClr val="073872"/>
              </a:solidFill>
              <a:latin typeface="Arial" panose="020B0604020202020204" pitchFamily="34" charset="0"/>
            </a:endParaRPr>
          </a:p>
        </p:txBody>
      </p:sp>
      <p:sp>
        <p:nvSpPr>
          <p:cNvPr id="15" name="Tytuł 3"/>
          <p:cNvSpPr txBox="1">
            <a:spLocks/>
          </p:cNvSpPr>
          <p:nvPr/>
        </p:nvSpPr>
        <p:spPr>
          <a:xfrm>
            <a:off x="2078398" y="260648"/>
            <a:ext cx="7020272" cy="7000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200" dirty="0" smtClean="0"/>
              <a:t>Rozwiązania</a:t>
            </a:r>
            <a:endParaRPr lang="en-GB" sz="2200" dirty="0"/>
          </a:p>
        </p:txBody>
      </p:sp>
      <p:sp>
        <p:nvSpPr>
          <p:cNvPr id="16" name="Prostokąt 15"/>
          <p:cNvSpPr/>
          <p:nvPr/>
        </p:nvSpPr>
        <p:spPr>
          <a:xfrm>
            <a:off x="947974" y="1393671"/>
            <a:ext cx="2634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Wdrażane rozwiązania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146281" y="6235952"/>
            <a:ext cx="5710674" cy="471956"/>
            <a:chOff x="2267744" y="5715487"/>
            <a:chExt cx="5710674" cy="471956"/>
          </a:xfrm>
        </p:grpSpPr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3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46281" y="6358271"/>
            <a:ext cx="5710674" cy="471956"/>
            <a:chOff x="2267744" y="5715487"/>
            <a:chExt cx="5710674" cy="471956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0" name="Prostokąt 9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PI201</a:t>
            </a:r>
            <a:r>
              <a:rPr lang="pl-PL" sz="2200" dirty="0" smtClean="0"/>
              <a:t>8</a:t>
            </a:r>
            <a:r>
              <a:rPr lang="en-GB" sz="2200" dirty="0" smtClean="0"/>
              <a:t> </a:t>
            </a:r>
            <a:r>
              <a:rPr lang="en-GB" sz="2200" dirty="0"/>
              <a:t>– </a:t>
            </a:r>
            <a:r>
              <a:rPr lang="pl-PL" sz="2200" dirty="0" smtClean="0"/>
              <a:t>projekty </a:t>
            </a:r>
            <a:r>
              <a:rPr lang="en-GB" sz="2200" dirty="0" smtClean="0"/>
              <a:t>Top </a:t>
            </a:r>
            <a:r>
              <a:rPr lang="pl-PL" sz="2200" dirty="0" smtClean="0"/>
              <a:t>10</a:t>
            </a:r>
            <a:endParaRPr lang="en-GB" sz="22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528790"/>
              </p:ext>
            </p:extLst>
          </p:nvPr>
        </p:nvGraphicFramePr>
        <p:xfrm>
          <a:off x="185618" y="5976823"/>
          <a:ext cx="8746200" cy="36869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40047"/>
                <a:gridCol w="869086"/>
                <a:gridCol w="869086"/>
                <a:gridCol w="2867981"/>
              </a:tblGrid>
              <a:tr h="36869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Razem Top 10</a:t>
                      </a:r>
                      <a:endParaRPr lang="pl-PL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13 176,5</a:t>
                      </a:r>
                      <a:endParaRPr lang="pl-PL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5 100,8</a:t>
                      </a:r>
                      <a:endParaRPr lang="pl-PL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123449"/>
              </p:ext>
            </p:extLst>
          </p:nvPr>
        </p:nvGraphicFramePr>
        <p:xfrm>
          <a:off x="180478" y="876272"/>
          <a:ext cx="8746200" cy="1037746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6773"/>
                <a:gridCol w="2767280"/>
                <a:gridCol w="955994"/>
                <a:gridCol w="869086"/>
                <a:gridCol w="869086"/>
                <a:gridCol w="2867981"/>
              </a:tblGrid>
              <a:tr h="61810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Lp.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Nazwa projektu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 Finansowania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Aktualna wartość projektu </a:t>
                      </a:r>
                    </a:p>
                    <a:p>
                      <a:pPr algn="ctr" fontAlgn="ctr"/>
                      <a:r>
                        <a:rPr lang="pl-PL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(mln PLN)</a:t>
                      </a:r>
                      <a:endParaRPr lang="pl-PL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Wartość</a:t>
                      </a:r>
                    </a:p>
                    <a:p>
                      <a:pPr algn="ctr" fontAlgn="ctr"/>
                      <a:r>
                        <a:rPr lang="pl-PL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 PI2018 </a:t>
                      </a:r>
                    </a:p>
                    <a:p>
                      <a:pPr algn="ctr" fontAlgn="ctr"/>
                      <a:r>
                        <a:rPr lang="pl-PL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(mln PLN)        </a:t>
                      </a:r>
                      <a:endParaRPr lang="pl-PL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Liderzy</a:t>
                      </a:r>
                      <a:r>
                        <a:rPr lang="pl-PL" sz="9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/ wykonawcy realizujący największe kontrakty na roboty</a:t>
                      </a:r>
                      <a:endParaRPr lang="pl-PL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</a:tr>
              <a:tr h="3900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9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Prace na linii kolejowej nr 7 Warszawa – Otwock – Dęblin – Lublin, etap I</a:t>
                      </a:r>
                      <a:endParaRPr lang="pl-PL" sz="9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9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POIiŚ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14-20</a:t>
                      </a:r>
                    </a:p>
                    <a:p>
                      <a:pPr algn="ctr" fontAlgn="ctr"/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2 546,1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948,7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Budimex; Mostostal Kraków; </a:t>
                      </a:r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Astaldi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; </a:t>
                      </a:r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Thales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Polska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52888"/>
              </p:ext>
            </p:extLst>
          </p:nvPr>
        </p:nvGraphicFramePr>
        <p:xfrm>
          <a:off x="180478" y="1968997"/>
          <a:ext cx="8746200" cy="336087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6773"/>
                <a:gridCol w="2767280"/>
                <a:gridCol w="955994"/>
                <a:gridCol w="869086"/>
                <a:gridCol w="869086"/>
                <a:gridCol w="2867981"/>
              </a:tblGrid>
              <a:tr h="3360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 30 Zabrze – Katowice – Kraków, etap </a:t>
                      </a:r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IIb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CEF 14-20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1 676,0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893,6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TORPOL; TRAKCJA </a:t>
                      </a:r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PRKiI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; VIAS Y CONSTRUCCIONES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07160"/>
              </p:ext>
            </p:extLst>
          </p:nvPr>
        </p:nvGraphicFramePr>
        <p:xfrm>
          <a:off x="180478" y="2341572"/>
          <a:ext cx="8746200" cy="36869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6773"/>
                <a:gridCol w="2767280"/>
                <a:gridCol w="955994"/>
                <a:gridCol w="869086"/>
                <a:gridCol w="869086"/>
                <a:gridCol w="2867981"/>
              </a:tblGrid>
              <a:tr h="3686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 20 Warszawa - Poznań - pozostałe roboty, odcinek Sochaczew – Swarzędz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CEF 14-20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2 017,6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787,1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TRAKCJA </a:t>
                      </a:r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PRKiI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; TORPOL; ZUE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37592"/>
              </p:ext>
            </p:extLst>
          </p:nvPr>
        </p:nvGraphicFramePr>
        <p:xfrm>
          <a:off x="185618" y="2755572"/>
          <a:ext cx="8746200" cy="424493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6773"/>
                <a:gridCol w="2767280"/>
                <a:gridCol w="955994"/>
                <a:gridCol w="869086"/>
                <a:gridCol w="869086"/>
                <a:gridCol w="2867981"/>
              </a:tblGrid>
              <a:tr h="42449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E59 Wrocław-Poznań etap IV odcinek granica województwa dolnośląskiego Czempiń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CEF 14-20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1 138,8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637,0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BOMBARDIER TRANSPORTATION (ZWUS);  TORPOL; ASTALDI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60227"/>
              </p:ext>
            </p:extLst>
          </p:nvPr>
        </p:nvGraphicFramePr>
        <p:xfrm>
          <a:off x="189149" y="3221657"/>
          <a:ext cx="8746200" cy="424493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6773"/>
                <a:gridCol w="2767280"/>
                <a:gridCol w="955994"/>
                <a:gridCol w="869086"/>
                <a:gridCol w="869086"/>
                <a:gridCol w="2867981"/>
              </a:tblGrid>
              <a:tr h="42449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Budowa infrastruktury systemu ERTMS GSM-R na liniach kolejowych PKP Polskie Linie Kolejowe S A w ramach NPW ERTMS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POIiŚ</a:t>
                      </a: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14-20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2 804,3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548,8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Postępowanie</a:t>
                      </a:r>
                      <a:r>
                        <a:rPr lang="pl-PL" sz="9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przetargowe w toku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23363"/>
              </p:ext>
            </p:extLst>
          </p:nvPr>
        </p:nvGraphicFramePr>
        <p:xfrm>
          <a:off x="185618" y="3696100"/>
          <a:ext cx="8746200" cy="41964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6773"/>
                <a:gridCol w="2767280"/>
                <a:gridCol w="955994"/>
                <a:gridCol w="869086"/>
                <a:gridCol w="869086"/>
                <a:gridCol w="2867981"/>
              </a:tblGrid>
              <a:tr h="3618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 30 Kraków Główny Towarowy – Rudzice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CEF 14-20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1 037,4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354,4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ZUE S.A.; Konsorcjum: STRABAG Sp. o. o. / STRABAG Rail </a:t>
                      </a:r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a.s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/ STRABAG </a:t>
                      </a:r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Áltálanos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Épitő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Kft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./ Krakowskie Zakłady Automatyki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21708"/>
              </p:ext>
            </p:extLst>
          </p:nvPr>
        </p:nvGraphicFramePr>
        <p:xfrm>
          <a:off x="185618" y="4165694"/>
          <a:ext cx="8746200" cy="415683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6773"/>
                <a:gridCol w="2767280"/>
                <a:gridCol w="955994"/>
                <a:gridCol w="869086"/>
                <a:gridCol w="869086"/>
                <a:gridCol w="2867981"/>
              </a:tblGrid>
              <a:tr h="4156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E75 Warszawa Rembertów - Sadowne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CEF 14-20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1 039,6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328,6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INTERCOR; BANIMEX; TRACK TEC CONSTRUCTION; PORR; BUDREX-KOBI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958977"/>
              </p:ext>
            </p:extLst>
          </p:nvPr>
        </p:nvGraphicFramePr>
        <p:xfrm>
          <a:off x="185618" y="4631327"/>
          <a:ext cx="8746200" cy="36869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6773"/>
                <a:gridCol w="2767280"/>
                <a:gridCol w="955994"/>
                <a:gridCol w="869086"/>
                <a:gridCol w="869086"/>
                <a:gridCol w="2867981"/>
              </a:tblGrid>
              <a:tr h="3686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Prace na linii kolejowej nr 1 Częstochowa- Zawiercie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POIiŚ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14-20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381,8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225,3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ZUE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86572"/>
              </p:ext>
            </p:extLst>
          </p:nvPr>
        </p:nvGraphicFramePr>
        <p:xfrm>
          <a:off x="185618" y="5041613"/>
          <a:ext cx="8746200" cy="415683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6773"/>
                <a:gridCol w="2767280"/>
                <a:gridCol w="955994"/>
                <a:gridCol w="869086"/>
                <a:gridCol w="869086"/>
                <a:gridCol w="2867981"/>
              </a:tblGrid>
              <a:tr h="4156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Poprawa bezpieczeństwa poprzez zabudowę nowych rozjazdów kolejowych</a:t>
                      </a:r>
                      <a:r>
                        <a:rPr lang="pl-PL" sz="9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– etap II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POIiŚ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14-20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213,0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198,4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Schweerbau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;</a:t>
                      </a:r>
                      <a:r>
                        <a:rPr lang="pl-PL" sz="9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Oraz pos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tępowanie</a:t>
                      </a:r>
                      <a:r>
                        <a:rPr lang="pl-PL" sz="9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przetargowe w toku</a:t>
                      </a:r>
                      <a:endParaRPr lang="pl-PL" sz="9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984779"/>
              </p:ext>
            </p:extLst>
          </p:nvPr>
        </p:nvGraphicFramePr>
        <p:xfrm>
          <a:off x="185618" y="5507246"/>
          <a:ext cx="8746200" cy="424493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6773"/>
                <a:gridCol w="2767280"/>
                <a:gridCol w="955994"/>
                <a:gridCol w="869086"/>
                <a:gridCol w="869086"/>
                <a:gridCol w="2867981"/>
              </a:tblGrid>
              <a:tr h="42449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Modernizacja linii kolejowej nr 273 na odcinku Głogów – Zielona Góra – Rzepin – Dolna Odra wraz z łącznicami nr 821 i 822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Budżet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321,9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178,9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ALUSTA; STRABAG; </a:t>
                      </a:r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Schweerbau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; MOTA - ENGIL CENTRAL EUROPE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2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Status KPK – podsumowanie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Nawias klamrowy zamykający 26"/>
          <p:cNvSpPr/>
          <p:nvPr/>
        </p:nvSpPr>
        <p:spPr>
          <a:xfrm>
            <a:off x="5970212" y="1129607"/>
            <a:ext cx="317360" cy="5021720"/>
          </a:xfrm>
          <a:prstGeom prst="rightBrace">
            <a:avLst>
              <a:gd name="adj1" fmla="val 63844"/>
              <a:gd name="adj2" fmla="val 50000"/>
            </a:avLst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grpSp>
        <p:nvGrpSpPr>
          <p:cNvPr id="29" name="Grupa 28"/>
          <p:cNvGrpSpPr/>
          <p:nvPr/>
        </p:nvGrpSpPr>
        <p:grpSpPr>
          <a:xfrm>
            <a:off x="6649597" y="1705898"/>
            <a:ext cx="2071045" cy="4138645"/>
            <a:chOff x="6313130" y="997417"/>
            <a:chExt cx="2071045" cy="4860725"/>
          </a:xfrm>
        </p:grpSpPr>
        <p:grpSp>
          <p:nvGrpSpPr>
            <p:cNvPr id="30" name="Grupa 29"/>
            <p:cNvGrpSpPr/>
            <p:nvPr/>
          </p:nvGrpSpPr>
          <p:grpSpPr>
            <a:xfrm>
              <a:off x="6313130" y="997417"/>
              <a:ext cx="2062167" cy="4149369"/>
              <a:chOff x="6719445" y="1120174"/>
              <a:chExt cx="2062167" cy="4357137"/>
            </a:xfrm>
          </p:grpSpPr>
          <p:sp>
            <p:nvSpPr>
              <p:cNvPr id="32" name="Prostokąt 31"/>
              <p:cNvSpPr/>
              <p:nvPr/>
            </p:nvSpPr>
            <p:spPr>
              <a:xfrm>
                <a:off x="6719447" y="1120174"/>
                <a:ext cx="2062165" cy="65800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POIiŚ 14-20 – 26,2</a:t>
                </a:r>
                <a:endParaRPr lang="pl-PL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6719446" y="1858214"/>
                <a:ext cx="2062165" cy="65800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CEF 14-20 – 18,5</a:t>
                </a:r>
                <a:endParaRPr lang="pl-PL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Prostokąt 33"/>
              <p:cNvSpPr/>
              <p:nvPr/>
            </p:nvSpPr>
            <p:spPr>
              <a:xfrm>
                <a:off x="6719445" y="2596254"/>
                <a:ext cx="2062165" cy="65800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Krajowe – 9,5</a:t>
                </a:r>
                <a:endParaRPr lang="pl-PL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Prostokąt 34"/>
              <p:cNvSpPr/>
              <p:nvPr/>
            </p:nvSpPr>
            <p:spPr>
              <a:xfrm>
                <a:off x="6719445" y="3338939"/>
                <a:ext cx="2062165" cy="65800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RPO 14-20 – 4,5</a:t>
                </a:r>
                <a:endParaRPr lang="pl-PL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Prostokąt 35"/>
              <p:cNvSpPr/>
              <p:nvPr/>
            </p:nvSpPr>
            <p:spPr>
              <a:xfrm>
                <a:off x="6719445" y="4072334"/>
                <a:ext cx="2062165" cy="65800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 PW – 2,0</a:t>
                </a:r>
                <a:endParaRPr lang="pl-PL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Prostokąt 36"/>
              <p:cNvSpPr/>
              <p:nvPr/>
            </p:nvSpPr>
            <p:spPr>
              <a:xfrm>
                <a:off x="6719445" y="4819309"/>
                <a:ext cx="2062165" cy="65800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POIiŚ 7-13 – 3,0</a:t>
                </a:r>
                <a:endParaRPr lang="pl-PL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Prostokąt 30"/>
            <p:cNvSpPr/>
            <p:nvPr/>
          </p:nvSpPr>
          <p:spPr>
            <a:xfrm>
              <a:off x="6313130" y="5231517"/>
              <a:ext cx="2071045" cy="6266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Refundacje i zobowiązania 7-13 </a:t>
              </a:r>
              <a:r>
                <a:rPr lang="pl-PL" sz="1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2,7</a:t>
              </a:r>
              <a:endPara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pole tekstowe 41"/>
          <p:cNvSpPr txBox="1"/>
          <p:nvPr/>
        </p:nvSpPr>
        <p:spPr>
          <a:xfrm>
            <a:off x="6371526" y="1044817"/>
            <a:ext cx="2719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Razem: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66,4 mld PLN</a:t>
            </a:r>
            <a:endParaRPr lang="pl-P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Tytuł 2"/>
          <p:cNvSpPr txBox="1">
            <a:spLocks/>
          </p:cNvSpPr>
          <p:nvPr/>
        </p:nvSpPr>
        <p:spPr bwMode="auto">
          <a:xfrm>
            <a:off x="-330401" y="1181534"/>
            <a:ext cx="1196247" cy="37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l-PL" altLang="pl-PL" sz="1200" b="1" dirty="0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pl-PL" altLang="pl-PL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mld PLN)</a:t>
            </a:r>
            <a:endParaRPr lang="pl-PL" altLang="pl-PL" sz="12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4" name="Symbol zastępczy stopki 1"/>
          <p:cNvSpPr txBox="1">
            <a:spLocks/>
          </p:cNvSpPr>
          <p:nvPr/>
        </p:nvSpPr>
        <p:spPr>
          <a:xfrm>
            <a:off x="4463480" y="6614207"/>
            <a:ext cx="4680520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dirty="0" smtClean="0">
                <a:solidFill>
                  <a:prstClr val="black"/>
                </a:solidFill>
                <a:latin typeface="Arial"/>
              </a:rPr>
              <a:t>Źródło: Opracowanie IBP na podstawie danych z EPM (stan na 10.01.2018 r.)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-17412" y="6520711"/>
            <a:ext cx="25684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8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Różnice na wykresie wynikają z zaokrąglenia kwot do mln PLN z dokładnością do 0,1 mln PLN.</a:t>
            </a:r>
            <a:endParaRPr lang="pl-PL" altLang="pl-PL" sz="800" i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-17412" y="5902838"/>
            <a:ext cx="19300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>
                <a:solidFill>
                  <a:prstClr val="black"/>
                </a:solidFill>
                <a:latin typeface="Arial"/>
              </a:rPr>
              <a:t>Zestawienie obejmuje wartości zamówień </a:t>
            </a:r>
            <a:r>
              <a:rPr lang="pl-PL" sz="800" i="1" dirty="0" smtClean="0">
                <a:solidFill>
                  <a:prstClr val="black"/>
                </a:solidFill>
                <a:latin typeface="Arial"/>
              </a:rPr>
              <a:t>dla projektów </a:t>
            </a:r>
            <a:r>
              <a:rPr lang="pl-PL" sz="800" i="1" dirty="0">
                <a:solidFill>
                  <a:prstClr val="black"/>
                </a:solidFill>
                <a:latin typeface="Arial"/>
              </a:rPr>
              <a:t>ujętych </a:t>
            </a:r>
            <a:endParaRPr lang="pl-PL" sz="800" i="1" dirty="0" smtClean="0">
              <a:solidFill>
                <a:prstClr val="black"/>
              </a:solidFill>
              <a:latin typeface="Arial"/>
            </a:endParaRPr>
          </a:p>
          <a:p>
            <a:r>
              <a:rPr lang="pl-PL" sz="800" i="1" dirty="0">
                <a:solidFill>
                  <a:prstClr val="black"/>
                </a:solidFill>
                <a:latin typeface="Arial"/>
              </a:rPr>
              <a:t>\</a:t>
            </a:r>
            <a:r>
              <a:rPr lang="pl-PL" sz="800" i="1" dirty="0" smtClean="0">
                <a:solidFill>
                  <a:prstClr val="black"/>
                </a:solidFill>
                <a:latin typeface="Arial"/>
              </a:rPr>
              <a:t>w </a:t>
            </a:r>
            <a:r>
              <a:rPr lang="pl-PL" sz="800" i="1" dirty="0">
                <a:solidFill>
                  <a:prstClr val="black"/>
                </a:solidFill>
                <a:latin typeface="Arial"/>
              </a:rPr>
              <a:t>KPK do limitu zapewnionego finansowania w </a:t>
            </a:r>
            <a:r>
              <a:rPr lang="pl-PL" sz="800" i="1" dirty="0" smtClean="0">
                <a:solidFill>
                  <a:prstClr val="black"/>
                </a:solidFill>
                <a:latin typeface="Arial"/>
              </a:rPr>
              <a:t>KPK na liście podstawowej.</a:t>
            </a:r>
            <a:endParaRPr lang="pl-PL" sz="800" i="1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21" name="Wykres 20"/>
          <p:cNvGraphicFramePr>
            <a:graphicFrameLocks/>
          </p:cNvGraphicFramePr>
          <p:nvPr>
            <p:extLst/>
          </p:nvPr>
        </p:nvGraphicFramePr>
        <p:xfrm>
          <a:off x="-1044624" y="707431"/>
          <a:ext cx="9644591" cy="617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68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657077" y="1579636"/>
            <a:ext cx="7183875" cy="728511"/>
          </a:xfrm>
          <a:prstGeom prst="rect">
            <a:avLst/>
          </a:prstGeom>
          <a:solidFill>
            <a:srgbClr val="0738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Wcześniejsze dostawy materiałów</a:t>
            </a:r>
            <a:endParaRPr lang="pl-PL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64136" y="2420888"/>
            <a:ext cx="8563786" cy="700624"/>
            <a:chOff x="251520" y="2151580"/>
            <a:chExt cx="8563786" cy="443615"/>
          </a:xfrm>
        </p:grpSpPr>
        <p:sp>
          <p:nvSpPr>
            <p:cNvPr id="7" name="Prostokąt 6"/>
            <p:cNvSpPr/>
            <p:nvPr/>
          </p:nvSpPr>
          <p:spPr>
            <a:xfrm>
              <a:off x="1631431" y="2151580"/>
              <a:ext cx="7183875" cy="44361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 smtClean="0">
                  <a:solidFill>
                    <a:srgbClr val="0738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dostawy w pobliżu miejsca budowy</a:t>
              </a:r>
              <a:endParaRPr lang="pl-PL" dirty="0">
                <a:solidFill>
                  <a:srgbClr val="07387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251520" y="2151580"/>
              <a:ext cx="1379911" cy="4436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rgbClr val="0738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tłuczeń</a:t>
              </a:r>
              <a:endParaRPr lang="pl-PL" b="1" dirty="0">
                <a:solidFill>
                  <a:srgbClr val="07387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619251" y="3236533"/>
            <a:ext cx="7221702" cy="700624"/>
          </a:xfrm>
          <a:prstGeom prst="rect">
            <a:avLst/>
          </a:prstGeom>
          <a:solidFill>
            <a:srgbClr val="D9D9D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rgbClr val="0738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dostawy na plac budowy lub w pobliżu miejsca budowy</a:t>
            </a:r>
            <a:endParaRPr lang="pl-PL" dirty="0">
              <a:solidFill>
                <a:srgbClr val="0738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77167" y="3236533"/>
            <a:ext cx="1342084" cy="700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738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podkłady</a:t>
            </a:r>
            <a:endParaRPr lang="pl-PL" b="1" dirty="0">
              <a:solidFill>
                <a:srgbClr val="0738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19251" y="4003569"/>
            <a:ext cx="7231532" cy="700624"/>
          </a:xfrm>
          <a:prstGeom prst="rect">
            <a:avLst/>
          </a:prstGeom>
          <a:solidFill>
            <a:srgbClr val="D9D9D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solidFill>
                  <a:srgbClr val="0738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dostawy na plac budowy</a:t>
            </a:r>
            <a:endParaRPr lang="pl-PL" dirty="0">
              <a:solidFill>
                <a:srgbClr val="0738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86996" y="4005721"/>
            <a:ext cx="1332255" cy="700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738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szyny</a:t>
            </a:r>
            <a:endParaRPr lang="pl-PL" b="1" dirty="0">
              <a:solidFill>
                <a:srgbClr val="0738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619251" y="4770605"/>
            <a:ext cx="7221701" cy="700624"/>
          </a:xfrm>
          <a:prstGeom prst="rect">
            <a:avLst/>
          </a:prstGeom>
          <a:solidFill>
            <a:srgbClr val="D9D9D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 smtClean="0">
              <a:solidFill>
                <a:srgbClr val="0738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solidFill>
                  <a:srgbClr val="0738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dostawy w blokach</a:t>
            </a:r>
            <a:endParaRPr lang="pl-PL" dirty="0">
              <a:solidFill>
                <a:srgbClr val="0738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77167" y="4770605"/>
            <a:ext cx="1342084" cy="700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738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rozjazdy</a:t>
            </a:r>
            <a:endParaRPr lang="pl-PL" b="1" dirty="0">
              <a:solidFill>
                <a:srgbClr val="0738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146281" y="6235952"/>
            <a:ext cx="5710674" cy="471956"/>
            <a:chOff x="2267744" y="5715487"/>
            <a:chExt cx="5710674" cy="471956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</p:grpSp>
      <p:sp>
        <p:nvSpPr>
          <p:cNvPr id="18" name="Tytuł 3"/>
          <p:cNvSpPr txBox="1">
            <a:spLocks/>
          </p:cNvSpPr>
          <p:nvPr/>
        </p:nvSpPr>
        <p:spPr>
          <a:xfrm>
            <a:off x="1946481" y="114825"/>
            <a:ext cx="3302534" cy="7000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l-PL" sz="2000" smtClean="0">
                <a:solidFill>
                  <a:prstClr val="white"/>
                </a:solidFill>
              </a:rPr>
              <a:t>Dostawy materiałów</a:t>
            </a:r>
            <a:endParaRPr lang="pl-PL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884879" cy="360039"/>
          </a:xfrm>
        </p:spPr>
        <p:txBody>
          <a:bodyPr>
            <a:noAutofit/>
          </a:bodyPr>
          <a:lstStyle/>
          <a:p>
            <a:r>
              <a:rPr lang="pl-PL" sz="2000" dirty="0" smtClean="0"/>
              <a:t>Dziękujemy za uwagę</a:t>
            </a:r>
            <a:endParaRPr lang="pl-PL" sz="2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628800"/>
            <a:ext cx="6778728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522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KP PLK_listopad 2015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/>
        </a:solidFill>
        <a:scene3d>
          <a:camera prst="orthographicFront"/>
          <a:lightRig rig="threePt" dir="t"/>
        </a:scene3d>
        <a:sp3d>
          <a:bevelT/>
        </a:sp3d>
      </a:spPr>
      <a:bodyPr rtlCol="0" anchor="ctr"/>
      <a:lstStyle>
        <a:defPPr algn="ctr">
          <a:defRPr>
            <a:solidFill>
              <a:schemeClr val="tx2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KP PLK_listopad 2015" id="{65957AC2-25AF-4A9C-85D2-AEC73469A04B}" vid="{C20C2867-1170-4574-8AF5-10A9DFC8F193}"/>
    </a:ext>
  </a:extLst>
</a:theme>
</file>

<file path=ppt/theme/theme2.xml><?xml version="1.0" encoding="utf-8"?>
<a:theme xmlns:a="http://schemas.openxmlformats.org/drawingml/2006/main" name="1_PKP PLK_listopad 2015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KP PLK_listopad 2015" id="{65957AC2-25AF-4A9C-85D2-AEC73469A04B}" vid="{C20C2867-1170-4574-8AF5-10A9DFC8F193}"/>
    </a:ext>
  </a:extLst>
</a:theme>
</file>

<file path=ppt/theme/theme3.xml><?xml version="1.0" encoding="utf-8"?>
<a:theme xmlns:a="http://schemas.openxmlformats.org/drawingml/2006/main" name="2_PKP PLK_listopad 2015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KP PLK_listopad 2015" id="{65957AC2-25AF-4A9C-85D2-AEC73469A04B}" vid="{C20C2867-1170-4574-8AF5-10A9DFC8F193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21138</TotalTime>
  <Words>757</Words>
  <Application>Microsoft Office PowerPoint</Application>
  <PresentationFormat>Pokaz na ekranie (4:3)</PresentationFormat>
  <Paragraphs>211</Paragraphs>
  <Slides>8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PKP PLK_listopad 2015</vt:lpstr>
      <vt:lpstr>1_PKP PLK_listopad 2015</vt:lpstr>
      <vt:lpstr>2_PKP PLK_listopad 2015</vt:lpstr>
      <vt:lpstr>V Plenarne Forum Inwestycyjne</vt:lpstr>
      <vt:lpstr>Realizacja Planu Inwestycyjnego 2017 </vt:lpstr>
      <vt:lpstr>Plan Inwestycyjny 2018 - najważniejsze liczby</vt:lpstr>
      <vt:lpstr>Prezentacja programu PowerPoint</vt:lpstr>
      <vt:lpstr>PI2018 – projekty Top 10</vt:lpstr>
      <vt:lpstr>Status KPK – podsumowanie</vt:lpstr>
      <vt:lpstr>Prezentacja programu PowerPoint</vt:lpstr>
      <vt:lpstr>Dziękujemy za uwagę</vt:lpstr>
    </vt:vector>
  </TitlesOfParts>
  <Company>PKP Polskie Linie Kolejowe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Małgosia Krawczyk</dc:creator>
  <cp:lastModifiedBy>Użytkownik systemu Windows</cp:lastModifiedBy>
  <cp:revision>2351</cp:revision>
  <cp:lastPrinted>2018-01-11T07:41:36Z</cp:lastPrinted>
  <dcterms:created xsi:type="dcterms:W3CDTF">2013-12-09T13:45:32Z</dcterms:created>
  <dcterms:modified xsi:type="dcterms:W3CDTF">2018-01-11T09:11:32Z</dcterms:modified>
</cp:coreProperties>
</file>