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57" r:id="rId5"/>
    <p:sldId id="328" r:id="rId6"/>
    <p:sldId id="329" r:id="rId7"/>
    <p:sldId id="330" r:id="rId8"/>
    <p:sldId id="331" r:id="rId9"/>
    <p:sldId id="332" r:id="rId10"/>
    <p:sldId id="333" r:id="rId11"/>
    <p:sldId id="303" r:id="rId12"/>
    <p:sldId id="338" r:id="rId13"/>
    <p:sldId id="339" r:id="rId14"/>
    <p:sldId id="335" r:id="rId15"/>
    <p:sldId id="358" r:id="rId16"/>
    <p:sldId id="351" r:id="rId17"/>
    <p:sldId id="344" r:id="rId18"/>
    <p:sldId id="341" r:id="rId19"/>
    <p:sldId id="347" r:id="rId20"/>
    <p:sldId id="348" r:id="rId21"/>
    <p:sldId id="349" r:id="rId22"/>
    <p:sldId id="350" r:id="rId23"/>
    <p:sldId id="352" r:id="rId24"/>
    <p:sldId id="346" r:id="rId25"/>
    <p:sldId id="354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in Mochocki" initials="MM" lastIdx="7" clrIdx="0"/>
  <p:cmAuthor id="7" name="Rożej Justyna" initials="RJ" lastIdx="2" clrIdx="7">
    <p:extLst>
      <p:ext uri="{19B8F6BF-5375-455C-9EA6-DF929625EA0E}">
        <p15:presenceInfo xmlns:p15="http://schemas.microsoft.com/office/powerpoint/2012/main" userId="S-1-5-21-114579573-3725427031-314597805-174178" providerId="AD"/>
      </p:ext>
    </p:extLst>
  </p:cmAuthor>
  <p:cmAuthor id="1" name="Laska Mariusz" initials="LM" lastIdx="4" clrIdx="1"/>
  <p:cmAuthor id="2" name="Antoniuk Jarosław" initials="AJ" lastIdx="5" clrIdx="2">
    <p:extLst/>
  </p:cmAuthor>
  <p:cmAuthor id="3" name="Tomczyk Ewelina" initials="TE" lastIdx="3" clrIdx="3">
    <p:extLst/>
  </p:cmAuthor>
  <p:cmAuthor id="4" name="Zaręba Justyna" initials="ZJ" lastIdx="2" clrIdx="4">
    <p:extLst>
      <p:ext uri="{19B8F6BF-5375-455C-9EA6-DF929625EA0E}">
        <p15:presenceInfo xmlns:p15="http://schemas.microsoft.com/office/powerpoint/2012/main" userId="S-1-5-21-114579573-3725427031-314597805-15365" providerId="AD"/>
      </p:ext>
    </p:extLst>
  </p:cmAuthor>
  <p:cmAuthor id="5" name="Cygan Bartłomiej" initials="CB" lastIdx="1" clrIdx="5">
    <p:extLst>
      <p:ext uri="{19B8F6BF-5375-455C-9EA6-DF929625EA0E}">
        <p15:presenceInfo xmlns:p15="http://schemas.microsoft.com/office/powerpoint/2012/main" userId="S-1-5-21-114579573-3725427031-314597805-103286" providerId="AD"/>
      </p:ext>
    </p:extLst>
  </p:cmAuthor>
  <p:cmAuthor id="6" name="Piasecka Ewelina" initials="PE" lastIdx="4" clrIdx="6">
    <p:extLst>
      <p:ext uri="{19B8F6BF-5375-455C-9EA6-DF929625EA0E}">
        <p15:presenceInfo xmlns:p15="http://schemas.microsoft.com/office/powerpoint/2012/main" userId="S-1-5-21-114579573-3725427031-314597805-53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872"/>
    <a:srgbClr val="D3D3D3"/>
    <a:srgbClr val="F0F0F0"/>
    <a:srgbClr val="FBFBFB"/>
    <a:srgbClr val="FFFFFF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78366" autoAdjust="0"/>
  </p:normalViewPr>
  <p:slideViewPr>
    <p:cSldViewPr>
      <p:cViewPr varScale="1">
        <p:scale>
          <a:sx n="100" d="100"/>
          <a:sy n="100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1548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6E496-CA70-4B53-9D37-1B51570A7D70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F8F73-CC67-41FA-86C6-C8FD0055FE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74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4FE4A-29C6-483A-883D-B8931726126F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6499-5E5E-4CB2-A0D7-07E8BB1FA3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1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28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750" marR="0" lvl="0" indent="-28575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Cena została ustalona jako max 40%.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przy czym ewentualne zmiany wagi kryteriów są udzielane w uzasadnionych przypadkach wyłącznie za zgodą Dyrekcji CRI.</a:t>
            </a:r>
          </a:p>
          <a:p>
            <a:pPr marL="357750" marR="0" lvl="0" indent="-28575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 wyborze ofert cena przestała mieć kluczowe znaczenie, gdyż skupiono się na wyborze oferty przedstawiającej najlepszy Personel, a nie wyłącznie najtańszej oferty.</a:t>
            </a:r>
          </a:p>
          <a:p>
            <a:pPr marL="357750" marR="0" lvl="0" indent="-28575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Wprowadzono kryterium „Doświadczenie Personelu Wykonawcy”,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które pozwala premiować oferentów posiadających Personel kluczowy przedstawiony do realizacji zadania o większym doświadczeniu niż jest to wymogiem warunku udziału (w ramach Personelu kluczowego oceniany jest Inżynier Rezydent oraz Inspektorzy nadzoru z maksymalnie trzech głównych branż). </a:t>
            </a:r>
          </a:p>
          <a:p>
            <a:pPr marL="357750" marR="0" lvl="0" indent="-28575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Wprowadzono kryterium „Metodologia” i dostosowano je do wniosków wykonawców uczestniczących w Forum Inwestycyjnym,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doświadczeń Spółki i wskazań Centrum Unijnych Projektów Transportowych. W ramach tego kryterium oceniana jest identyfikacja przez Inżyniera </a:t>
            </a:r>
            <a:r>
              <a:rPr lang="pl-PL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ryzyk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związanych ze sprawowanym nadzorem inwestorskim oraz rozmowa Inżynierem Projektu</a:t>
            </a:r>
            <a:r>
              <a:rPr lang="pl-PL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44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Zmieniono postanowienia z zakresie wymogu posiadania uprawnień budowlanych w Zespołach zmiennych Inżyniera - Zamawiający wymaga przedstawiania do realizacji Umowy Personelu zmiennego posiadającego uprawnienia odpowiadające nadzorowanemu zakresowi robót ( co pozawala dopuścić również uprawnienia w ograniczonym zakresie);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 zakresie wymogu dotyczącego doświadczenia możliwe jest, dla nie mniej niż 20 % składu Inspektorów Nadzoru Zespołu Personelu zmiennego Inżyniera ustalenie wymogu posiadania tylko uprawnień budowlanych – bez dodatkowego doświadczenia. </a:t>
            </a:r>
          </a:p>
          <a:p>
            <a:endParaRPr lang="pl-P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34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45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49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39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przypadku naliczenia kary umownej za odstąpienie od Umowy z przyczyn leżących po stronie Wykonawcy, łączna suma kar nie przekroczy 30 % Zaakceptowanej Kwoty Warunkowej</a:t>
            </a:r>
          </a:p>
          <a:p>
            <a:pPr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-  modyfikacja kary umownej za niedotrzymanie terminu usunięcia wad określonego w Świadectwie Przejęcia z procentowej na kwotową w  wysokości: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3.000,00 PLN za każdy dzień zwłoki, w przypadku wady powodującej utrudnienia w  ruchu kolejowym;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1.000,00 PLN za każdy dzień zwłoki, w przypadku innej wady;</a:t>
            </a:r>
          </a:p>
          <a:p>
            <a:pPr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-zmniejszenie łącznej sumy naliczonych kar umownych z 30% do wysokości 20% Zaakceptowanej Kwoty Kontraktowej; przy czym w przypadku naliczenia kary umownej za odstąpienie od Umowy z przyczyn leżących po stronie Wykonawcy, łączna suma kar nie przekroczy 30 % Zaakceptowanej Kwoty Warunkowej (ZKK pomniejszona o wartość Kwoty Warunkowej i kosztów komunikacji zastępczej wskazaną w RCO/Przedmiarze Robót – jeśli występują)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580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modyfikacja kary za niewykonanie w terminie Etapu;  przesunięcie terminu wymagalności roszczenia o zapłatę kar umownych za niewykonanie w terminie Etapów z ograniczeniem do etapów przypadających przed upływem połowy Pierwotnego Czasu na Ukończenie ;</a:t>
            </a:r>
          </a:p>
          <a:p>
            <a:pPr marL="285750" indent="-285750">
              <a:buFontTx/>
              <a:buChar char="-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modyfikacja kary za nieprzedstawienie lub rozpoczęcie Robót bez Programu Zapewnienia Jakości poprzez doprecyzowanie, że kara ta dotyczy zatwierdzonego Programu Zapewnienia Jakości; </a:t>
            </a:r>
          </a:p>
          <a:p>
            <a:pPr marL="285750" indent="-285750">
              <a:buFontTx/>
              <a:buChar char="-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modyfikacja kary za przystąpienie do Robót bez Regulaminu tymczasowego prowadzenia ruchu w czasie wykonywania Robót poprzez dodanie określenia, że chodzi o Roboty ingerujące w skrajnię toru;</a:t>
            </a:r>
          </a:p>
          <a:p>
            <a:pPr marL="171450" indent="-171450">
              <a:buFontTx/>
              <a:buChar char="-"/>
              <a:defRPr/>
            </a:pPr>
            <a:r>
              <a:rPr lang="pl-PL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modyfikacja kary dot. Harmonogramu Rzeczowo-Finansowego poprzez uściślenie przypadków, w których Zamawiający naliczy karę umowną</a:t>
            </a:r>
          </a:p>
          <a:p>
            <a:pPr>
              <a:defRPr/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25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pl-PL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modyfikacja kary za brak zapłaty lub za nieterminową zapłatę wynagrodzenia należnego Podwykonawcy (dalszemu Podwykonawcy) ze względu na rezygnację z posługiwania się terminami usługodawca i dostawca;</a:t>
            </a:r>
          </a:p>
          <a:p>
            <a:pPr marL="171450" indent="-171450">
              <a:buFontTx/>
              <a:buChar char="-"/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rezygnacja z kary umownej za niedotrzymanie terminu zakupu </a:t>
            </a:r>
            <a:b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i dostawy, którejkolwiek z pozycji Urządzeń i Materiałów, których obowiązek zakupu i dostarczenia wynika z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Subklauzuli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14.5 i które zostały wskazane w Załączniku do PFU, w związku z przywróceniem wcześniej stosowanego brzmienia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Subklauzuli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14.5 Urządzenia i Materiały przeznaczone dla Robót</a:t>
            </a:r>
          </a:p>
          <a:p>
            <a:pPr marL="171450" indent="-171450">
              <a:buFontTx/>
              <a:buChar char="-"/>
              <a:defRPr/>
            </a:pPr>
            <a:endParaRPr lang="pl-PL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267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l-PL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Wskaźnik cen produkcji budowlano-montażowej</a:t>
            </a:r>
          </a:p>
          <a:p>
            <a:pPr rtl="0"/>
            <a:r>
              <a:rPr lang="pl-PL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Obliczany jest na podstawie miesięcznego badania cen reprezentantów robót (ok. 3,5 tys. w roku) realizowanych przez podmioty gospodarcze (ok. 480 w roku) zaliczane do sekcji "Budownictwo" według Polskiej Klasyfikacji Działalności (PKD), w których liczba pracujących wynosi 10 i więcej osób. Obserwacją objęto ceny skalkulowane na podstawie aktualnej bazy kosztowo-cenowej badanych jednostek według powszechnie stosowanych zasad kalkulacji cen produkcji budowlano-montażowej. Wskaźniki cen na szczeblu podmiotu gospodarczego obliczane są jako średnie ważone wskaźników cen reprezentantów przy zastosowaniu, jako systemu wag, wartości ich sprzedaży w badanym miesiącu. System wag do obliczeń agregatowych wskaźników cen produkcji budowlano-montażowej stanowi struktura sprzedaży zrealizowanej w 2005 r. przez podmioty gospodarcze, w których liczba pracujących wynosi 10 i więcej osób. System ten uwzględnia zmiany cen i zmiany struktury sprzedaży zachodzące w kolejnych miesiącach roku, którego dotyczą wskaźniki cen.</a:t>
            </a:r>
          </a:p>
          <a:p>
            <a:pPr rtl="0"/>
            <a:r>
              <a:rPr lang="pl-PL" sz="11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Kwartalny wskaźnik cen produkcji budowlano-montażowej, w stosunku do kwartału poprzedniego służy do podwyższania kwot kolejnych spłat zadłużenia (poczynając od drugiej spłaty) z tytułu zaciągniętych kredytów ze środków krajowego Funduszu Mieszkaniowego na przedsięwzięcia inwestycyjno-budowlane.</a:t>
            </a:r>
          </a:p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11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Odcinek”</a:t>
            </a: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oznacza część Robót, tj.:</a:t>
            </a: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+mj-lt"/>
              <a:buAutoNum type="romanLcParenBoth"/>
            </a:pP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szlak (lub prace wskazane w Umowie do wykonania w ramach szlaku) obejmujący budynki, budowle oraz urządzenia i systemy </a:t>
            </a:r>
            <a:r>
              <a:rPr lang="pl-PL" sz="1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srk</a:t>
            </a: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warstwy podstawowej (zgodnie z definicją zawartą w Instrukcji o prowadzeniu ruchu pociągów z wykorzystaniem systemu ERTMS/ETCS poziomu 2 – Ir-1b) przeznaczone do prowadzenia ruchu kolejowego oraz elementy infrastruktury drogowej (jeśli występują),  w obrębie </a:t>
            </a:r>
            <a:r>
              <a:rPr lang="pl-PL" sz="1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kilometracji</a:t>
            </a: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szlaku, lub</a:t>
            </a: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+mj-lt"/>
              <a:buAutoNum type="romanLcParenBoth"/>
            </a:pP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stację kolejową, obejmującą: perony wraz z infrastrukturą umożliwiającą dotarcie do nich pasażerom (pieszo lub pojazdem, z drogi publicznej lub dworca kolejowego), budynki, budowle oraz urządzenia i systemy </a:t>
            </a:r>
            <a:r>
              <a:rPr lang="pl-PL" sz="1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srk</a:t>
            </a: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warstwy podstawowej (zgodnie z definicją zawartą w Instrukcji o prowadzeniu ruchu pociągów z wykorzystaniem systemu ERTMS/ETCS poziomu 2 – Ir-1b) przeznaczone do prowadzenia ruchu kolejowego warstwy podstawowej oraz elementy infrastruktury drogowej   (jeśli występują), w obrębie </a:t>
            </a:r>
            <a:r>
              <a:rPr lang="pl-PL" sz="1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kilometracji</a:t>
            </a: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stacji kolejowej , lub</a:t>
            </a: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+mj-lt"/>
              <a:buAutoNum type="romanLcParenBoth"/>
            </a:pP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obiekt inżynierski wraz z układem drogowym i/lub ciągami pieszo-rowerowymi nad remontowaną, budowaną lub przebudowywaną linią kolejową (np. wiadukt drogowy, kładka), lub</a:t>
            </a: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+mj-lt"/>
              <a:buAutoNum type="romanLcParenBoth"/>
            </a:pP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drogę równoległą  pomiędzy przejazdami kolejowo – drogowymi wraz z jej odwodnieniem i obiektami inżynierskimi , jeśli występują ( innymi niż w pkt (iii) powyżej), lub</a:t>
            </a: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+mj-lt"/>
              <a:buAutoNum type="romanLcParenBoth"/>
            </a:pP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podstację trakcyjną wraz z zasilaczami i zagospodarowaniem, lub</a:t>
            </a:r>
          </a:p>
          <a:p>
            <a:pPr marL="342900" lvl="0" indent="-34290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+mj-lt"/>
              <a:buAutoNum type="romanLcParenBoth"/>
            </a:pP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linię potrzeb nietrakcyjnych w obrębie jej </a:t>
            </a:r>
            <a:r>
              <a:rPr lang="pl-PL" sz="1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kilometracji</a:t>
            </a:r>
            <a:r>
              <a:rPr lang="pl-PL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07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23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Uprzednio Zamawiający wymagał przedłożenia PZJ w terminie 28 dni od podpisania Kontraktu.</a:t>
            </a:r>
          </a:p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595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Aktualizacja w związku z wejściem w życiem od dnia 25 maja 2018 r. Rozporządzenia Parlamentu Europejskiego i Rady (UE) 2016/679 z dnia 27 kwietnia 2016 r. w sprawie ochrony osób fizycznych w związku z przetwarzaniem danych osobowych i w sprawie swobodnego przepływu takich danych oraz uchylenia dyrektywy 95/46/WE (ogólne rozporządzenie o ochronie danych – 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RODO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466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36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58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Dążono do ograniczenia wpływu wyłącznie ceny, co zaowocowało wdrożeniem nowych </a:t>
            </a:r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pozacenowych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 kryteriów, które z powodzeniem były stosowane na przestrzeni roku.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Pojawiły się jednak oczekiwania, aby stworzyć większy wachlarz możliwości wyboru kryteriów w zależności od specyfiki danego kontraktu.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21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Zrezygnowało z kryterium „Gwarancja”, gdyż wszyscy wykonawcy oferowali taką samą wartość, więc to kryterium przestało mieć znaczenie.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Wprowadzono szereg nowych zapisów, których zadaniem jest premiowanie wykonawców posiadających najlepsze możliwości realizacji danego kontraktu.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Przy wyborze ofert cena przestała mieć kluczowe znaczenie, gdyż skupiono się na wyborze najlepszej, a nie wyłącznie najtańszej oferty.</a:t>
            </a:r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91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93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00" algn="just" fontAlgn="ctr">
              <a:lnSpc>
                <a:spcPct val="200000"/>
              </a:lnSpc>
            </a:pP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Pozostałe zmiany wynikają z:</a:t>
            </a:r>
          </a:p>
          <a:p>
            <a:pPr marL="357750" indent="-28575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1100" dirty="0" smtClean="0">
                <a:latin typeface="Arial" panose="020B0604020202020204" pitchFamily="34" charset="0"/>
              </a:rPr>
              <a:t>Zgłoszenia zmian pochodzących od pracowników komórek organizacyjnych Centrali Spółki; </a:t>
            </a:r>
          </a:p>
          <a:p>
            <a:pPr marL="357750" indent="-28575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Dostosowanie zapisów do wewnętrznych regulacji PLK;</a:t>
            </a:r>
          </a:p>
          <a:p>
            <a:pPr marL="357750" indent="-28575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Uwzględnienie powtarzających się pytań do dokumentów bazowych;</a:t>
            </a:r>
          </a:p>
          <a:p>
            <a:pPr marL="357750" indent="-28575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Przeniesienia zapisów dotyczących wynagrodzenia do Warunków Umowy;</a:t>
            </a:r>
          </a:p>
          <a:p>
            <a:pPr marL="357750" indent="-28575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Uwzględnienie zasadnych uwag Forum Inwestycyjnego;</a:t>
            </a:r>
          </a:p>
          <a:p>
            <a:pPr marL="357750" indent="-285750" algn="just" font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l-PL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Doprowadzenie dokumentu do bardziej przejrzystej i przyjaznej formy dla osób tworzących dokumentację przetargową oraz firm Wykonawczych ją czytających.</a:t>
            </a:r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90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szczegółowa kalkulacja wynagrodzenia podstawowego netto Wykonawcy za realizację Etapu 2 - realizacji robót</a:t>
            </a: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15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6499-5E5E-4CB2-A0D7-07E8BB1FA37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62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700338" y="4437062"/>
            <a:ext cx="6119812" cy="1080169"/>
          </a:xfrm>
        </p:spPr>
        <p:txBody>
          <a:bodyPr anchor="ctr" anchorCtr="0">
            <a:normAutofit/>
          </a:bodyPr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Wpisz tytuł prezentacji</a:t>
            </a:r>
            <a:br>
              <a:rPr lang="pl-PL" dirty="0" smtClean="0"/>
            </a:br>
            <a:r>
              <a:rPr lang="pl-PL" dirty="0" smtClean="0"/>
              <a:t>Arial, pogrubiony, 20-32pp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699792" y="5805264"/>
            <a:ext cx="5248672" cy="936104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pl-PL" altLang="pl-PL" dirty="0" smtClean="0">
                <a:latin typeface="Arial" charset="0"/>
              </a:rPr>
              <a:t>Podaj miejsce i datę</a:t>
            </a:r>
          </a:p>
          <a:p>
            <a:pPr eaLnBrk="1" hangingPunct="1"/>
            <a:r>
              <a:rPr lang="pl-PL" altLang="pl-PL" dirty="0" smtClean="0">
                <a:latin typeface="Arial" charset="0"/>
              </a:rPr>
              <a:t>Arial, podstawowy, 14-18pp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4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2195737" y="12169"/>
            <a:ext cx="6884879" cy="6879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488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9750" y="1268760"/>
            <a:ext cx="8147050" cy="936104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7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1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44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81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86409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3458814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DFF09A-599E-4916-ABF1-64C1E362DAB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4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F09A-599E-4916-ABF1-64C1E362D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31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267"/>
            <a:ext cx="8604448" cy="5714612"/>
          </a:xfrm>
          <a:prstGeom prst="rect">
            <a:avLst/>
          </a:prstGeom>
        </p:spPr>
      </p:pic>
      <p:pic>
        <p:nvPicPr>
          <p:cNvPr id="11266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3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/>
          <p:cNvGrpSpPr/>
          <p:nvPr/>
        </p:nvGrpSpPr>
        <p:grpSpPr>
          <a:xfrm>
            <a:off x="2220718" y="6289414"/>
            <a:ext cx="5710674" cy="471956"/>
            <a:chOff x="2267744" y="5715487"/>
            <a:chExt cx="5710674" cy="47195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1133870" y="4360257"/>
            <a:ext cx="78843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Zmiany w dokumentach bazowych </a:t>
            </a:r>
            <a:endParaRPr lang="pl-PL" altLang="pl-PL" sz="2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latin typeface="Arial" panose="020B0604020202020204" pitchFamily="34" charset="0"/>
              </a:rPr>
              <a:t>w ramach prac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latin typeface="Arial" panose="020B0604020202020204" pitchFamily="34" charset="0"/>
              </a:rPr>
              <a:t>Forum </a:t>
            </a:r>
            <a:r>
              <a:rPr lang="pl-PL" altLang="pl-PL" sz="2800" b="1" dirty="0">
                <a:latin typeface="Arial" panose="020B0604020202020204" pitchFamily="34" charset="0"/>
              </a:rPr>
              <a:t>Inwestycyjnego w 2017 r.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endParaRPr lang="pl-PL" altLang="pl-PL" sz="2800" b="1" dirty="0">
              <a:latin typeface="Arial" panose="020B0604020202020204" pitchFamily="34" charset="0"/>
            </a:endParaRPr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3329953" y="5849135"/>
            <a:ext cx="349220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Warszawa, 11 stycznia 2018 </a:t>
            </a:r>
            <a:r>
              <a:rPr lang="pl-PL" altLang="pl-PL" sz="1800" dirty="0">
                <a:latin typeface="Arial" panose="020B0604020202020204" pitchFamily="34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230599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97729"/>
              </p:ext>
            </p:extLst>
          </p:nvPr>
        </p:nvGraphicFramePr>
        <p:xfrm>
          <a:off x="968547" y="1616213"/>
          <a:ext cx="7260468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156"/>
                <a:gridCol w="2420156"/>
                <a:gridCol w="242015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od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2017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</a:t>
                      </a:r>
                      <a:endParaRPr lang="pl-PL" sz="1600" dirty="0"/>
                    </a:p>
                  </a:txBody>
                  <a:tcPr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Doświadczenie personelu Wykonawcy </a:t>
                      </a:r>
                      <a:endParaRPr lang="pl-PL" sz="1600" dirty="0"/>
                    </a:p>
                  </a:txBody>
                  <a:tcPr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Metodologia</a:t>
                      </a:r>
                      <a:endParaRPr lang="pl-PL" sz="1600" dirty="0"/>
                    </a:p>
                  </a:txBody>
                  <a:tcPr anchor="ctr">
                    <a:solidFill>
                      <a:srgbClr val="D3D3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40 </a:t>
                      </a:r>
                      <a:r>
                        <a:rPr lang="pl-PL" sz="1600" baseline="0" dirty="0" smtClean="0"/>
                        <a:t>%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30 %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30 %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968547" y="2997889"/>
            <a:ext cx="7185407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Cena została ustalona jako max 40%.</a:t>
            </a:r>
            <a:endParaRPr lang="pl-PL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</a:rPr>
              <a:t>Wprowadzono </a:t>
            </a:r>
            <a:r>
              <a:rPr lang="pl-PL" sz="1600" dirty="0">
                <a:latin typeface="Arial" panose="020B0604020202020204" pitchFamily="34" charset="0"/>
              </a:rPr>
              <a:t>kryterium „Doświadczenie </a:t>
            </a:r>
            <a:r>
              <a:rPr lang="pl-PL" sz="1600" dirty="0" smtClean="0">
                <a:latin typeface="Arial" panose="020B0604020202020204" pitchFamily="34" charset="0"/>
              </a:rPr>
              <a:t>personelu </a:t>
            </a:r>
            <a:r>
              <a:rPr lang="pl-PL" sz="1600" dirty="0">
                <a:latin typeface="Arial" panose="020B0604020202020204" pitchFamily="34" charset="0"/>
              </a:rPr>
              <a:t>Wykonawcy”. </a:t>
            </a:r>
            <a:endParaRPr lang="pl-PL" sz="1200" dirty="0" smtClean="0">
              <a:latin typeface="Arial" panose="020B0604020202020204" pitchFamily="34" charset="0"/>
            </a:endParaRP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</a:rPr>
              <a:t>Wprowadzono kryterium „Metodologia” i dostosowano je do wniosków wykonawców uczestniczących w Forum Inwestycyjnym. </a:t>
            </a:r>
            <a:endParaRPr lang="pl-PL" sz="1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79822" y="-87936"/>
            <a:ext cx="3480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Nadzór Inwestorski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Kryteria wyboru ofert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547664" y="6021288"/>
            <a:ext cx="5710674" cy="471956"/>
            <a:chOff x="2267744" y="5715487"/>
            <a:chExt cx="5710674" cy="47195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4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95536" y="155679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</a:rPr>
              <a:t>Zrezygnowano z wymogu posiadania 5 lat doświadczenia w pełnieniu samodzielnych funkcji technicznych w budownictwie w przypadku Inspektorów Nadzoru wskazanych </a:t>
            </a:r>
            <a:r>
              <a:rPr lang="pl-PL" sz="1600" dirty="0" smtClean="0">
                <a:latin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</a:rPr>
              <a:t>Zespołach zmiennych </a:t>
            </a:r>
            <a:r>
              <a:rPr lang="pl-PL" sz="1600" dirty="0" smtClean="0">
                <a:latin typeface="Arial" panose="020B0604020202020204" pitchFamily="34" charset="0"/>
              </a:rPr>
              <a:t>Inżyniera. 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</a:rPr>
              <a:t>Dla poszczególnych Kontraktów zmniejszono liczbę Inspektorów Nadzoru w Zespołach stałych </a:t>
            </a:r>
            <a:r>
              <a:rPr lang="pl-PL" sz="1600" dirty="0" smtClean="0">
                <a:latin typeface="Arial" panose="020B0604020202020204" pitchFamily="34" charset="0"/>
              </a:rPr>
              <a:t>Inżyniera</a:t>
            </a:r>
            <a:r>
              <a:rPr lang="pl-PL" sz="1600" dirty="0">
                <a:latin typeface="Arial" panose="020B0604020202020204" pitchFamily="34" charset="0"/>
              </a:rPr>
              <a:t>.</a:t>
            </a:r>
            <a:endParaRPr lang="pl-PL" sz="1600" dirty="0" smtClean="0">
              <a:latin typeface="Arial" panose="020B0604020202020204" pitchFamily="34" charset="0"/>
            </a:endParaRP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</a:rPr>
              <a:t>Zminimalizowano wymogi dotyczące biura </a:t>
            </a:r>
            <a:r>
              <a:rPr lang="pl-PL" sz="1600" dirty="0" smtClean="0">
                <a:latin typeface="Arial" panose="020B0604020202020204" pitchFamily="34" charset="0"/>
              </a:rPr>
              <a:t>Inżyniera.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</a:rPr>
              <a:t>Zmieniono zapisy dotyczące wykonywania raportów, tak aby raporty dobowe były wykonywane tylko na pisemne żądanie </a:t>
            </a:r>
            <a:r>
              <a:rPr lang="pl-PL" sz="1600" dirty="0" smtClean="0">
                <a:latin typeface="Arial" panose="020B0604020202020204" pitchFamily="34" charset="0"/>
              </a:rPr>
              <a:t>Zamawiającego.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</a:rPr>
              <a:t>Optymalizacja w zakresie wymogów posiadania uprawnień </a:t>
            </a:r>
            <a:r>
              <a:rPr lang="pl-PL" sz="1600" dirty="0" smtClean="0">
                <a:latin typeface="Arial" panose="020B0604020202020204" pitchFamily="34" charset="0"/>
              </a:rPr>
              <a:t>budowalnych.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</a:rPr>
              <a:t>Dostosowanie </a:t>
            </a:r>
            <a:r>
              <a:rPr lang="pl-PL" sz="1600" dirty="0">
                <a:latin typeface="Arial" panose="020B0604020202020204" pitchFamily="34" charset="0"/>
              </a:rPr>
              <a:t>do rynku wymogów dotyczących doświadczenia. </a:t>
            </a:r>
            <a:endParaRPr lang="pl-PL" sz="1600" dirty="0" smtClean="0">
              <a:latin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79822" y="-87936"/>
            <a:ext cx="3480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Nadzór Inwestorski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Aktualizacja OPZ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1547664" y="6021288"/>
            <a:ext cx="5710674" cy="471956"/>
            <a:chOff x="2267744" y="5715487"/>
            <a:chExt cx="5710674" cy="47195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0" y="0"/>
            <a:ext cx="8517130" cy="5659160"/>
          </a:xfrm>
          <a:prstGeom prst="rect">
            <a:avLst/>
          </a:prstGeom>
        </p:spPr>
      </p:pic>
      <p:pic>
        <p:nvPicPr>
          <p:cNvPr id="11266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/>
          <p:cNvGrpSpPr/>
          <p:nvPr/>
        </p:nvGrpSpPr>
        <p:grpSpPr>
          <a:xfrm>
            <a:off x="2220718" y="6289414"/>
            <a:ext cx="5710674" cy="471956"/>
            <a:chOff x="2267744" y="5715487"/>
            <a:chExt cx="5710674" cy="47195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3275854" y="4814615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latin typeface="Arial" panose="020B0604020202020204" pitchFamily="34" charset="0"/>
              </a:rPr>
              <a:t>Planowane zmiany</a:t>
            </a:r>
            <a:endParaRPr lang="pl-PL" altLang="pl-PL" sz="2800" b="1" dirty="0">
              <a:latin typeface="Arial" panose="020B0604020202020204" pitchFamily="34" charset="0"/>
            </a:endParaRPr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3329953" y="5849135"/>
            <a:ext cx="349220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Warszawa, 11 stycznia 2018 </a:t>
            </a:r>
            <a:r>
              <a:rPr lang="pl-PL" altLang="pl-PL" sz="1800" dirty="0">
                <a:latin typeface="Arial" panose="020B0604020202020204" pitchFamily="34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44507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Najważniejsze zmiany w dokumentach </a:t>
            </a:r>
            <a:r>
              <a:rPr lang="pl-PL" b="1" dirty="0">
                <a:solidFill>
                  <a:schemeClr val="bg1"/>
                </a:solidFill>
              </a:rPr>
              <a:t>bazowych na przestrzeni </a:t>
            </a:r>
            <a:r>
              <a:rPr lang="pl-PL" b="1" dirty="0" smtClean="0">
                <a:solidFill>
                  <a:schemeClr val="bg1"/>
                </a:solidFill>
              </a:rPr>
              <a:t>ostatnich </a:t>
            </a:r>
            <a:r>
              <a:rPr lang="pl-PL" b="1" dirty="0">
                <a:solidFill>
                  <a:schemeClr val="bg1"/>
                </a:solidFill>
              </a:rPr>
              <a:t>6 miesięcy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10884"/>
              </p:ext>
            </p:extLst>
          </p:nvPr>
        </p:nvGraphicFramePr>
        <p:xfrm>
          <a:off x="792771" y="1573791"/>
          <a:ext cx="7560840" cy="360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946"/>
                <a:gridCol w="3020563"/>
                <a:gridCol w="2964331"/>
              </a:tblGrid>
              <a:tr h="62906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Obecnie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</a:tr>
              <a:tr h="63780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 60%</a:t>
                      </a:r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„IDW duże” &gt; 280 mln netto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(Główny Projektant + max 2 kluczowi koordynatorzy)</a:t>
                      </a:r>
                    </a:p>
                    <a:p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„IDW małe” &lt; 280 mln netto</a:t>
                      </a: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(Główny Projektant)</a:t>
                      </a:r>
                    </a:p>
                    <a:p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  <a:tr h="63780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Jakość</a:t>
                      </a:r>
                      <a:r>
                        <a:rPr lang="pl-PL" sz="1600" baseline="0" dirty="0" smtClean="0"/>
                        <a:t> 40%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 50%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 55%</a:t>
                      </a:r>
                      <a:endParaRPr lang="pl-PL" sz="1600" dirty="0"/>
                    </a:p>
                  </a:txBody>
                  <a:tcPr/>
                </a:tc>
              </a:tr>
              <a:tr h="637804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Doświadczenie</a:t>
                      </a:r>
                      <a:r>
                        <a:rPr lang="pl-PL" sz="1600" baseline="0" dirty="0" smtClean="0"/>
                        <a:t> personelu Wykonawcy 30%</a:t>
                      </a: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Doświadczenie personelu Wykonawcy 10%</a:t>
                      </a: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  <a:tr h="637804"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Jakość</a:t>
                      </a:r>
                      <a:r>
                        <a:rPr lang="pl-PL" sz="1600" baseline="0" dirty="0" smtClean="0"/>
                        <a:t> 20%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Jakość 35%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555776" y="1689597"/>
            <a:ext cx="532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PLANOWANE ZMIANY</a:t>
            </a:r>
            <a:endParaRPr lang="pl-PL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48383" y="524449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Aktualnie przygotowywane jest również „IDW duże” i „IDW małe” na Nadzór obejmujące zmiany m.in. w zakresie kryteriów i warunków.  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projektowanie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55576" y="1167750"/>
            <a:ext cx="8789193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 smtClean="0">
                <a:solidFill>
                  <a:srgbClr val="002060"/>
                </a:solidFill>
              </a:rPr>
              <a:t>Kryteria oceny ofert</a:t>
            </a:r>
            <a:endParaRPr lang="pl-PL" sz="1600" b="1" dirty="0">
              <a:solidFill>
                <a:srgbClr val="002060"/>
              </a:solidFill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2220718" y="6289414"/>
            <a:ext cx="5710674" cy="471956"/>
            <a:chOff x="2267744" y="5715487"/>
            <a:chExt cx="5710674" cy="471956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9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Najważniejsze zmiany w dokumentach bazowych na przestrzeni ostatnich 6 miesięcy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12105"/>
              </p:ext>
            </p:extLst>
          </p:nvPr>
        </p:nvGraphicFramePr>
        <p:xfrm>
          <a:off x="344193" y="1916832"/>
          <a:ext cx="8361563" cy="328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394"/>
                <a:gridCol w="624916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Rodzaj</a:t>
                      </a:r>
                      <a:r>
                        <a:rPr lang="pl-PL" sz="1600" baseline="0" dirty="0" smtClean="0"/>
                        <a:t> dokumentu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Zakres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Instrukcja dla Wykonawców (IDW)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pl-PL" sz="1600" dirty="0" smtClean="0"/>
                        <a:t>Trwają</a:t>
                      </a:r>
                      <a:r>
                        <a:rPr lang="pl-PL" sz="1600" baseline="0" dirty="0" smtClean="0"/>
                        <a:t> prace we współpracy z Forum Inwestycyjnym </a:t>
                      </a:r>
                      <a:br>
                        <a:rPr lang="pl-PL" sz="1600" baseline="0" dirty="0" smtClean="0"/>
                      </a:br>
                      <a:r>
                        <a:rPr lang="pl-PL" sz="1600" baseline="0" dirty="0" smtClean="0"/>
                        <a:t>nad w</a:t>
                      </a:r>
                      <a:r>
                        <a:rPr lang="pl-PL" sz="1600" dirty="0" smtClean="0"/>
                        <a:t>prowadzeniem jednolitego katalogu kryteriów oceny ofert.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Opis</a:t>
                      </a:r>
                      <a:r>
                        <a:rPr lang="pl-PL" sz="1600" baseline="0" dirty="0" smtClean="0"/>
                        <a:t> przedmiotu zamówienia</a:t>
                      </a:r>
                      <a:r>
                        <a:rPr lang="pl-PL" sz="1600" dirty="0" smtClean="0"/>
                        <a:t> (OPZ)</a:t>
                      </a:r>
                      <a:endParaRPr lang="pl-PL" sz="1600" dirty="0"/>
                    </a:p>
                  </a:txBody>
                  <a:tcPr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/>
                        <a:t>Modyfikacje wynikające z powtarzających się, zasadnych pytań Wykonawców.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600" dirty="0" smtClean="0"/>
                        <a:t>Dostosowanie wymagań dla personelu do możliwości rynku.</a:t>
                      </a:r>
                      <a:r>
                        <a:rPr lang="pl-PL" sz="1600" baseline="0" dirty="0" smtClean="0"/>
                        <a:t>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600" dirty="0" smtClean="0"/>
                        <a:t>Zmiany</a:t>
                      </a:r>
                      <a:r>
                        <a:rPr lang="pl-PL" sz="1600" baseline="0" dirty="0" smtClean="0"/>
                        <a:t> wynikające z doświadczeń własnych </a:t>
                      </a:r>
                      <a:r>
                        <a:rPr lang="pl-PL" sz="1600" baseline="0" dirty="0" smtClean="0"/>
                        <a:t/>
                      </a:r>
                      <a:br>
                        <a:rPr lang="pl-PL" sz="1600" baseline="0" dirty="0" smtClean="0"/>
                      </a:br>
                      <a:r>
                        <a:rPr lang="pl-PL" sz="1600" baseline="0" dirty="0" smtClean="0"/>
                        <a:t>w </a:t>
                      </a:r>
                      <a:r>
                        <a:rPr lang="pl-PL" sz="1600" baseline="0" dirty="0" smtClean="0"/>
                        <a:t>przygotowywaniu dokumentacji przetargowych.</a:t>
                      </a:r>
                      <a:endParaRPr lang="pl-PL" sz="1600" dirty="0" smtClean="0"/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pl-PL" sz="1600" dirty="0" smtClean="0"/>
                    </a:p>
                  </a:txBody>
                  <a:tcPr anchor="ctr">
                    <a:solidFill>
                      <a:srgbClr val="D3D3D3"/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51520" y="1333274"/>
            <a:ext cx="8789193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Najważniejsze zmiany planowane do wprowadzenia w najbliższych miesiącach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1716663" y="6244905"/>
            <a:ext cx="5710674" cy="471956"/>
            <a:chOff x="2267744" y="5715487"/>
            <a:chExt cx="5710674" cy="471956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02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-348094" y="1844824"/>
            <a:ext cx="9034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zmniejszenie </a:t>
            </a:r>
            <a:r>
              <a:rPr lang="pl-PL" sz="1600" dirty="0"/>
              <a:t>wysokości kary umownej za odstąpienie od Umowy z 30% </a:t>
            </a:r>
            <a:br>
              <a:rPr lang="pl-PL" sz="1600" dirty="0"/>
            </a:br>
            <a:r>
              <a:rPr lang="pl-PL" sz="1600" dirty="0"/>
              <a:t>na 10</a:t>
            </a:r>
            <a:r>
              <a:rPr lang="pl-PL" sz="1600" dirty="0" smtClean="0"/>
              <a:t>%;</a:t>
            </a:r>
            <a:endParaRPr lang="pl-PL" sz="1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zmniejszenie wysokości kary umownej za zwłokę w przekazaniu pełnej dokumentacji ubezpieczeniowej z 40.000,00 zł do wysokości 20.000,00 PLN </a:t>
            </a:r>
            <a:br>
              <a:rPr lang="pl-PL" sz="1600" dirty="0"/>
            </a:br>
            <a:r>
              <a:rPr lang="pl-PL" sz="1600" dirty="0"/>
              <a:t>za każdy dzień zwłoki;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modyfikacja kary umownej za niedotrzymanie terminu usunięcia wad określonego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Świadectwie </a:t>
            </a:r>
            <a:r>
              <a:rPr lang="pl-PL" sz="1600" dirty="0" smtClean="0"/>
              <a:t>Przejęcia:</a:t>
            </a:r>
          </a:p>
          <a:p>
            <a:pPr marL="1806575" lvl="2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	3.000,00 </a:t>
            </a:r>
            <a:r>
              <a:rPr lang="pl-PL" sz="1600" dirty="0"/>
              <a:t>PLN za każdy dzień zwłoki, w przypadku wady powodującej </a:t>
            </a:r>
            <a:r>
              <a:rPr lang="pl-PL" sz="1600" dirty="0" smtClean="0"/>
              <a:t>	utrudnienia </a:t>
            </a:r>
            <a:r>
              <a:rPr lang="pl-PL" sz="1600" dirty="0"/>
              <a:t>w  ruchu kolejowym;</a:t>
            </a:r>
          </a:p>
          <a:p>
            <a:pPr marL="1806575" lvl="2" indent="-285750" algn="just">
              <a:buFont typeface="Arial" panose="020B0604020202020204" pitchFamily="34" charset="0"/>
              <a:buChar char="•"/>
            </a:pPr>
            <a:r>
              <a:rPr lang="pl-PL" sz="1600" dirty="0" smtClean="0"/>
              <a:t>1.000,00 </a:t>
            </a:r>
            <a:r>
              <a:rPr lang="pl-PL" sz="1600" dirty="0"/>
              <a:t>PLN za każdy dzień zwłoki, w przypadku innej wady;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zmniejszenie łącznej sumy naliczonych kar umownych z 30% </a:t>
            </a:r>
            <a:br>
              <a:rPr lang="pl-PL" sz="1600" dirty="0"/>
            </a:br>
            <a:r>
              <a:rPr lang="pl-PL" sz="1600" dirty="0"/>
              <a:t>do wysokości 20% Zaakceptowanej Kwoty Kontraktowej;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1333274"/>
            <a:ext cx="8789193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Z</a:t>
            </a:r>
            <a:r>
              <a:rPr lang="pl-PL" sz="1600" b="1" dirty="0" smtClean="0">
                <a:solidFill>
                  <a:srgbClr val="002060"/>
                </a:solidFill>
              </a:rPr>
              <a:t>miany w karach umownych</a:t>
            </a:r>
            <a:endParaRPr lang="pl-PL" sz="1600" b="1" dirty="0">
              <a:solidFill>
                <a:srgbClr val="00206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1716663" y="6244905"/>
            <a:ext cx="5710674" cy="471956"/>
            <a:chOff x="2267744" y="5715487"/>
            <a:chExt cx="5710674" cy="47195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-108520" y="1694038"/>
            <a:ext cx="86409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pl-PL" sz="160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modyfikacja </a:t>
            </a:r>
            <a:r>
              <a:rPr lang="pl-PL" sz="1600" dirty="0"/>
              <a:t>kary za niewykonanie w terminie </a:t>
            </a:r>
            <a:r>
              <a:rPr lang="pl-PL" sz="1600" dirty="0" smtClean="0"/>
              <a:t>Etapu (przesunięcie terminu wymagalności);</a:t>
            </a:r>
            <a:endParaRPr lang="pl-PL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modyfikacja kary za nieprzedstawienie lub rozpoczęcie Robót bez Programu Zapewnienia Jakości; 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modyfikacja kary za przystąpienie do Robót bez Regulaminu tymczasowego prowadzenia ruchu w czasie wykonywania Robót; </a:t>
            </a:r>
          </a:p>
          <a:p>
            <a:pPr lvl="2" algn="just"/>
            <a:endParaRPr lang="pl-PL" sz="1600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</a:rPr>
              <a:t>modyfikacja kary dot. Harmonogramu Rzeczowo-Finansowego;</a:t>
            </a:r>
          </a:p>
          <a:p>
            <a:pPr marL="1346200" lvl="2" algn="just"/>
            <a:endParaRPr lang="pl-PL" sz="1600" dirty="0"/>
          </a:p>
          <a:p>
            <a:pPr marL="1701800" lvl="2" indent="-355600" algn="just">
              <a:buFont typeface="Wingdings" panose="05000000000000000000" pitchFamily="2" charset="2"/>
              <a:buChar char="v"/>
            </a:pPr>
            <a:endParaRPr lang="pl-PL" sz="1600" dirty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1333274"/>
            <a:ext cx="8789193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Z</a:t>
            </a:r>
            <a:r>
              <a:rPr lang="pl-PL" sz="1600" b="1" dirty="0" smtClean="0">
                <a:solidFill>
                  <a:srgbClr val="002060"/>
                </a:solidFill>
              </a:rPr>
              <a:t>miany w karach umownych cd.</a:t>
            </a:r>
            <a:endParaRPr lang="pl-PL" sz="1600" b="1" dirty="0">
              <a:solidFill>
                <a:srgbClr val="002060"/>
              </a:solidFill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1619672" y="6165304"/>
            <a:ext cx="5710674" cy="471956"/>
            <a:chOff x="2267744" y="5715487"/>
            <a:chExt cx="5710674" cy="47195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-468560" y="1351208"/>
            <a:ext cx="90156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31950" lvl="2" indent="-285750" algn="just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1346200" lvl="2" algn="just"/>
            <a:endParaRPr lang="pl-PL" dirty="0"/>
          </a:p>
          <a:p>
            <a:pPr marL="1346200" lvl="2" algn="just"/>
            <a:endParaRPr lang="pl-PL" sz="1600" dirty="0"/>
          </a:p>
          <a:p>
            <a:pPr marL="1346200" lvl="2" algn="just"/>
            <a:endParaRPr lang="pl-PL" sz="1600" dirty="0"/>
          </a:p>
          <a:p>
            <a:pPr marL="1631950" lvl="2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rezygnacja z kary umownej za przedstawienie Umowy </a:t>
            </a:r>
            <a:r>
              <a:rPr lang="pl-PL" sz="1600" dirty="0" smtClean="0"/>
              <a:t>z </a:t>
            </a:r>
            <a:r>
              <a:rPr lang="pl-PL" sz="1600" dirty="0"/>
              <a:t>Podwykonawcą niezgodnej z postanowieniami określonymi </a:t>
            </a:r>
            <a:r>
              <a:rPr lang="pl-PL" sz="1600" dirty="0" smtClean="0"/>
              <a:t>w </a:t>
            </a:r>
            <a:r>
              <a:rPr lang="pl-PL" sz="1600" dirty="0" err="1"/>
              <a:t>Subklauzuli</a:t>
            </a:r>
            <a:r>
              <a:rPr lang="pl-PL" sz="1600" dirty="0"/>
              <a:t> 4.4 WU;</a:t>
            </a:r>
          </a:p>
          <a:p>
            <a:pPr marL="1631950" lvl="2" indent="-285750" algn="just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1631950" lvl="2" indent="-285750" algn="just">
              <a:buFont typeface="Wingdings" panose="05000000000000000000" pitchFamily="2" charset="2"/>
              <a:buChar char="Ø"/>
            </a:pPr>
            <a:endParaRPr lang="pl-PL" sz="1600" dirty="0"/>
          </a:p>
          <a:p>
            <a:pPr marL="1631950" lvl="2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rezygnacja z kary umownej za niedotrzymanie terminu zakupu </a:t>
            </a:r>
            <a:br>
              <a:rPr lang="pl-PL" sz="1600" dirty="0"/>
            </a:br>
            <a:r>
              <a:rPr lang="pl-PL" sz="1600" dirty="0"/>
              <a:t>i dostawy, którejkolwiek z pozycji Urządzeń i Materiałów, których obowiązek zakupu i dostarczenia wynika z </a:t>
            </a:r>
            <a:r>
              <a:rPr lang="pl-PL" sz="1600" dirty="0" err="1"/>
              <a:t>Subklauzuli</a:t>
            </a:r>
            <a:r>
              <a:rPr lang="pl-PL" sz="1600" dirty="0"/>
              <a:t> 14.5 i które zostały wskazane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Załączniku do PFU; </a:t>
            </a:r>
          </a:p>
          <a:p>
            <a:pPr marL="1701800" lvl="2" indent="-355600" algn="just">
              <a:buFont typeface="Wingdings" panose="05000000000000000000" pitchFamily="2" charset="2"/>
              <a:buChar char="v"/>
            </a:pPr>
            <a:endParaRPr lang="pl-PL" sz="1600" dirty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1333274"/>
            <a:ext cx="8789193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Z</a:t>
            </a:r>
            <a:r>
              <a:rPr lang="pl-PL" sz="1600" b="1" dirty="0" smtClean="0">
                <a:solidFill>
                  <a:srgbClr val="002060"/>
                </a:solidFill>
              </a:rPr>
              <a:t>miany w karach umownych cd.</a:t>
            </a:r>
            <a:endParaRPr lang="pl-PL" sz="1600" b="1" dirty="0">
              <a:solidFill>
                <a:srgbClr val="002060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619672" y="6165304"/>
            <a:ext cx="5710674" cy="471956"/>
            <a:chOff x="2267744" y="5715487"/>
            <a:chExt cx="5710674" cy="47195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1381638"/>
            <a:ext cx="86202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u="sng" dirty="0"/>
          </a:p>
          <a:p>
            <a:pPr algn="ctr"/>
            <a:endParaRPr lang="pl-PL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modyfikacja </a:t>
            </a:r>
            <a:r>
              <a:rPr lang="pl-PL" sz="1600" dirty="0" err="1"/>
              <a:t>Subklauzuli</a:t>
            </a:r>
            <a:r>
              <a:rPr lang="pl-PL" sz="1600" dirty="0"/>
              <a:t> 1.1.4.13</a:t>
            </a:r>
          </a:p>
          <a:p>
            <a:pPr algn="just"/>
            <a:endParaRPr lang="pl-PL" sz="1600" b="1" i="1" dirty="0"/>
          </a:p>
          <a:p>
            <a:pPr algn="just"/>
            <a:r>
              <a:rPr lang="pl-PL" sz="1600" b="1" i="1" dirty="0"/>
              <a:t>„Wskaźnik waloryzacji”</a:t>
            </a:r>
            <a:r>
              <a:rPr lang="pl-PL" sz="1600" i="1" dirty="0"/>
              <a:t> oznacza wskaźnik cen produkcji budowlano-montażowej (kwartalny</a:t>
            </a:r>
            <a:r>
              <a:rPr lang="pl-PL" sz="1600" i="1" dirty="0" smtClean="0"/>
              <a:t>),ogłaszany </a:t>
            </a:r>
            <a:r>
              <a:rPr lang="pl-PL" sz="1600" i="1" dirty="0"/>
              <a:t>w Dzienniku Urzędowym Głównego Urzędu Statystycznego modyfikacja </a:t>
            </a:r>
            <a:r>
              <a:rPr lang="pl-PL" sz="1600" i="1" dirty="0" err="1"/>
              <a:t>Subklauzuli</a:t>
            </a:r>
            <a:r>
              <a:rPr lang="pl-PL" sz="1600" i="1" dirty="0"/>
              <a:t> 13.8 Korekty wynikające ze zmian kosztu:</a:t>
            </a:r>
          </a:p>
          <a:p>
            <a:pPr marL="533400" indent="-261938" algn="just">
              <a:buFont typeface="Wingdings" panose="05000000000000000000" pitchFamily="2" charset="2"/>
              <a:buChar char="ü"/>
              <a:tabLst>
                <a:tab pos="533400" algn="l"/>
              </a:tabLst>
            </a:pPr>
            <a:endParaRPr lang="pl-PL" sz="1600" dirty="0"/>
          </a:p>
          <a:p>
            <a:pPr marL="557212" indent="-285750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pl-PL" sz="1600" dirty="0"/>
              <a:t>roczny wskaźnik zmiany cen: procent składany z Wskaźników waloryzacji </a:t>
            </a:r>
            <a:br>
              <a:rPr lang="pl-PL" sz="1600" dirty="0"/>
            </a:br>
            <a:r>
              <a:rPr lang="pl-PL" sz="1600" dirty="0"/>
              <a:t>z ostatnich 4 kwartałów</a:t>
            </a:r>
          </a:p>
          <a:p>
            <a:pPr marL="557212" indent="-285750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pl-PL" sz="1600" dirty="0"/>
              <a:t>minimum </a:t>
            </a:r>
            <a:r>
              <a:rPr lang="pl-PL" sz="1600" dirty="0" smtClean="0"/>
              <a:t>2% </a:t>
            </a:r>
            <a:endParaRPr lang="pl-PL" sz="1600" dirty="0"/>
          </a:p>
          <a:p>
            <a:pPr marL="557212" indent="-285750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pl-PL" sz="1600" dirty="0"/>
              <a:t>na wniosek Wykonawcy</a:t>
            </a:r>
          </a:p>
          <a:p>
            <a:pPr marL="557212" indent="-285750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pl-PL" sz="1600" dirty="0"/>
              <a:t>1 waloryzacja: pierwsze PŚP po publikacji Wskaźnika za czwarty kwartał od daty rozpoczęcia</a:t>
            </a:r>
          </a:p>
          <a:p>
            <a:pPr marL="557212" indent="-285750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pl-PL" sz="1600" dirty="0"/>
              <a:t>Kolejne waloryzacje – w PŚP wystawianych po publikacji kolejnego Wskaźnika do ukazania się nowego na podstawie wszystkich Wskaźników waloryzacji od Daty </a:t>
            </a:r>
            <a:r>
              <a:rPr lang="pl-PL" sz="1600" dirty="0" smtClean="0"/>
              <a:t>Rozpoczęcia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1520" y="1333274"/>
            <a:ext cx="8789193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Korekty wynikające ze zmian kosztu (waloryzacja)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1619672" y="6165304"/>
            <a:ext cx="5710674" cy="471956"/>
            <a:chOff x="2267744" y="5715487"/>
            <a:chExt cx="5710674" cy="47195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2204864"/>
            <a:ext cx="8543677" cy="242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u="sng" dirty="0"/>
          </a:p>
          <a:p>
            <a:pPr marL="285750" indent="-285750" algn="just" hangingPunct="0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Wykonawca wskaże Odcinki, zgodnie z nową definicją zaprezentowaną w Umowie.</a:t>
            </a:r>
          </a:p>
          <a:p>
            <a:pPr marL="285750" indent="-285750" algn="just" hangingPunct="0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Odcinek– samodzielna całość.</a:t>
            </a:r>
            <a:endParaRPr lang="pl-PL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Wykonawca przedstawi Wykaz Odcinków.</a:t>
            </a:r>
            <a:endParaRPr lang="pl-PL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Odpowiednio zostaną zmodyfikowane </a:t>
            </a:r>
            <a:r>
              <a:rPr lang="pl-PL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Subklauzule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10.1. i 10.2 w zakresie odbiorów tak wyszczególnionych Odcinków.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pl-PL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3528" y="1841593"/>
            <a:ext cx="8789193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Nowa definicja </a:t>
            </a:r>
            <a:r>
              <a:rPr lang="pl-PL" sz="1600" b="1" dirty="0" smtClean="0">
                <a:solidFill>
                  <a:srgbClr val="002060"/>
                </a:solidFill>
              </a:rPr>
              <a:t>Odcinka</a:t>
            </a:r>
            <a:endParaRPr lang="pl-PL" sz="1600" b="1" dirty="0">
              <a:solidFill>
                <a:srgbClr val="00206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619672" y="6165304"/>
            <a:ext cx="5710674" cy="471956"/>
            <a:chOff x="2267744" y="5715487"/>
            <a:chExt cx="5710674" cy="47195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Najważniejsze zmiany w dokumentach bazowych na przestrzeni ostatnich 6 miesięcy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02629"/>
              </p:ext>
            </p:extLst>
          </p:nvPr>
        </p:nvGraphicFramePr>
        <p:xfrm>
          <a:off x="391214" y="1556792"/>
          <a:ext cx="8361563" cy="449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394"/>
                <a:gridCol w="6249169"/>
              </a:tblGrid>
              <a:tr h="40715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Rodzaj</a:t>
                      </a:r>
                      <a:r>
                        <a:rPr lang="pl-PL" sz="1600" baseline="0" dirty="0" smtClean="0"/>
                        <a:t> dokumentu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Zakres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  <a:tr h="150591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Instrukcja dla Wykonawców (IDW)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/>
                        <a:t>Wprowadzenie jednolitego katalogu kryteriów oceny ofert:</a:t>
                      </a:r>
                    </a:p>
                    <a:p>
                      <a:pPr marL="800100" lvl="1" indent="-342900" algn="just">
                        <a:buFont typeface="+mj-lt"/>
                        <a:buAutoNum type="alphaLcPeriod"/>
                      </a:pPr>
                      <a:r>
                        <a:rPr lang="pl-PL" sz="1600" dirty="0" smtClean="0"/>
                        <a:t>Cena max 60% </a:t>
                      </a:r>
                    </a:p>
                    <a:p>
                      <a:pPr marL="800100" lvl="1" indent="-342900" algn="just">
                        <a:buFont typeface="+mj-lt"/>
                        <a:buAutoNum type="alphaLcPeriod"/>
                      </a:pPr>
                      <a:r>
                        <a:rPr lang="pl-PL" sz="1600" dirty="0" smtClean="0"/>
                        <a:t>Termin realizacji </a:t>
                      </a:r>
                    </a:p>
                    <a:p>
                      <a:pPr marL="800100" lvl="1" indent="-342900" algn="just">
                        <a:buFont typeface="+mj-lt"/>
                        <a:buAutoNum type="alphaLcPeriod"/>
                      </a:pPr>
                      <a:r>
                        <a:rPr lang="pl-PL" sz="1600" dirty="0" smtClean="0"/>
                        <a:t>Dostępność linii kolejowej</a:t>
                      </a:r>
                    </a:p>
                    <a:p>
                      <a:pPr marL="800100" lvl="1" indent="-342900" algn="just">
                        <a:buFont typeface="+mj-lt"/>
                        <a:buAutoNum type="alphaLcPeriod"/>
                      </a:pPr>
                      <a:r>
                        <a:rPr lang="pl-PL" sz="1600" dirty="0" smtClean="0"/>
                        <a:t>Doświadczenie personelu Wykonawcy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lang="pl-PL" sz="1600" dirty="0" smtClean="0"/>
                        <a:t>Opracowanie nowego kompletu załączników do IDW.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4293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Warunki Umowy (WU)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/>
                        <a:t>Zaktualizowanie </a:t>
                      </a:r>
                      <a:r>
                        <a:rPr lang="pl-PL" sz="1600" dirty="0" err="1" smtClean="0"/>
                        <a:t>Subklauzuli</a:t>
                      </a:r>
                      <a:r>
                        <a:rPr lang="pl-PL" sz="1600" dirty="0" smtClean="0"/>
                        <a:t>  „Szczególne Poufne Dane”.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/>
                        <a:t>Przeniesienie wszystkich zapisów obligacyjnych (zobowiązań) </a:t>
                      </a:r>
                      <a:r>
                        <a:rPr lang="pl-PL" sz="1600" dirty="0" smtClean="0"/>
                        <a:t/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z </a:t>
                      </a:r>
                      <a:r>
                        <a:rPr lang="pl-PL" sz="1600" dirty="0" smtClean="0"/>
                        <a:t>PFU/OPZ do WU.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/>
                        <a:t>Dostosowanie zapisów WU do kryterium „Doświadczenie personelu Wykonawcy”.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/>
                        <a:t>Dostosowanie zapisów WU do kryterium dostępności linii kolejowej (m.in. opracowanie elastycznej kary za przekroczenie limitów zamknięć</a:t>
                      </a:r>
                      <a:r>
                        <a:rPr lang="pl-PL" sz="1600" baseline="0" dirty="0" smtClean="0"/>
                        <a:t> torowych</a:t>
                      </a:r>
                      <a:r>
                        <a:rPr lang="pl-PL" sz="1600" dirty="0" smtClean="0"/>
                        <a:t>).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/>
                        <a:t>Zaktualizowanie załączników do umowy (umowa o zachowaniu poufności, umowa o przetwarzaniu danych osobowych).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195736" y="119297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12492" y="1124744"/>
            <a:ext cx="8519009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Najważniejsze zmiany w dokumentach bazowych na przestrzeni ostatnich 12 miesięcy</a:t>
            </a:r>
            <a:endParaRPr lang="pl-PL" sz="1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1547664" y="6309320"/>
            <a:ext cx="5710674" cy="471956"/>
            <a:chOff x="2267744" y="5715487"/>
            <a:chExt cx="5710674" cy="471956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86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2062803"/>
            <a:ext cx="81472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W </a:t>
            </a:r>
            <a:r>
              <a:rPr lang="pl-PL" sz="1600" dirty="0" err="1"/>
              <a:t>Subklazuli</a:t>
            </a:r>
            <a:r>
              <a:rPr lang="pl-PL" sz="1600" dirty="0"/>
              <a:t> 4.9 „Zapewnienie jakości” Projektuj i Buduj </a:t>
            </a:r>
            <a:r>
              <a:rPr lang="pl-PL" sz="1600" dirty="0">
                <a:sym typeface="Wingdings" panose="05000000000000000000" pitchFamily="2" charset="2"/>
              </a:rPr>
              <a:t> PZJ 28 dni przed przystąpieniem do Robót, których dotyczy Program</a:t>
            </a:r>
            <a:r>
              <a:rPr lang="pl-PL" sz="1600" dirty="0" smtClean="0">
                <a:sym typeface="Wingdings" panose="05000000000000000000" pitchFamily="2" charset="2"/>
              </a:rPr>
              <a:t>.</a:t>
            </a:r>
            <a:endParaRPr lang="pl-PL" dirty="0" smtClean="0">
              <a:sym typeface="Wingdings" panose="05000000000000000000" pitchFamily="2" charset="2"/>
            </a:endParaRPr>
          </a:p>
          <a:p>
            <a:pPr algn="just"/>
            <a:endParaRPr lang="pl-PL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sym typeface="Wingdings" panose="05000000000000000000" pitchFamily="2" charset="2"/>
              </a:rPr>
              <a:t>Subklauzula11.1 doprecyzowanie:</a:t>
            </a:r>
            <a:endParaRPr lang="pl-PL" dirty="0" smtClean="0">
              <a:sym typeface="Wingdings" panose="05000000000000000000" pitchFamily="2" charset="2"/>
            </a:endParaRPr>
          </a:p>
          <a:p>
            <a:pPr algn="just"/>
            <a:endParaRPr lang="pl-PL" dirty="0" smtClean="0">
              <a:sym typeface="Wingdings" panose="05000000000000000000" pitchFamily="2" charset="2"/>
            </a:endParaRPr>
          </a:p>
          <a:p>
            <a:pPr marL="361950" algn="just"/>
            <a:r>
              <a:rPr lang="pl-PL" sz="1600" i="1" dirty="0" smtClean="0">
                <a:sym typeface="Wingdings" panose="05000000000000000000" pitchFamily="2" charset="2"/>
              </a:rPr>
              <a:t>data </a:t>
            </a:r>
            <a:r>
              <a:rPr lang="pl-PL" sz="1600" i="1" dirty="0"/>
              <a:t>usunięcia wady lub usterki = </a:t>
            </a:r>
            <a:r>
              <a:rPr lang="pl-PL" sz="1600" i="1" dirty="0" smtClean="0"/>
              <a:t>data </a:t>
            </a:r>
            <a:r>
              <a:rPr lang="pl-PL" sz="1600" i="1" dirty="0"/>
              <a:t>wskazana w podpisanym przez przedstawicieli Zamawiającego i Inżyniera protokole usunięcia.  </a:t>
            </a:r>
            <a:endParaRPr lang="pl-PL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Zmiany w Klauzuli 18 dotyczące kwestii ubezpieczeń szeroko omawianych podczas poprzednich Forów Inwestycyjnych.</a:t>
            </a:r>
            <a:endParaRPr lang="pl-PL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619672" y="6165304"/>
            <a:ext cx="5710674" cy="471956"/>
            <a:chOff x="2267744" y="5715487"/>
            <a:chExt cx="5710674" cy="47195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54807" y="2204864"/>
            <a:ext cx="777686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rozpoczęcia okresu gwarancji jakości;</a:t>
            </a:r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świadczeń gwarancyjnych;</a:t>
            </a:r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przeglądów gwarancyjnych;</a:t>
            </a:r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klasyfikacji wad;</a:t>
            </a:r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trybów usuwania wad.</a:t>
            </a:r>
          </a:p>
          <a:p>
            <a:endParaRPr lang="pl-PL" sz="1400" dirty="0"/>
          </a:p>
          <a:p>
            <a:pPr algn="just"/>
            <a:r>
              <a:rPr lang="pl-PL" sz="1600" dirty="0"/>
              <a:t>Zaktualizowano załącznik do WU - Umowę powierzenia przetwarzania danych osobowych. 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79822" y="-87936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Planowane zmiany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4807" y="1700808"/>
            <a:ext cx="8789193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Przygotowano nowy wzór załącznika – Kartę Gwarancyjną, która wprowadza zmiany </a:t>
            </a:r>
            <a:r>
              <a:rPr lang="pl-PL" sz="1600" b="1" dirty="0" smtClean="0">
                <a:solidFill>
                  <a:srgbClr val="002060"/>
                </a:solidFill>
              </a:rPr>
              <a:t/>
            </a:r>
            <a:br>
              <a:rPr lang="pl-PL" sz="1600" b="1" dirty="0" smtClean="0">
                <a:solidFill>
                  <a:srgbClr val="002060"/>
                </a:solidFill>
              </a:rPr>
            </a:br>
            <a:r>
              <a:rPr lang="pl-PL" sz="1600" b="1" dirty="0" smtClean="0">
                <a:solidFill>
                  <a:srgbClr val="002060"/>
                </a:solidFill>
              </a:rPr>
              <a:t>w </a:t>
            </a:r>
            <a:r>
              <a:rPr lang="pl-PL" sz="1600" b="1" dirty="0">
                <a:solidFill>
                  <a:srgbClr val="002060"/>
                </a:solidFill>
              </a:rPr>
              <a:t>zakresie: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619672" y="6165304"/>
            <a:ext cx="5710674" cy="471956"/>
            <a:chOff x="2267744" y="5715487"/>
            <a:chExt cx="5710674" cy="47195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42253" y="4437113"/>
            <a:ext cx="4039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Dziękuję za uwagę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907704" y="6021288"/>
            <a:ext cx="5710674" cy="471956"/>
            <a:chOff x="2267744" y="5715487"/>
            <a:chExt cx="5710674" cy="471956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53" y="1514077"/>
            <a:ext cx="4039344" cy="2695140"/>
          </a:xfrm>
          <a:prstGeom prst="rect">
            <a:avLst/>
          </a:prstGeom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37107"/>
              </p:ext>
            </p:extLst>
          </p:nvPr>
        </p:nvGraphicFramePr>
        <p:xfrm>
          <a:off x="648147" y="2595326"/>
          <a:ext cx="769362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922"/>
                <a:gridCol w="1735916"/>
                <a:gridCol w="434278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smtClean="0"/>
                        <a:t>2015 roku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</a:t>
                      </a:r>
                      <a:endParaRPr lang="pl-PL" sz="1600" dirty="0"/>
                    </a:p>
                  </a:txBody>
                  <a:tcPr anchor="ctr"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Gwarancja</a:t>
                      </a:r>
                      <a:endParaRPr lang="pl-PL" sz="1600" dirty="0"/>
                    </a:p>
                  </a:txBody>
                  <a:tcPr anchor="ctr"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Termin</a:t>
                      </a:r>
                      <a:endParaRPr lang="pl-PL" sz="1600" dirty="0"/>
                    </a:p>
                  </a:txBody>
                  <a:tcPr anchor="ctr">
                    <a:solidFill>
                      <a:srgbClr val="FBFB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max</a:t>
                      </a:r>
                      <a:r>
                        <a:rPr lang="pl-PL" sz="1600" baseline="0" dirty="0" smtClean="0"/>
                        <a:t> 100 %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max 20 %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0" dirty="0" smtClean="0"/>
                        <a:t>Rzadko funkcjonował jako kryterium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504131" y="3947279"/>
            <a:ext cx="732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Główne kryterium stanowiła cena, która często była określana wagą 100%.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Nie było obowiązku określania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terminu wykonania zadania jako </a:t>
            </a: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kryterium.</a:t>
            </a:r>
            <a:endParaRPr lang="pl-PL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23728" y="-87936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Kryteria wyboru ofert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4991" y="1898997"/>
            <a:ext cx="8519009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W IDW na przestrzeni lat funkcjonowały następujące kryteria oceny ofert: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31028" y="6066956"/>
            <a:ext cx="5710674" cy="471956"/>
            <a:chOff x="2267744" y="5715487"/>
            <a:chExt cx="5710674" cy="4719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33161"/>
              </p:ext>
            </p:extLst>
          </p:nvPr>
        </p:nvGraphicFramePr>
        <p:xfrm>
          <a:off x="539552" y="1916832"/>
          <a:ext cx="76936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35"/>
                <a:gridCol w="1681635"/>
                <a:gridCol w="2047776"/>
                <a:gridCol w="228258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2016 - </a:t>
                      </a:r>
                      <a:r>
                        <a:rPr lang="pl-PL" sz="1600" dirty="0" smtClean="0"/>
                        <a:t>2017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</a:t>
                      </a:r>
                      <a:endParaRPr lang="pl-PL" sz="1600" dirty="0"/>
                    </a:p>
                  </a:txBody>
                  <a:tcPr anchor="ctr"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Gwarancja</a:t>
                      </a:r>
                      <a:endParaRPr lang="pl-PL" sz="1600" dirty="0"/>
                    </a:p>
                  </a:txBody>
                  <a:tcPr anchor="ctr"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Termin (min-max)</a:t>
                      </a:r>
                      <a:endParaRPr lang="pl-PL" sz="1600" dirty="0"/>
                    </a:p>
                  </a:txBody>
                  <a:tcPr anchor="ctr"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Dostępność</a:t>
                      </a:r>
                      <a:endParaRPr lang="pl-PL" sz="1600" dirty="0"/>
                    </a:p>
                  </a:txBody>
                  <a:tcPr anchor="ctr">
                    <a:solidFill>
                      <a:srgbClr val="FBFB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max</a:t>
                      </a:r>
                      <a:r>
                        <a:rPr lang="pl-PL" sz="1600" baseline="0" dirty="0" smtClean="0"/>
                        <a:t> 80 %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10 - 20 %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10 - 20 %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 – 20 %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533128" y="3212976"/>
            <a:ext cx="7639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Wprowadzono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kryterium „Dostępność” (czas zamknięć torowych), bez wskazywania minimalnych godzin oraz uszczegółowiono zakres na poszczególne szlaki.</a:t>
            </a: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Pod koniec 2016 roku wybrano kilka kontraktów, dla których opracowano </a:t>
            </a:r>
            <a:r>
              <a:rPr lang="pl-PL" sz="1600" dirty="0">
                <a:latin typeface="Arial" panose="020B0604020202020204" pitchFamily="34" charset="0"/>
              </a:rPr>
              <a:t>kryterium „Terminu (bez minimum)” oraz kryterium „Doświadczenie </a:t>
            </a:r>
            <a:r>
              <a:rPr lang="pl-PL" sz="1600" dirty="0" smtClean="0">
                <a:latin typeface="Arial" panose="020B0604020202020204" pitchFamily="34" charset="0"/>
              </a:rPr>
              <a:t>personelu </a:t>
            </a:r>
            <a:r>
              <a:rPr lang="pl-PL" sz="1600" dirty="0">
                <a:latin typeface="Arial" panose="020B0604020202020204" pitchFamily="34" charset="0"/>
              </a:rPr>
              <a:t>Wykonawcy”.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1531028" y="6066956"/>
            <a:ext cx="5710674" cy="471956"/>
            <a:chOff x="2267744" y="5715487"/>
            <a:chExt cx="5710674" cy="471956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8" name="pole tekstowe 17"/>
          <p:cNvSpPr txBox="1"/>
          <p:nvPr/>
        </p:nvSpPr>
        <p:spPr>
          <a:xfrm>
            <a:off x="2179822" y="-87936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Kryteria wyboru ofert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67544" y="1417934"/>
            <a:ext cx="8519009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W IDW na przestrzeni lat funkcjonowały następujące kryteria oceny ofert: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96871"/>
              </p:ext>
            </p:extLst>
          </p:nvPr>
        </p:nvGraphicFramePr>
        <p:xfrm>
          <a:off x="1043608" y="1340768"/>
          <a:ext cx="7260469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189"/>
                <a:gridCol w="1656184"/>
                <a:gridCol w="3024336"/>
                <a:gridCol w="135276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2017 r.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Doświadczenie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Termin</a:t>
                      </a:r>
                    </a:p>
                    <a:p>
                      <a:pPr algn="ctr"/>
                      <a:r>
                        <a:rPr lang="pl-PL" sz="1600" dirty="0" smtClean="0"/>
                        <a:t>(min-max oraz bez minimum)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Dostępność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max</a:t>
                      </a:r>
                      <a:r>
                        <a:rPr lang="pl-PL" sz="1600" baseline="0" dirty="0" smtClean="0"/>
                        <a:t> 60 %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5 - 10 %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10 - 30 %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 – 30 %</a:t>
                      </a:r>
                      <a:endParaRPr lang="pl-PL" sz="16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968547" y="2924944"/>
            <a:ext cx="7237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Kryterium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„Termin (min-max)” jest wprowadzane dla kontraktów, które mają powiązania z innymi liniami.</a:t>
            </a:r>
            <a:endParaRPr lang="pl-P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Kryterium „Termin (bez minimum)” funkcjonuje bez „Dostępności” dla linii jednotorowych zamykanych w całości na czas robót.</a:t>
            </a:r>
            <a:endParaRPr lang="pl-PL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Cena została ustalona jako max 60%, przy czym ewentualne zmiany wagi kryteriów są udzielane </a:t>
            </a: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wyłącznie w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uzasadnionych </a:t>
            </a: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przypadkach.</a:t>
            </a:r>
            <a:endParaRPr lang="pl-PL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531028" y="6066956"/>
            <a:ext cx="5710674" cy="471956"/>
            <a:chOff x="2267744" y="5715487"/>
            <a:chExt cx="5710674" cy="471956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2179822" y="-87936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Kryteria wyboru ofert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32388"/>
              </p:ext>
            </p:extLst>
          </p:nvPr>
        </p:nvGraphicFramePr>
        <p:xfrm>
          <a:off x="395536" y="2240912"/>
          <a:ext cx="8363272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995"/>
                <a:gridCol w="4190277"/>
              </a:tblGrid>
              <a:tr h="44567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Porównanie zapisów</a:t>
                      </a:r>
                      <a:endParaRPr lang="pl-PL" sz="1600" dirty="0"/>
                    </a:p>
                  </a:txBody>
                  <a:tcPr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56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PFU 2.0</a:t>
                      </a: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PFU 4.0</a:t>
                      </a: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  <a:tr h="234901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Podane w niniejszym PFU charakterystyczne parametry m.in. kilometraże, długości, wielkości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powierzchni, szerokości, odległości, ilości robót dla poszczególnych branż i zakresów/ lokalizacji są tylko szacunkowe. 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Zamawiający wraz z PFU udostępnia jako dokumenty wiążące Wykonawcę: 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Protokoły z oceny stanu technicznego poszczególnych obiektów inżynieryjnych;</a:t>
                      </a: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Wyniki badań podtorza i podłoża gruntowego wykonane przez Zamawiającego.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1531028" y="6066956"/>
            <a:ext cx="5710674" cy="471956"/>
            <a:chOff x="2267744" y="5715487"/>
            <a:chExt cx="5710674" cy="47195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354807" y="1740319"/>
            <a:ext cx="8519009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Przekazanie przez Zamawiającego wiążących materiałów opisujących stan istniejący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195736" y="-75285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Aktualizacja PFU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53228"/>
              </p:ext>
            </p:extLst>
          </p:nvPr>
        </p:nvGraphicFramePr>
        <p:xfrm>
          <a:off x="539552" y="2420888"/>
          <a:ext cx="8361312" cy="255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017"/>
                <a:gridCol w="4189295"/>
              </a:tblGrid>
              <a:tr h="351323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Porównanie zapisów</a:t>
                      </a:r>
                      <a:endParaRPr lang="pl-PL" sz="1600" dirty="0"/>
                    </a:p>
                  </a:txBody>
                  <a:tcPr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2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PFU 2.0</a:t>
                      </a: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PFU 4.0</a:t>
                      </a:r>
                      <a:endParaRPr lang="pl-PL" sz="1600" dirty="0"/>
                    </a:p>
                  </a:txBody>
                  <a:tcPr>
                    <a:solidFill>
                      <a:srgbClr val="D3D3D3"/>
                    </a:solidFill>
                  </a:tcPr>
                </a:tc>
              </a:tr>
              <a:tr h="1851712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W przypadku wystąpienia kolizji Wykonawca wykona usunięcie kolizji w ramach Zaakceptowanej Kwoty Kontraktowej i Czasu na Ukończenie.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Wykonawca wykona usunięcia kolizji, które mógł przewidzieć na podstawie SIWZ.</a:t>
                      </a:r>
                    </a:p>
                    <a:p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195736" y="-75285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Roboty budowlane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Aktualizacja PFU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20502" y="1628800"/>
            <a:ext cx="8789193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Zdjęcie z Wykonawcy ryzyk, których nie jest w stanie oszacować na </a:t>
            </a:r>
            <a:r>
              <a:rPr lang="pl-PL" sz="1600" b="1" dirty="0" smtClean="0">
                <a:solidFill>
                  <a:srgbClr val="002060"/>
                </a:solidFill>
              </a:rPr>
              <a:t>etapie</a:t>
            </a:r>
            <a:br>
              <a:rPr lang="pl-PL" sz="1600" b="1" dirty="0" smtClean="0">
                <a:solidFill>
                  <a:srgbClr val="002060"/>
                </a:solidFill>
              </a:rPr>
            </a:br>
            <a:r>
              <a:rPr lang="pl-PL" sz="1600" b="1" dirty="0" smtClean="0">
                <a:solidFill>
                  <a:srgbClr val="002060"/>
                </a:solidFill>
              </a:rPr>
              <a:t>postępowania </a:t>
            </a:r>
            <a:r>
              <a:rPr lang="pl-PL" sz="1600" b="1" dirty="0">
                <a:solidFill>
                  <a:srgbClr val="002060"/>
                </a:solidFill>
              </a:rPr>
              <a:t>przetargowego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1531028" y="6066956"/>
            <a:ext cx="5710674" cy="471956"/>
            <a:chOff x="2267744" y="5715487"/>
            <a:chExt cx="5710674" cy="471956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F9A-9AFB-4B93-B85F-E8B5113543B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22556"/>
              </p:ext>
            </p:extLst>
          </p:nvPr>
        </p:nvGraphicFramePr>
        <p:xfrm>
          <a:off x="323528" y="1605687"/>
          <a:ext cx="8496944" cy="443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048"/>
                <a:gridCol w="6575896"/>
              </a:tblGrid>
              <a:tr h="40730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Rodzaj</a:t>
                      </a:r>
                      <a:r>
                        <a:rPr lang="pl-PL" sz="1600" baseline="0" dirty="0" smtClean="0"/>
                        <a:t> dokumentu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Zakres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</a:tr>
              <a:tr h="2695929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Instrukcja dla Wykonawców (IDW)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Wprowadzenie jednolitego katalogu kryteriów oceny ofert:</a:t>
                      </a:r>
                    </a:p>
                    <a:p>
                      <a:pPr marL="447675" lvl="1" indent="-180975" algn="just"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Cena </a:t>
                      </a:r>
                    </a:p>
                    <a:p>
                      <a:pPr marL="447675" lvl="1" indent="-180975" algn="just"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Doświadczenie personelu Wykonawcy</a:t>
                      </a:r>
                    </a:p>
                    <a:p>
                      <a:pPr marL="447675" lvl="1" indent="-180975" algn="just"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Metodologia</a:t>
                      </a:r>
                    </a:p>
                    <a:p>
                      <a:pPr marL="447675" lvl="1" indent="-180975" algn="just">
                        <a:buFont typeface="+mj-lt"/>
                        <a:buAutoNum type="alphaL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Dostosowanie kryterium „Metodologia” do wniosków płynących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doświadczeń Spółki i wskazań Centrum Unijnych Projektów Transportowych.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Uszczegółowienie wymogów dotyczących gwarancji należytego wykonania.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Dostosowanie załączników do formularza ofertowego do katalogu kryteriów.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Opracowanie Załącznika 1B do Oferty. 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Wprowadzenie adekwatnych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warunków udziału w postępowaniach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</a:rPr>
                        <a:t>&lt; 280 mln netto oraz &gt; 280 mln netto.</a:t>
                      </a:r>
                      <a:endParaRPr lang="pl-PL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Warunki Umowy (WU)</a:t>
                      </a:r>
                      <a:endParaRPr lang="pl-PL" sz="14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400" dirty="0" smtClean="0"/>
                        <a:t>Wprowadzenie zasad zmiany Członków Personelu w związku z kryterium „Doświadczenie personelu Wykonawcy”.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400" dirty="0" smtClean="0"/>
                        <a:t>Wprowadzenie nowych postanowień dotyczących poufności.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400" dirty="0" smtClean="0"/>
                        <a:t>Zaktualizowanie załączników do umowy (umowa o zachowaniu poufności, umowa o przetwarzaniu danych osobowych).</a:t>
                      </a: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77403" y="1237573"/>
            <a:ext cx="8789193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</a:rPr>
              <a:t>Najważniejsze zmiany w dokumentach bazowych na przestrzeni ostatnich 12 miesięcy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1547664" y="6165304"/>
            <a:ext cx="5710674" cy="471956"/>
            <a:chOff x="2267744" y="5715487"/>
            <a:chExt cx="5710674" cy="471956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2195736" y="5755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Nadzór </a:t>
            </a:r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Inwestorski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37373"/>
              </p:ext>
            </p:extLst>
          </p:nvPr>
        </p:nvGraphicFramePr>
        <p:xfrm>
          <a:off x="1043608" y="1772816"/>
          <a:ext cx="7260468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156"/>
                <a:gridCol w="2420156"/>
                <a:gridCol w="242015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przed </a:t>
                      </a:r>
                      <a:r>
                        <a:rPr lang="pl-PL" sz="1600" dirty="0" smtClean="0"/>
                        <a:t>2017 </a:t>
                      </a:r>
                      <a:endParaRPr lang="pl-PL" sz="1600" dirty="0"/>
                    </a:p>
                  </a:txBody>
                  <a:tcPr anchor="ctr"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Cena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Nadzór nad wykonaniem Zadań dodatkowych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Wykonanie badań</a:t>
                      </a:r>
                      <a:r>
                        <a:rPr lang="pl-PL" sz="1600" baseline="0" dirty="0" smtClean="0"/>
                        <a:t> na rzecz Zamawiającego </a:t>
                      </a:r>
                      <a:endParaRPr lang="pl-PL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80%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10%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899592" y="3209978"/>
            <a:ext cx="740448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Zrezygnowano z kryteriów „Nadzór nad wykonaniem zadań dodatkowych” oraz „Wykonanie badań na rzecz Zamawiającego”, gdyż większość oferentów wskazywało w nich maksymalne wartości i kryteria te okazały się martwe. </a:t>
            </a:r>
          </a:p>
          <a:p>
            <a:pPr marL="72000" algn="just" fontAlgn="ctr">
              <a:lnSpc>
                <a:spcPct val="150000"/>
              </a:lnSpc>
            </a:pPr>
            <a:endParaRPr lang="pl-PL" sz="15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57750" indent="-285750" algn="just" font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547664" y="6021288"/>
            <a:ext cx="5710674" cy="471956"/>
            <a:chOff x="2267744" y="5715487"/>
            <a:chExt cx="5710674" cy="47195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179822" y="-87936"/>
            <a:ext cx="3480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Nadzór Inwestorski</a:t>
            </a:r>
          </a:p>
          <a:p>
            <a:r>
              <a:rPr lang="pl-PL" sz="20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Kryteria wyboru ofert</a:t>
            </a:r>
            <a:endParaRPr lang="pl-PL" sz="20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F09A-599E-4916-ABF1-64C1E362DAB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rezentacja PKP PLK">
      <a:dk1>
        <a:srgbClr val="000000"/>
      </a:dk1>
      <a:lt1>
        <a:sysClr val="window" lastClr="FFFFFF"/>
      </a:lt1>
      <a:dk2>
        <a:srgbClr val="1F497D"/>
      </a:dk2>
      <a:lt2>
        <a:srgbClr val="FFFFFF"/>
      </a:lt2>
      <a:accent1>
        <a:srgbClr val="004D84"/>
      </a:accent1>
      <a:accent2>
        <a:srgbClr val="FDC90C"/>
      </a:accent2>
      <a:accent3>
        <a:srgbClr val="D9DADA"/>
      </a:accent3>
      <a:accent4>
        <a:srgbClr val="8064A2"/>
      </a:accent4>
      <a:accent5>
        <a:srgbClr val="4BACC6"/>
      </a:accent5>
      <a:accent6>
        <a:srgbClr val="F79646"/>
      </a:accent6>
      <a:hlink>
        <a:srgbClr val="004D84"/>
      </a:hlink>
      <a:folHlink>
        <a:srgbClr val="FDC90C"/>
      </a:folHlink>
    </a:clrScheme>
    <a:fontScheme name="wzorzec prezentacji PKP PL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B79968E64A4B49962BFFD64A9B6816" ma:contentTypeVersion="0" ma:contentTypeDescription="Utwórz nowy dokument." ma:contentTypeScope="" ma:versionID="09318f4320bd965ad197b4d99f60f2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A110DC-DD2C-4328-BDD6-5210ABB3F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5D6AB2-A61D-40AB-B2F8-AB49563C01B7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587D34-2EC5-481E-8DFC-693AAA110E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6864</TotalTime>
  <Words>2029</Words>
  <Application>Microsoft Office PowerPoint</Application>
  <PresentationFormat>Pokaz na ekranie (4:3)</PresentationFormat>
  <Paragraphs>335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Tomczyk</dc:creator>
  <cp:lastModifiedBy>Krupska Ewa</cp:lastModifiedBy>
  <cp:revision>385</cp:revision>
  <cp:lastPrinted>2016-05-12T06:06:47Z</cp:lastPrinted>
  <dcterms:created xsi:type="dcterms:W3CDTF">2014-07-02T13:15:17Z</dcterms:created>
  <dcterms:modified xsi:type="dcterms:W3CDTF">2018-01-10T12:14:44Z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0x010100D8B79968E64A4B49962BFFD64A9B6816</vt:lpwstr>
  </property>
</Properties>
</file>