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1"/>
    <p:sldMasterId id="2147483682" r:id="rId2"/>
    <p:sldMasterId id="2147483689" r:id="rId3"/>
  </p:sldMasterIdLst>
  <p:notesMasterIdLst>
    <p:notesMasterId r:id="rId18"/>
  </p:notesMasterIdLst>
  <p:handoutMasterIdLst>
    <p:handoutMasterId r:id="rId19"/>
  </p:handoutMasterIdLst>
  <p:sldIdLst>
    <p:sldId id="256" r:id="rId4"/>
    <p:sldId id="317" r:id="rId5"/>
    <p:sldId id="312" r:id="rId6"/>
    <p:sldId id="313" r:id="rId7"/>
    <p:sldId id="308" r:id="rId8"/>
    <p:sldId id="314" r:id="rId9"/>
    <p:sldId id="284" r:id="rId10"/>
    <p:sldId id="318" r:id="rId11"/>
    <p:sldId id="302" r:id="rId12"/>
    <p:sldId id="268" r:id="rId13"/>
    <p:sldId id="320" r:id="rId14"/>
    <p:sldId id="321" r:id="rId15"/>
    <p:sldId id="322" r:id="rId16"/>
    <p:sldId id="270" r:id="rId17"/>
  </p:sldIdLst>
  <p:sldSz cx="9144000" cy="5143500" type="screen16x9"/>
  <p:notesSz cx="7099300" cy="10234613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gdalena Dopart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3C9"/>
    <a:srgbClr val="BC0032"/>
    <a:srgbClr val="7B7F98"/>
    <a:srgbClr val="475261"/>
    <a:srgbClr val="D3002C"/>
    <a:srgbClr val="0D3287"/>
    <a:srgbClr val="D3D9E8"/>
    <a:srgbClr val="E0D9EC"/>
    <a:srgbClr val="969BB9"/>
    <a:srgbClr val="1E2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76308" autoAdjust="0"/>
  </p:normalViewPr>
  <p:slideViewPr>
    <p:cSldViewPr snapToGrid="0" snapToObjects="1">
      <p:cViewPr varScale="1">
        <p:scale>
          <a:sx n="116" d="100"/>
          <a:sy n="116" d="100"/>
        </p:scale>
        <p:origin x="185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100" dirty="0" smtClean="0">
                <a:latin typeface="Lato" panose="020F0502020204030203" pitchFamily="34" charset="-18"/>
              </a:rPr>
              <a:t>Struktura wiekowa maszynistów</a:t>
            </a:r>
            <a:endParaRPr lang="en-US" sz="1100" dirty="0">
              <a:latin typeface="Lato" panose="020F0502020204030203" pitchFamily="34" charset="-18"/>
            </a:endParaRPr>
          </a:p>
        </c:rich>
      </c:tx>
      <c:layout>
        <c:manualLayout>
          <c:xMode val="edge"/>
          <c:yMode val="edge"/>
          <c:x val="0.328913942575359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51185079137835"/>
          <c:y val="0.10398150864512939"/>
          <c:w val="0.82897240117712556"/>
          <c:h val="0.84450659681979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Arkusz1!$A$2:$A$54</c:f>
              <c:numCache>
                <c:formatCode>General</c:formatCode>
                <c:ptCount val="53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53</c:v>
                </c:pt>
                <c:pt idx="32">
                  <c:v>54</c:v>
                </c:pt>
                <c:pt idx="33">
                  <c:v>55</c:v>
                </c:pt>
                <c:pt idx="34">
                  <c:v>56</c:v>
                </c:pt>
                <c:pt idx="35">
                  <c:v>57</c:v>
                </c:pt>
                <c:pt idx="36">
                  <c:v>58</c:v>
                </c:pt>
                <c:pt idx="37">
                  <c:v>59</c:v>
                </c:pt>
                <c:pt idx="38">
                  <c:v>60</c:v>
                </c:pt>
                <c:pt idx="39">
                  <c:v>61</c:v>
                </c:pt>
                <c:pt idx="40">
                  <c:v>62</c:v>
                </c:pt>
                <c:pt idx="41">
                  <c:v>63</c:v>
                </c:pt>
                <c:pt idx="42">
                  <c:v>64</c:v>
                </c:pt>
                <c:pt idx="43">
                  <c:v>65</c:v>
                </c:pt>
                <c:pt idx="44">
                  <c:v>66</c:v>
                </c:pt>
                <c:pt idx="45">
                  <c:v>67</c:v>
                </c:pt>
                <c:pt idx="46">
                  <c:v>68</c:v>
                </c:pt>
                <c:pt idx="47">
                  <c:v>69</c:v>
                </c:pt>
                <c:pt idx="48">
                  <c:v>70</c:v>
                </c:pt>
                <c:pt idx="49">
                  <c:v>71</c:v>
                </c:pt>
                <c:pt idx="50">
                  <c:v>72</c:v>
                </c:pt>
                <c:pt idx="51">
                  <c:v>73</c:v>
                </c:pt>
                <c:pt idx="52">
                  <c:v>74</c:v>
                </c:pt>
              </c:numCache>
            </c:numRef>
          </c:cat>
          <c:val>
            <c:numRef>
              <c:f>Arkusz1!$B$2:$B$54</c:f>
              <c:numCache>
                <c:formatCode>General</c:formatCode>
                <c:ptCount val="53"/>
                <c:pt idx="0">
                  <c:v>7</c:v>
                </c:pt>
                <c:pt idx="1">
                  <c:v>19</c:v>
                </c:pt>
                <c:pt idx="2">
                  <c:v>79</c:v>
                </c:pt>
                <c:pt idx="3">
                  <c:v>137</c:v>
                </c:pt>
                <c:pt idx="4">
                  <c:v>205</c:v>
                </c:pt>
                <c:pt idx="5">
                  <c:v>232</c:v>
                </c:pt>
                <c:pt idx="6">
                  <c:v>210</c:v>
                </c:pt>
                <c:pt idx="7">
                  <c:v>244</c:v>
                </c:pt>
                <c:pt idx="8">
                  <c:v>217</c:v>
                </c:pt>
                <c:pt idx="9">
                  <c:v>227</c:v>
                </c:pt>
                <c:pt idx="10">
                  <c:v>239</c:v>
                </c:pt>
                <c:pt idx="11">
                  <c:v>264</c:v>
                </c:pt>
                <c:pt idx="12">
                  <c:v>254</c:v>
                </c:pt>
                <c:pt idx="13">
                  <c:v>276</c:v>
                </c:pt>
                <c:pt idx="14">
                  <c:v>253</c:v>
                </c:pt>
                <c:pt idx="15">
                  <c:v>260</c:v>
                </c:pt>
                <c:pt idx="16">
                  <c:v>230</c:v>
                </c:pt>
                <c:pt idx="17">
                  <c:v>197</c:v>
                </c:pt>
                <c:pt idx="18">
                  <c:v>219</c:v>
                </c:pt>
                <c:pt idx="19">
                  <c:v>265</c:v>
                </c:pt>
                <c:pt idx="20">
                  <c:v>350</c:v>
                </c:pt>
                <c:pt idx="21">
                  <c:v>448</c:v>
                </c:pt>
                <c:pt idx="22">
                  <c:v>415</c:v>
                </c:pt>
                <c:pt idx="23">
                  <c:v>352</c:v>
                </c:pt>
                <c:pt idx="24">
                  <c:v>435</c:v>
                </c:pt>
                <c:pt idx="25">
                  <c:v>423</c:v>
                </c:pt>
                <c:pt idx="26">
                  <c:v>469</c:v>
                </c:pt>
                <c:pt idx="27">
                  <c:v>505</c:v>
                </c:pt>
                <c:pt idx="28">
                  <c:v>476</c:v>
                </c:pt>
                <c:pt idx="29">
                  <c:v>578</c:v>
                </c:pt>
                <c:pt idx="30">
                  <c:v>552</c:v>
                </c:pt>
                <c:pt idx="31">
                  <c:v>562</c:v>
                </c:pt>
                <c:pt idx="32">
                  <c:v>699</c:v>
                </c:pt>
                <c:pt idx="33">
                  <c:v>768</c:v>
                </c:pt>
                <c:pt idx="34">
                  <c:v>792</c:v>
                </c:pt>
                <c:pt idx="35">
                  <c:v>881</c:v>
                </c:pt>
                <c:pt idx="36">
                  <c:v>913</c:v>
                </c:pt>
                <c:pt idx="37">
                  <c:v>896</c:v>
                </c:pt>
                <c:pt idx="38">
                  <c:v>739</c:v>
                </c:pt>
                <c:pt idx="39">
                  <c:v>638</c:v>
                </c:pt>
                <c:pt idx="40">
                  <c:v>430</c:v>
                </c:pt>
                <c:pt idx="41">
                  <c:v>265</c:v>
                </c:pt>
                <c:pt idx="42">
                  <c:v>127</c:v>
                </c:pt>
                <c:pt idx="43">
                  <c:v>93</c:v>
                </c:pt>
                <c:pt idx="44">
                  <c:v>77</c:v>
                </c:pt>
                <c:pt idx="45">
                  <c:v>56</c:v>
                </c:pt>
                <c:pt idx="46">
                  <c:v>28</c:v>
                </c:pt>
                <c:pt idx="47">
                  <c:v>19</c:v>
                </c:pt>
                <c:pt idx="48">
                  <c:v>23</c:v>
                </c:pt>
                <c:pt idx="49">
                  <c:v>8</c:v>
                </c:pt>
                <c:pt idx="50">
                  <c:v>7</c:v>
                </c:pt>
                <c:pt idx="51">
                  <c:v>2</c:v>
                </c:pt>
                <c:pt idx="5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1-4549-90D3-323B3A575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487424"/>
        <c:axId val="86488960"/>
      </c:barChart>
      <c:catAx>
        <c:axId val="86487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6488960"/>
        <c:crosses val="autoZero"/>
        <c:auto val="1"/>
        <c:lblAlgn val="ctr"/>
        <c:lblOffset val="100"/>
        <c:noMultiLvlLbl val="0"/>
      </c:catAx>
      <c:valAx>
        <c:axId val="864889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4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315BCD56-99A0-F04E-9BC6-0F0E39910CF1}" type="datetimeFigureOut">
              <a:rPr lang="pl-PL" smtClean="0"/>
              <a:t>20.03.2018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r>
              <a:rPr lang="pl-PL" smtClean="0"/>
              <a:t>Prezes Urzędu Transportu Kolejowego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E4DE37ED-5677-DF42-B4F5-2629CF6B45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147448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A36F70F-AFD8-0448-A732-A966461F5B0D}" type="datetimeFigureOut">
              <a:rPr lang="pl-PL" smtClean="0"/>
              <a:t>20.03.2018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r>
              <a:rPr lang="pl-PL" smtClean="0"/>
              <a:t>Prezes Urzędu Transportu Kolejowego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A92BE68-2B27-FC48-9FB8-90B1758F41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4398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898" indent="-236898">
              <a:buAutoNum type="arabicPeriod"/>
            </a:pPr>
            <a:r>
              <a:rPr lang="pl-PL" dirty="0" smtClean="0"/>
              <a:t>Maszynistów</a:t>
            </a:r>
            <a:r>
              <a:rPr lang="pl-PL" baseline="0" dirty="0" smtClean="0"/>
              <a:t> jest ponad 17 tysięcy;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Pracują zarówno na liniach kolejowych jak i na bocznicach kolejowych;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Spełniają wysokie wymogi zdrowotne i z zakresu znajomości budowy pojazdów kolejowych i zasad sygnalizacji;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Na poziomie wyszkolenia i dyscyplinie pracy maszynistów opiera się w dużej mierze bezpieczeństwo w transporcie kolejowym. Ze względu na brak w Polsce zaawansowanych systemów prowadzenia ruchu i wczesny etap rozwoju systemu ERTMS w Polsce, to maszynista zobowiązany jest przestrzegać wskazań semaforów; 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Analizując strukturę wieku maszynistów doszliśmy do wniosku że w najbliższych latach czeka nas początek wymiany pokoleniowej w tej grupie zawodowej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Dochodzimy również do wniosku, że w związku ze wzrostem pracy eksploatacyjnej maszynistów zacznie brakować.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748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11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78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4670C-0465-407A-BF61-98BD8EC7E454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0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898" indent="-236898">
              <a:buAutoNum type="arabicPeriod"/>
            </a:pPr>
            <a:r>
              <a:rPr lang="pl-PL" dirty="0" smtClean="0"/>
              <a:t>Szkolenie maszynistów jest rozbudowanym</a:t>
            </a:r>
            <a:r>
              <a:rPr lang="pl-PL" baseline="0" dirty="0" smtClean="0"/>
              <a:t> procesem składającym się z części początkowej - uzyskania uprawnień a następnie ich utrzymania;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Maszynista musi utrzymywać kwalifikacje przez cały okres aktywności zawodowej;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Od 2019 r. maszyniści będą przechodzić obowiązkowe szkolenie na symulatorach pojazdów kolejowych.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677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898" indent="-236898" defTabSz="473796">
              <a:buFontTx/>
              <a:buAutoNum type="arabicPeriod"/>
              <a:defRPr/>
            </a:pPr>
            <a:r>
              <a:rPr lang="pl-PL" dirty="0" smtClean="0"/>
              <a:t>Szkolenie maszynisty prowadzącego pociągi</a:t>
            </a:r>
            <a:r>
              <a:rPr lang="pl-PL" baseline="0" dirty="0" smtClean="0"/>
              <a:t> towarowe lub pasażerskiej jest bardzo długie i około 1,5 roku włączając w to szkolenie na licencję i świadectwo maszynisty;</a:t>
            </a:r>
          </a:p>
          <a:p>
            <a:pPr marL="236898" indent="-236898" defTabSz="473796">
              <a:buFontTx/>
              <a:buAutoNum type="arabicPeriod"/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4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42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898" indent="-236898">
              <a:buAutoNum type="arabicPeriod"/>
            </a:pPr>
            <a:r>
              <a:rPr lang="pl-PL" dirty="0" smtClean="0"/>
              <a:t>Czynnikami które wpływają na bezpieczeństwo</a:t>
            </a:r>
            <a:r>
              <a:rPr lang="pl-PL" baseline="0" dirty="0" smtClean="0"/>
              <a:t> są stan taboru kolejowego, stan infrastruktury kolejowej, czynnik ludzki w transporcie kolejowym i sposób zarządzania składnikami technicznymi i ludzkimi;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Przepisy prawne w sposób precyzyjny i właściwy normują zadania Prezesa UTK dotyczące nadzoru nad czynnikami technicznymi (infrastruktura i </a:t>
            </a:r>
            <a:r>
              <a:rPr lang="pl-PL" baseline="0" dirty="0" err="1" smtClean="0"/>
              <a:t>suprastruktura</a:t>
            </a:r>
            <a:r>
              <a:rPr lang="pl-PL" baseline="0" dirty="0" smtClean="0"/>
              <a:t> kolejowa) oraz nad zarządzaniem bezpieczeństwem w transporcie kolejowym.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Zarządzanie kwalifikacjami i poziomem wyszkolenia czynnika ludzkiego czyli m.in. maszynistów jest w chwili obecnej na niewystarczającym poziomie;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Podmioty szkolące, znajdujące się najczęściej w strukturze przewoźnika, jednocześnie egzaminują maszynistów. Nie daje to gwarancji właściwego i rygorystycznego podejścia do egzaminów kandydatów na maszynistów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05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1. Transport</a:t>
            </a:r>
            <a:r>
              <a:rPr lang="pl-PL" baseline="0" dirty="0" smtClean="0"/>
              <a:t> kolejowy jest bezpiecznym środkiem transportu;</a:t>
            </a:r>
          </a:p>
          <a:p>
            <a:r>
              <a:rPr lang="pl-PL" baseline="0" dirty="0" smtClean="0"/>
              <a:t>2. Corocznie jednak dochodzi do kilkuset zdarzeń kolejowych </a:t>
            </a:r>
          </a:p>
          <a:p>
            <a:r>
              <a:rPr lang="pl-PL" baseline="0" dirty="0" smtClean="0"/>
              <a:t>3. Większość spowodowana jest przez podmioty spoza systemu kolejowego;</a:t>
            </a:r>
          </a:p>
          <a:p>
            <a:r>
              <a:rPr lang="pl-PL" baseline="0" dirty="0" smtClean="0"/>
              <a:t>4. Wiele z nich powstają jednak wewnątrz systemu czyli powstają z „winy” leżącej po stronie taboru, </a:t>
            </a:r>
            <a:r>
              <a:rPr lang="pl-PL" baseline="0" dirty="0" err="1" smtClean="0"/>
              <a:t>infastruktury</a:t>
            </a:r>
            <a:r>
              <a:rPr lang="pl-PL" baseline="0" dirty="0" smtClean="0"/>
              <a:t> lub personelu kolejowego, w tym maszynistów.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41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73796">
              <a:defRPr/>
            </a:pPr>
            <a:r>
              <a:rPr lang="pl-PL" sz="1000" dirty="0">
                <a:solidFill>
                  <a:srgbClr val="2453C9"/>
                </a:solidFill>
                <a:latin typeface="Lato" panose="020F0502020204030203" pitchFamily="34" charset="-18"/>
              </a:rPr>
              <a:t>1. Zauważyliśmy że wiele zdarzeń kolejowych może być związana z wyszkoleniem maszynistów;</a:t>
            </a:r>
          </a:p>
          <a:p>
            <a:pPr marL="0" lvl="1" defTabSz="473796">
              <a:defRPr/>
            </a:pPr>
            <a:r>
              <a:rPr lang="pl-PL" sz="1000" dirty="0">
                <a:solidFill>
                  <a:srgbClr val="2453C9"/>
                </a:solidFill>
                <a:latin typeface="Lato" panose="020F0502020204030203" pitchFamily="34" charset="-18"/>
              </a:rPr>
              <a:t>2. Skutki części z tych zdarzeń mogą być katastrofalne;</a:t>
            </a:r>
          </a:p>
          <a:p>
            <a:pPr marL="0" lvl="1" defTabSz="473796">
              <a:defRPr/>
            </a:pPr>
            <a:r>
              <a:rPr lang="pl-PL" sz="1000" dirty="0">
                <a:solidFill>
                  <a:srgbClr val="2453C9"/>
                </a:solidFill>
                <a:latin typeface="Lato" panose="020F0502020204030203" pitchFamily="34" charset="-18"/>
              </a:rPr>
              <a:t>3. Kluczowa jest jakość wyszkolenia maszynistów;</a:t>
            </a:r>
          </a:p>
          <a:p>
            <a:pPr marL="0" lvl="1" defTabSz="473796">
              <a:defRPr/>
            </a:pPr>
            <a:endParaRPr lang="pl-PL" sz="1000" dirty="0">
              <a:solidFill>
                <a:srgbClr val="2453C9"/>
              </a:solidFill>
              <a:latin typeface="Lato" panose="020F0502020204030203" pitchFamily="34" charset="-18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007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898" indent="-236898">
              <a:buAutoNum type="arabicPeriod"/>
            </a:pPr>
            <a:r>
              <a:rPr lang="pl-PL" dirty="0" smtClean="0"/>
              <a:t>Prezes UTK powinien być instytucją</a:t>
            </a:r>
            <a:r>
              <a:rPr lang="pl-PL" baseline="0" dirty="0" smtClean="0"/>
              <a:t>, która przeprowadza egzaminy przyznające kwalifikacje kandydatom na maszynistów tj. przeprowadzać egzaminy na licencje i świadectwo;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Chcemy również przeprowadzać egzaminy doraźne po spowodowaniu wypadku przez maszynistę lub w przypadku zaleceń PKBWK;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Zapewni to obiektywizm w przeprowadzaniu egzaminów;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28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1. W związku ze</a:t>
            </a:r>
            <a:r>
              <a:rPr lang="pl-PL" baseline="0" dirty="0" smtClean="0"/>
              <a:t> spodziewanym wzrostem popytu na maszynistów należy oczekiwać wzrostu możliwych nieprawidłowości i przekraczania norm czasu pracy;</a:t>
            </a:r>
          </a:p>
          <a:p>
            <a:r>
              <a:rPr lang="pl-PL" baseline="0" dirty="0" smtClean="0"/>
              <a:t>2. IV pakiet kolejowy zobowiązuje państwa członkowskie do wyznaczenia organów odpowiedzialnych za monitorowanie czasu pracy. W Polsce taką instytucją mógłby być Prezes UTK.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3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898" indent="-236898">
              <a:buAutoNum type="arabicPeriod"/>
            </a:pPr>
            <a:r>
              <a:rPr lang="pl-PL" dirty="0" smtClean="0"/>
              <a:t>Innowacyjne narzędzie</a:t>
            </a:r>
            <a:r>
              <a:rPr lang="pl-PL" baseline="0" dirty="0" smtClean="0"/>
              <a:t> do weryfikacji predyspozycji maszynisty do wykonywania zawodu. UZUPEŁNIENIE EGZAMINU TEORETYCZNEGO I PRAKTYCZNEGO – NA POJEŹDZIE;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Koresponduje z coraz szerszym stosowaniem symulatorów przez ośrodki szkolenia maszynistów – obowiązek ich stosowania w procesie utrzymywania kompetencji będzie obowiązkowy od 2019 roku</a:t>
            </a:r>
          </a:p>
          <a:p>
            <a:pPr marL="236898" indent="-236898">
              <a:buAutoNum type="arabicPeriod"/>
            </a:pPr>
            <a:r>
              <a:rPr lang="pl-PL" baseline="0" dirty="0" smtClean="0"/>
              <a:t>Pozwala na przekazanie odpowiedniej wiedzy instruktorom i egzaminatorom.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2BE68-2B27-FC48-9FB8-90B1758F418D}" type="slidenum">
              <a:rPr lang="pl-PL" smtClean="0"/>
              <a:t>10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Egzaminowanie i monitorowanie maszynistów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Prezes Urzędu Transportu Kolejowego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13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1395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7322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063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74523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39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1724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007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8924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K strona tuytu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717200" y="272160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717612" y="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 hasCustomPrompt="1"/>
          </p:nvPr>
        </p:nvSpPr>
        <p:spPr>
          <a:xfrm>
            <a:off x="1717612" y="111374"/>
            <a:ext cx="74268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7675" y="2720975"/>
            <a:ext cx="7426325" cy="10810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720511"/>
            <a:ext cx="1043608" cy="1003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pPr lvl="0"/>
            <a:r>
              <a:rPr lang="pl-PL" dirty="0"/>
              <a:t>Imię</a:t>
            </a:r>
          </a:p>
          <a:p>
            <a:pPr lvl="0"/>
            <a:r>
              <a:rPr lang="pl-PL" dirty="0"/>
              <a:t>Nazwisko</a:t>
            </a:r>
          </a:p>
          <a:p>
            <a:pPr lvl="0"/>
            <a:r>
              <a:rPr lang="pl-PL" dirty="0"/>
              <a:t>Funkcja</a:t>
            </a:r>
          </a:p>
        </p:txBody>
      </p:sp>
    </p:spTree>
    <p:extLst>
      <p:ext uri="{BB962C8B-B14F-4D97-AF65-F5344CB8AC3E}">
        <p14:creationId xmlns:p14="http://schemas.microsoft.com/office/powerpoint/2010/main" val="386984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K strona końc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717200" y="2721600"/>
            <a:ext cx="7426800" cy="1079999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17200" y="2721600"/>
            <a:ext cx="7426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4800" dirty="0">
                <a:solidFill>
                  <a:schemeClr val="bg1"/>
                </a:solidFill>
                <a:latin typeface="Lato" panose="020F0502020204030203" pitchFamily="34" charset="-18"/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64754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10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9716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084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6916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242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24117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08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9716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0459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1318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7255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8519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0244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4572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4866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52920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0083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0121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863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7322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7827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74523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3059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1724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378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88924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89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16916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73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24117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281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13184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98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385192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63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4572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678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529208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14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T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0" y="0"/>
            <a:ext cx="601216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0" y="486000"/>
            <a:ext cx="9144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611188" y="987574"/>
            <a:ext cx="8353300" cy="37447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1pPr>
            <a:lvl2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2pPr>
            <a:lvl3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3pPr>
            <a:lvl4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4pPr>
            <a:lvl5pPr>
              <a:defRPr>
                <a:solidFill>
                  <a:schemeClr val="tx2"/>
                </a:solidFill>
                <a:latin typeface="Lato" panose="020F0502020204030203" pitchFamily="34" charset="-18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11560" y="485999"/>
            <a:ext cx="8352928" cy="360001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latin typeface="Lato" panose="020F0502020204030203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812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972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"/>
          <a:stretch/>
        </p:blipFill>
        <p:spPr>
          <a:xfrm>
            <a:off x="0" y="4827559"/>
            <a:ext cx="1259632" cy="25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0" y="486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24"/>
          <p:cNvCxnSpPr/>
          <p:nvPr userDrawn="1"/>
        </p:nvCxnSpPr>
        <p:spPr>
          <a:xfrm>
            <a:off x="8530243" y="4851673"/>
            <a:ext cx="0" cy="209327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 userDrawn="1"/>
        </p:nvSpPr>
        <p:spPr>
          <a:xfrm>
            <a:off x="-1" y="2430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 userDrawn="1"/>
        </p:nvSpPr>
        <p:spPr>
          <a:xfrm>
            <a:off x="-1" y="1458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 userDrawn="1"/>
        </p:nvSpPr>
        <p:spPr>
          <a:xfrm>
            <a:off x="-1" y="1944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 userDrawn="1"/>
        </p:nvSpPr>
        <p:spPr>
          <a:xfrm>
            <a:off x="-1" y="2916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 userDrawn="1"/>
        </p:nvSpPr>
        <p:spPr>
          <a:xfrm>
            <a:off x="-1" y="3888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 userDrawn="1"/>
        </p:nvSpPr>
        <p:spPr>
          <a:xfrm>
            <a:off x="-1" y="3402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 userDrawn="1"/>
        </p:nvSpPr>
        <p:spPr>
          <a:xfrm>
            <a:off x="0" y="4374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 userDrawn="1"/>
        </p:nvSpPr>
        <p:spPr>
          <a:xfrm>
            <a:off x="8604001" y="4783500"/>
            <a:ext cx="539999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 userDrawn="1"/>
        </p:nvSpPr>
        <p:spPr>
          <a:xfrm>
            <a:off x="7668344" y="4783500"/>
            <a:ext cx="935656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numeru slajdu 3"/>
          <p:cNvSpPr txBox="1">
            <a:spLocks/>
          </p:cNvSpPr>
          <p:nvPr userDrawn="1"/>
        </p:nvSpPr>
        <p:spPr>
          <a:xfrm>
            <a:off x="8575490" y="4858814"/>
            <a:ext cx="638624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dirty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Str. </a:t>
            </a:r>
            <a:fld id="{05EDC338-4434-A340-8586-916D0B216B81}" type="slidenum">
              <a:rPr lang="pl-PL" sz="1000" b="1" smtClean="0">
                <a:solidFill>
                  <a:srgbClr val="FFFFFF"/>
                </a:solidFill>
                <a:latin typeface="Lato" panose="020F0502020204030203" pitchFamily="34" charset="-18"/>
                <a:cs typeface="Calibri"/>
              </a:rPr>
              <a:pPr algn="l"/>
              <a:t>‹#›</a:t>
            </a:fld>
            <a:endParaRPr lang="pl-PL" sz="1100" b="1" dirty="0">
              <a:solidFill>
                <a:srgbClr val="FFFFFF"/>
              </a:solidFill>
              <a:latin typeface="Lato" panose="020F0502020204030203" pitchFamily="34" charset="-18"/>
              <a:cs typeface="Calibri"/>
            </a:endParaRPr>
          </a:p>
        </p:txBody>
      </p:sp>
      <p:sp>
        <p:nvSpPr>
          <p:cNvPr id="18" name="Symbol zastępczy daty 10"/>
          <p:cNvSpPr txBox="1">
            <a:spLocks/>
          </p:cNvSpPr>
          <p:nvPr userDrawn="1"/>
        </p:nvSpPr>
        <p:spPr>
          <a:xfrm>
            <a:off x="7775482" y="4857964"/>
            <a:ext cx="82851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spc="20" dirty="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t>Warszawa</a:t>
            </a:r>
          </a:p>
          <a:p>
            <a:pPr algn="l"/>
            <a:fld id="{7B8B942C-0FA6-4F1F-974D-70E384C4FCA4}" type="datetime1">
              <a:rPr lang="pl-PL" sz="900" spc="2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pPr algn="l"/>
              <a:t>20.03.2018</a:t>
            </a:fld>
            <a:endParaRPr lang="pl-PL" sz="900" spc="20" dirty="0" smtClean="0">
              <a:solidFill>
                <a:schemeClr val="bg1"/>
              </a:solidFill>
              <a:latin typeface="Lato" panose="020F0502020204030203" pitchFamily="34" charset="-18"/>
              <a:cs typeface="Calibri Light"/>
            </a:endParaRPr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8" y="4898221"/>
            <a:ext cx="1265272" cy="2008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94" y="4877008"/>
            <a:ext cx="986828" cy="2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4073087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8" name="Picture 4" descr="C:\Users\tfrankowski\Pictures\tło_prezentacj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942" y="-6379"/>
            <a:ext cx="7429058" cy="380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2700000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Symbol zastępczy daty 10"/>
          <p:cNvSpPr txBox="1">
            <a:spLocks/>
          </p:cNvSpPr>
          <p:nvPr/>
        </p:nvSpPr>
        <p:spPr>
          <a:xfrm>
            <a:off x="0" y="4392541"/>
            <a:ext cx="1440000" cy="475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spc="20" dirty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Warszawa</a:t>
            </a:r>
            <a:endParaRPr lang="pl-PL" sz="800" spc="0" dirty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  <a:p>
            <a:fld id="{7B3235EE-550A-4979-B5BB-FC74F89EFC1E}" type="datetime4">
              <a:rPr lang="pl-PL" sz="800" spc="0" smtClean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20 marca 2018</a:t>
            </a:fld>
            <a:endParaRPr lang="pl-PL" sz="800" spc="20" dirty="0">
              <a:solidFill>
                <a:srgbClr val="FFFFFF"/>
              </a:solidFill>
              <a:latin typeface="Lato" panose="020F0502020204030203" pitchFamily="34" charset="-18"/>
              <a:cs typeface="Calibri Light"/>
            </a:endParaRPr>
          </a:p>
        </p:txBody>
      </p:sp>
      <p:cxnSp>
        <p:nvCxnSpPr>
          <p:cNvPr id="10" name="Łącznik prosty 24"/>
          <p:cNvCxnSpPr/>
          <p:nvPr/>
        </p:nvCxnSpPr>
        <p:spPr>
          <a:xfrm>
            <a:off x="35496" y="4485336"/>
            <a:ext cx="0" cy="318662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"/>
          <a:stretch/>
        </p:blipFill>
        <p:spPr>
          <a:xfrm>
            <a:off x="5076056" y="4217791"/>
            <a:ext cx="2870252" cy="5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1080000" cy="10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0" y="1350000"/>
            <a:ext cx="1080000" cy="10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8075485" y="4073087"/>
            <a:ext cx="108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12" y="4341050"/>
            <a:ext cx="1661864" cy="26377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46" y="4327119"/>
            <a:ext cx="1296144" cy="29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972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"/>
          <a:stretch/>
        </p:blipFill>
        <p:spPr>
          <a:xfrm>
            <a:off x="0" y="4827559"/>
            <a:ext cx="1259632" cy="25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0" y="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486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24"/>
          <p:cNvCxnSpPr/>
          <p:nvPr/>
        </p:nvCxnSpPr>
        <p:spPr>
          <a:xfrm>
            <a:off x="8530243" y="4851673"/>
            <a:ext cx="0" cy="209327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-1" y="2430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-1" y="1458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-1" y="1944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-1" y="2916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-1" y="38880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-1" y="3402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4374000"/>
            <a:ext cx="360000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/>
          <p:cNvSpPr/>
          <p:nvPr/>
        </p:nvSpPr>
        <p:spPr>
          <a:xfrm>
            <a:off x="8604001" y="4783500"/>
            <a:ext cx="539999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7668344" y="4783500"/>
            <a:ext cx="935656" cy="36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ymbol zastępczy numeru slajdu 3"/>
          <p:cNvSpPr txBox="1">
            <a:spLocks/>
          </p:cNvSpPr>
          <p:nvPr/>
        </p:nvSpPr>
        <p:spPr>
          <a:xfrm>
            <a:off x="8575490" y="4858814"/>
            <a:ext cx="638624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000" dirty="0">
                <a:solidFill>
                  <a:srgbClr val="FFFFFF"/>
                </a:solidFill>
                <a:latin typeface="Lato" panose="020F0502020204030203" pitchFamily="34" charset="-18"/>
                <a:cs typeface="Calibri Light"/>
              </a:rPr>
              <a:t>Str. </a:t>
            </a:r>
            <a:fld id="{05EDC338-4434-A340-8586-916D0B216B81}" type="slidenum">
              <a:rPr lang="pl-PL" sz="1000" b="1" smtClean="0">
                <a:solidFill>
                  <a:srgbClr val="FFFFFF"/>
                </a:solidFill>
                <a:latin typeface="Lato" panose="020F0502020204030203" pitchFamily="34" charset="-18"/>
                <a:cs typeface="Calibri"/>
              </a:rPr>
              <a:pPr algn="l"/>
              <a:t>‹#›</a:t>
            </a:fld>
            <a:endParaRPr lang="pl-PL" sz="1100" b="1" dirty="0">
              <a:solidFill>
                <a:srgbClr val="FFFFFF"/>
              </a:solidFill>
              <a:latin typeface="Lato" panose="020F0502020204030203" pitchFamily="34" charset="-18"/>
              <a:cs typeface="Calibri"/>
            </a:endParaRPr>
          </a:p>
        </p:txBody>
      </p:sp>
      <p:sp>
        <p:nvSpPr>
          <p:cNvPr id="18" name="Symbol zastępczy daty 10"/>
          <p:cNvSpPr txBox="1">
            <a:spLocks/>
          </p:cNvSpPr>
          <p:nvPr/>
        </p:nvSpPr>
        <p:spPr>
          <a:xfrm>
            <a:off x="7775482" y="4857964"/>
            <a:ext cx="828519" cy="2053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900" spc="20" dirty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t>Warszawa</a:t>
            </a:r>
          </a:p>
          <a:p>
            <a:pPr algn="l"/>
            <a:fld id="{7B8B942C-0FA6-4F1F-974D-70E384C4FCA4}" type="datetime1">
              <a:rPr lang="pl-PL" sz="900" spc="20" smtClean="0">
                <a:solidFill>
                  <a:schemeClr val="bg1"/>
                </a:solidFill>
                <a:latin typeface="Lato" panose="020F0502020204030203" pitchFamily="34" charset="-18"/>
                <a:cs typeface="Calibri Light"/>
              </a:rPr>
              <a:pPr algn="l"/>
              <a:t>20.03.2018</a:t>
            </a:fld>
            <a:endParaRPr lang="pl-PL" sz="900" spc="20" dirty="0">
              <a:solidFill>
                <a:schemeClr val="bg1"/>
              </a:solidFill>
              <a:latin typeface="Lato" panose="020F0502020204030203" pitchFamily="34" charset="-18"/>
              <a:cs typeface="Calibri Light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8" y="4898221"/>
            <a:ext cx="1265272" cy="20082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94" y="4877008"/>
            <a:ext cx="986828" cy="2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17612" y="0"/>
            <a:ext cx="7426800" cy="968624"/>
          </a:xfrm>
        </p:spPr>
        <p:txBody>
          <a:bodyPr/>
          <a:lstStyle/>
          <a:p>
            <a:r>
              <a:rPr lang="pl-PL" sz="3400" b="1" dirty="0" smtClean="0"/>
              <a:t>Egzaminowanie i  monitorowanie </a:t>
            </a:r>
            <a:br>
              <a:rPr lang="pl-PL" sz="3400" b="1" dirty="0" smtClean="0"/>
            </a:br>
            <a:r>
              <a:rPr lang="pl-PL" sz="3400" b="1" dirty="0" smtClean="0"/>
              <a:t>maszynistów</a:t>
            </a:r>
            <a:endParaRPr lang="pl-PL" sz="3400" b="1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800" b="1" dirty="0" smtClean="0"/>
              <a:t>Rola Prezesa Urzędu Transportu Kolejowego</a:t>
            </a:r>
            <a:endParaRPr lang="pl-PL" sz="2800" b="1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Ignacy Góra</a:t>
            </a:r>
          </a:p>
          <a:p>
            <a:r>
              <a:rPr lang="pl-PL" dirty="0" smtClean="0"/>
              <a:t>Prezes UTK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87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prstClr val="white"/>
                </a:solidFill>
                <a:latin typeface="Lato" panose="020F0502020204030203" pitchFamily="34" charset="-18"/>
              </a:rPr>
              <a:t>Narzędzie wspierające realizację projektu - symulator</a:t>
            </a:r>
            <a:endParaRPr lang="pl-PL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98" y="3436808"/>
            <a:ext cx="1895167" cy="168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065780" y="2450432"/>
            <a:ext cx="74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Zweryfikuje </a:t>
            </a:r>
            <a:r>
              <a:rPr lang="pl-PL" sz="14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predyspozycje do pracy w zawodzie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(refleks, działanie w stresie itd.)</a:t>
            </a:r>
            <a:endParaRPr lang="pl-PL" sz="14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65780" y="1690127"/>
            <a:ext cx="759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Symulator będzie </a:t>
            </a:r>
            <a:r>
              <a:rPr lang="pl-PL" sz="14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elementem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systemu egzaminowania kandydatów na maszynistów i pozwoli zbadać </a:t>
            </a:r>
            <a:r>
              <a:rPr lang="pl-PL" sz="14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prawidłowe reakcje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w sytuacjach kryzysowych i niestandardowych</a:t>
            </a:r>
            <a:endParaRPr lang="pl-PL" sz="1400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102202" y="1007355"/>
            <a:ext cx="7643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Symulator będzie odwzorowywać </a:t>
            </a:r>
            <a:r>
              <a:rPr lang="pl-PL" sz="14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istniejący tabor i linie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 kolejowe, co gwarantuje </a:t>
            </a:r>
            <a:r>
              <a:rPr lang="pl-PL" sz="14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odpowiednie przygotowanie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 do pracy na stanowisku maszynisty </a:t>
            </a:r>
            <a:endParaRPr lang="pl-PL" sz="14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102201" y="2930183"/>
            <a:ext cx="744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Przygotowane scenariusze symulacyjne pozwolą </a:t>
            </a:r>
            <a:r>
              <a:rPr lang="pl-PL" sz="14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zweryfikować postepowanie w różnych sytuacjach ruchowych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 -  np. wyjazd z toru zamkniętego na szlak</a:t>
            </a:r>
            <a:endParaRPr lang="pl-PL" sz="1400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49" y="1032807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49" y="1691673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49" y="2342444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49" y="2966908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5F3BEBB-780E-46E0-A65D-1160958A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Etapy realizacji projektu</a:t>
            </a:r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6766477" y="2909242"/>
            <a:ext cx="2198011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2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Źródła Finansowania: </a:t>
            </a:r>
          </a:p>
          <a:p>
            <a:pPr marL="171450" lvl="0" indent="-171450">
              <a:spcBef>
                <a:spcPct val="20000"/>
              </a:spcBef>
              <a:buClr>
                <a:srgbClr val="042B60"/>
              </a:buClr>
              <a:buFont typeface="Symbol" panose="05050102010706020507" pitchFamily="18" charset="2"/>
              <a:buChar char="-"/>
              <a:defRPr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Fundusze UE - 85%</a:t>
            </a:r>
          </a:p>
          <a:p>
            <a:pPr marL="171450" lvl="0" indent="-171450">
              <a:spcBef>
                <a:spcPct val="20000"/>
              </a:spcBef>
              <a:buClr>
                <a:srgbClr val="042B60"/>
              </a:buClr>
              <a:buFont typeface="Symbol" panose="05050102010706020507" pitchFamily="18" charset="2"/>
              <a:buChar char="-"/>
              <a:defRPr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Budżet państwa – 15%</a:t>
            </a:r>
          </a:p>
        </p:txBody>
      </p:sp>
      <p:sp>
        <p:nvSpPr>
          <p:cNvPr id="23" name="Symbol zastępczy tekstu 1"/>
          <p:cNvSpPr txBox="1">
            <a:spLocks/>
          </p:cNvSpPr>
          <p:nvPr/>
        </p:nvSpPr>
        <p:spPr>
          <a:xfrm>
            <a:off x="695304" y="2855365"/>
            <a:ext cx="1671175" cy="827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Lato" panose="020F05020202040302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Lato" panose="020F05020202040302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Lato" panose="020F05020202040302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Lato" panose="020F05020202040302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Lato" panose="020F05020202040302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l-PL" sz="1200" b="1" dirty="0" smtClean="0"/>
              <a:t>Projekt został wpisany </a:t>
            </a:r>
            <a:br>
              <a:rPr lang="pl-PL" sz="1200" b="1" dirty="0" smtClean="0"/>
            </a:br>
            <a:r>
              <a:rPr lang="pl-PL" sz="1200" b="1" dirty="0" smtClean="0"/>
              <a:t>do wykazu projektów zidentyfikowanych </a:t>
            </a:r>
            <a:br>
              <a:rPr lang="pl-PL" sz="1200" b="1" dirty="0" smtClean="0"/>
            </a:br>
            <a:r>
              <a:rPr lang="pl-PL" sz="1200" dirty="0" err="1" smtClean="0"/>
              <a:t>POiŚ</a:t>
            </a:r>
            <a:r>
              <a:rPr lang="pl-PL" sz="1200" dirty="0" smtClean="0"/>
              <a:t> </a:t>
            </a:r>
            <a:br>
              <a:rPr lang="pl-PL" sz="1200" dirty="0" smtClean="0"/>
            </a:br>
            <a:r>
              <a:rPr lang="pl-PL" sz="1200" dirty="0" smtClean="0"/>
              <a:t>styczeń 2018 r. 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2710576" y="2909242"/>
            <a:ext cx="1682438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  <a:t>Podpisanie </a:t>
            </a:r>
            <a:r>
              <a:rPr kumimoji="0" lang="pl-PL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  <a:t>pre</a:t>
            </a: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  <a:t>-umowy </a:t>
            </a:r>
            <a:b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</a:b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  <a:t>z Centrum </a:t>
            </a:r>
            <a:r>
              <a:rPr lang="pl-PL" sz="1200" dirty="0">
                <a:solidFill>
                  <a:schemeClr val="tx2"/>
                </a:solidFill>
                <a:latin typeface="Lato" panose="020F0502020204030203" pitchFamily="34" charset="-18"/>
              </a:rPr>
              <a:t>U</a:t>
            </a:r>
            <a:r>
              <a:rPr kumimoji="0" lang="pl-P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  <a:t>nijnych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</a:rPr>
              <a:t> Projektów Transportowych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noProof="0" dirty="0" smtClean="0">
                <a:solidFill>
                  <a:schemeClr val="tx2"/>
                </a:solidFill>
                <a:latin typeface="Lato" panose="020F0502020204030203" pitchFamily="34" charset="-18"/>
              </a:rPr>
              <a:t>marzec 2018 r.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ato" panose="020F0502020204030203" pitchFamily="34" charset="-18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4737111" y="2909242"/>
            <a:ext cx="1854572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Szacunkowy koszt całkowity w mln PLN 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pl-PL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kumimoji="0" lang="pl-PL" sz="1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36,6 mln PLN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Szacunkowa wartość dofinansowania UE 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  <a:b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</a:b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31,13 mln PLN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7" y="924065"/>
            <a:ext cx="783431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2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5F3BEBB-780E-46E0-A65D-1160958A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 monitorowania poziomu bezpieczeństwa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56234" y="1279558"/>
            <a:ext cx="6033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42B60"/>
              </a:buClr>
            </a:pP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obiektywny i transparentny system egzaminowania maszynistów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72" y="1223877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44" y="2075983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371" y="2913199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944" y="3867889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134868" y="3810451"/>
            <a:ext cx="5863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42B60"/>
              </a:buClr>
            </a:pPr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k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walifikacje, uprawnienia, spełnianie wymagań zdrowotnych maszynistów</a:t>
            </a:r>
            <a:endParaRPr lang="pl-PL" sz="16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109059" y="1961108"/>
            <a:ext cx="576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42B60"/>
              </a:buClr>
            </a:pPr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ocena postępowania 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maszynistów – odpowiednie reakcje </a:t>
            </a:r>
            <a:b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</a:b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w sytuacjach niestandardowych</a:t>
            </a:r>
            <a:endParaRPr lang="pl-PL" sz="16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83249" y="2855761"/>
            <a:ext cx="5990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42B60"/>
              </a:buClr>
            </a:pPr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ocena, weryfikacja oraz doskonalenie wiedzy instruktorów 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/>
            </a:r>
            <a:b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</a:b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i egzaminatorów</a:t>
            </a:r>
            <a:endParaRPr lang="pl-PL" sz="16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726" y="1519607"/>
            <a:ext cx="1944193" cy="194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4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2964426" y="1283110"/>
            <a:ext cx="6000062" cy="2138516"/>
          </a:xfrm>
        </p:spPr>
        <p:txBody>
          <a:bodyPr/>
          <a:lstStyle/>
          <a:p>
            <a:r>
              <a:rPr lang="pl-PL" sz="2800" b="1" dirty="0" smtClean="0"/>
              <a:t>Skuteczna weryfikacja wiedzy</a:t>
            </a:r>
            <a:br>
              <a:rPr lang="pl-PL" sz="2800" b="1" dirty="0" smtClean="0"/>
            </a:br>
            <a:r>
              <a:rPr lang="pl-PL" sz="2800" b="1" dirty="0" smtClean="0"/>
              <a:t>i umiejętności maszynistów</a:t>
            </a:r>
          </a:p>
          <a:p>
            <a:r>
              <a:rPr lang="pl-PL" sz="2800" b="1" dirty="0" smtClean="0"/>
              <a:t>Likwidacja negatywnych praktyk związanych z czasem pracy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chcemy osiągnąć</a:t>
            </a:r>
            <a:endParaRPr lang="pl-PL" dirty="0"/>
          </a:p>
        </p:txBody>
      </p:sp>
      <p:pic>
        <p:nvPicPr>
          <p:cNvPr id="4" name="Picture 3" descr="C:\Users\MPIWOW~1\AppData\Local\Temp\darts-155726_128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6" y="1335928"/>
            <a:ext cx="1958597" cy="21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247297" y="3669503"/>
            <a:ext cx="7366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2"/>
                </a:solidFill>
              </a:rPr>
              <a:t>Zwiększenie poziomu bezpieczeństwa</a:t>
            </a:r>
          </a:p>
        </p:txBody>
      </p:sp>
    </p:spTree>
    <p:extLst>
      <p:ext uri="{BB962C8B-B14F-4D97-AF65-F5344CB8AC3E}">
        <p14:creationId xmlns:p14="http://schemas.microsoft.com/office/powerpoint/2010/main" val="9573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7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Statystyka maszynistów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46655" y="955659"/>
            <a:ext cx="6182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pl-PL" sz="2000" dirty="0" smtClean="0">
                <a:latin typeface="Lato" panose="020F0502020204030203" pitchFamily="34" charset="-18"/>
              </a:rPr>
              <a:t>uprawnienia do prowadzenia pojazdów kolejowych: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034" y="2404384"/>
            <a:ext cx="637424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Symbol" panose="05050102010706020507" pitchFamily="18" charset="2"/>
              <a:buChar char=""/>
            </a:pPr>
            <a:r>
              <a:rPr lang="pl-PL" sz="2000" dirty="0" smtClean="0">
                <a:solidFill>
                  <a:schemeClr val="tx2"/>
                </a:solidFill>
                <a:latin typeface="Lato" panose="020F0502020204030203" pitchFamily="34" charset="-18"/>
              </a:rPr>
              <a:t>Spełnić </a:t>
            </a:r>
            <a:r>
              <a:rPr lang="pl-PL" sz="2000" dirty="0">
                <a:solidFill>
                  <a:schemeClr val="tx2"/>
                </a:solidFill>
                <a:latin typeface="Lato" panose="020F0502020204030203" pitchFamily="34" charset="-18"/>
              </a:rPr>
              <a:t>wysokie wymagania zdrowotne</a:t>
            </a:r>
          </a:p>
          <a:p>
            <a:pPr marL="342900" indent="-342900">
              <a:buClr>
                <a:schemeClr val="accent1"/>
              </a:buClr>
              <a:buFont typeface="Symbol" panose="05050102010706020507" pitchFamily="18" charset="2"/>
              <a:buChar char=""/>
            </a:pPr>
            <a:r>
              <a:rPr lang="pl-PL" sz="2000" dirty="0" smtClean="0">
                <a:solidFill>
                  <a:schemeClr val="tx2"/>
                </a:solidFill>
                <a:latin typeface="Lato" panose="020F0502020204030203" pitchFamily="34" charset="-18"/>
              </a:rPr>
              <a:t>Przejść szkolenie i zdać egzamin na licencję maszynisty</a:t>
            </a:r>
          </a:p>
          <a:p>
            <a:pPr marL="342900" indent="-342900">
              <a:buClr>
                <a:schemeClr val="accent1"/>
              </a:buClr>
              <a:buFont typeface="Symbol" panose="05050102010706020507" pitchFamily="18" charset="2"/>
              <a:buChar char=""/>
            </a:pPr>
            <a:r>
              <a:rPr lang="pl-PL" sz="2000" dirty="0" smtClean="0">
                <a:solidFill>
                  <a:schemeClr val="tx2"/>
                </a:solidFill>
                <a:latin typeface="Lato" panose="020F0502020204030203" pitchFamily="34" charset="-18"/>
              </a:rPr>
              <a:t>Przejść szkolenie i zdać egzamin na świadectwo maszynisty</a:t>
            </a:r>
          </a:p>
          <a:p>
            <a:pPr>
              <a:buClr>
                <a:schemeClr val="accent1"/>
              </a:buClr>
            </a:pPr>
            <a:endParaRPr lang="pl-PL" sz="600" dirty="0" smtClean="0">
              <a:solidFill>
                <a:schemeClr val="tx2"/>
              </a:solidFill>
              <a:latin typeface="Lato" panose="020F0502020204030203" pitchFamily="34" charset="-18"/>
            </a:endParaRPr>
          </a:p>
          <a:p>
            <a:pPr>
              <a:buClr>
                <a:schemeClr val="accent1"/>
              </a:buClr>
            </a:pPr>
            <a:r>
              <a:rPr lang="pl-PL" sz="2000" dirty="0" smtClean="0">
                <a:solidFill>
                  <a:schemeClr val="tx2"/>
                </a:solidFill>
                <a:latin typeface="Lato" panose="020F0502020204030203" pitchFamily="34" charset="-18"/>
              </a:rPr>
              <a:t>Jest ważnym elementem systemu bezpieczeństwa przewozów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1465428"/>
            <a:ext cx="4793226" cy="36133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Lato" panose="020F0502020204030203" pitchFamily="34" charset="-18"/>
              </a:rPr>
              <a:t>około</a:t>
            </a:r>
            <a:r>
              <a:rPr lang="pl-PL" b="1" dirty="0">
                <a:latin typeface="Lato" panose="020F0502020204030203" pitchFamily="34" charset="-18"/>
              </a:rPr>
              <a:t> </a:t>
            </a:r>
            <a:r>
              <a:rPr lang="pl-PL" sz="2400" b="1" dirty="0">
                <a:latin typeface="Lato" panose="020F0502020204030203" pitchFamily="34" charset="-18"/>
              </a:rPr>
              <a:t>17 tysięcy </a:t>
            </a:r>
            <a:r>
              <a:rPr lang="pl-PL" sz="1600" dirty="0" smtClean="0">
                <a:latin typeface="Lato" panose="020F0502020204030203" pitchFamily="34" charset="-18"/>
              </a:rPr>
              <a:t>osób</a:t>
            </a:r>
            <a:endParaRPr lang="pl-PL" sz="1600" dirty="0">
              <a:latin typeface="Lato" panose="020F0502020204030203" pitchFamily="34" charset="-18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1937774"/>
            <a:ext cx="3296265" cy="355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Lato" panose="020F0502020204030203" pitchFamily="34" charset="-18"/>
              </a:rPr>
              <a:t>Maszynista</a:t>
            </a:r>
            <a:r>
              <a:rPr lang="pl-PL" dirty="0" smtClean="0">
                <a:latin typeface="Lato" panose="020F0502020204030203" pitchFamily="34" charset="-18"/>
              </a:rPr>
              <a:t> musi:</a:t>
            </a:r>
            <a:endParaRPr lang="pl-PL" dirty="0">
              <a:latin typeface="Lato" panose="020F0502020204030203" pitchFamily="34" charset="-18"/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1227040326"/>
              </p:ext>
            </p:extLst>
          </p:nvPr>
        </p:nvGraphicFramePr>
        <p:xfrm>
          <a:off x="6629400" y="955660"/>
          <a:ext cx="2514600" cy="380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83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2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2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2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2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2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2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2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2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2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2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2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2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2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2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2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2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2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2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2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2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12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2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2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12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2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12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12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Graphic spid="12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Proces szkolenia maszynistów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923892" y="1800430"/>
            <a:ext cx="2017826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Lato" panose="020F0502020204030203" pitchFamily="34" charset="-18"/>
              </a:rPr>
              <a:t>S</a:t>
            </a:r>
            <a:r>
              <a:rPr lang="pl-PL" sz="1400" dirty="0" smtClean="0">
                <a:latin typeface="Lato" panose="020F0502020204030203" pitchFamily="34" charset="-18"/>
              </a:rPr>
              <a:t>zkolenie (uprawnienia)</a:t>
            </a:r>
            <a:endParaRPr lang="pl-PL" sz="1400" dirty="0">
              <a:latin typeface="Lato" panose="020F0502020204030203" pitchFamily="34" charset="-18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972585" y="2708838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Świadectwo</a:t>
            </a:r>
            <a:endParaRPr lang="pl-PL" sz="1200" dirty="0">
              <a:latin typeface="Lato" panose="020F0502020204030203" pitchFamily="34" charset="-18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93565" y="2705010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Licencja</a:t>
            </a:r>
            <a:endParaRPr lang="pl-PL" sz="1200" dirty="0">
              <a:latin typeface="Lato" panose="020F0502020204030203" pitchFamily="34" charset="-18"/>
            </a:endParaRPr>
          </a:p>
        </p:txBody>
      </p:sp>
      <p:cxnSp>
        <p:nvCxnSpPr>
          <p:cNvPr id="8" name="Łącznik prostoliniowy 7"/>
          <p:cNvCxnSpPr>
            <a:endCxn id="6" idx="0"/>
          </p:cNvCxnSpPr>
          <p:nvPr/>
        </p:nvCxnSpPr>
        <p:spPr>
          <a:xfrm>
            <a:off x="1925807" y="2405532"/>
            <a:ext cx="816398" cy="303306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5" idx="2"/>
            <a:endCxn id="7" idx="0"/>
          </p:cNvCxnSpPr>
          <p:nvPr/>
        </p:nvCxnSpPr>
        <p:spPr>
          <a:xfrm flipH="1">
            <a:off x="1163185" y="2399387"/>
            <a:ext cx="769620" cy="305623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2331955" y="967001"/>
            <a:ext cx="4664710" cy="59895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Lato" panose="020F0502020204030203" pitchFamily="34" charset="-18"/>
              </a:rPr>
              <a:t>MASZYNISTA / KANDYDAT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3695619" y="1819860"/>
            <a:ext cx="1937385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Lato" panose="020F0502020204030203" pitchFamily="34" charset="-18"/>
              </a:rPr>
              <a:t>Doskonalenie</a:t>
            </a:r>
            <a:endParaRPr lang="pl-PL" sz="1400" dirty="0">
              <a:latin typeface="Lato" panose="020F0502020204030203" pitchFamily="34" charset="-18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3795153" y="2539818"/>
            <a:ext cx="1738313" cy="931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Pouczenia okresowe</a:t>
            </a:r>
          </a:p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3 x 8 godz. lekcyjnych</a:t>
            </a:r>
          </a:p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(45 min.)</a:t>
            </a:r>
            <a:endParaRPr lang="pl-PL" sz="1200" dirty="0">
              <a:latin typeface="Lato" panose="020F0502020204030203" pitchFamily="34" charset="-18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894689" y="3583064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Pouczenia doraźne</a:t>
            </a:r>
            <a:endParaRPr lang="pl-PL" sz="1200" dirty="0">
              <a:latin typeface="Lato" panose="020F0502020204030203" pitchFamily="34" charset="-18"/>
            </a:endParaRPr>
          </a:p>
        </p:txBody>
      </p:sp>
      <p:cxnSp>
        <p:nvCxnSpPr>
          <p:cNvPr id="15" name="Łącznik prostoliniowy 14"/>
          <p:cNvCxnSpPr>
            <a:stCxn id="12" idx="2"/>
            <a:endCxn id="13" idx="0"/>
          </p:cNvCxnSpPr>
          <p:nvPr/>
        </p:nvCxnSpPr>
        <p:spPr>
          <a:xfrm flipH="1">
            <a:off x="4664310" y="2418817"/>
            <a:ext cx="2" cy="121001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>
            <a:stCxn id="13" idx="2"/>
            <a:endCxn id="14" idx="0"/>
          </p:cNvCxnSpPr>
          <p:nvPr/>
        </p:nvCxnSpPr>
        <p:spPr>
          <a:xfrm flipH="1">
            <a:off x="4664309" y="3470918"/>
            <a:ext cx="1" cy="112146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stokąt zaokrąglony 22"/>
          <p:cNvSpPr/>
          <p:nvPr/>
        </p:nvSpPr>
        <p:spPr>
          <a:xfrm>
            <a:off x="6386905" y="1761241"/>
            <a:ext cx="2446020" cy="71100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Lato" panose="020F0502020204030203" pitchFamily="34" charset="-18"/>
              </a:rPr>
              <a:t>Sprawdziany wiedzy </a:t>
            </a:r>
            <a:br>
              <a:rPr lang="pl-PL" sz="1400" dirty="0" smtClean="0">
                <a:latin typeface="Lato" panose="020F0502020204030203" pitchFamily="34" charset="-18"/>
              </a:rPr>
            </a:br>
            <a:r>
              <a:rPr lang="pl-PL" sz="1400" dirty="0" smtClean="0">
                <a:latin typeface="Lato" panose="020F0502020204030203" pitchFamily="34" charset="-18"/>
              </a:rPr>
              <a:t>i umiejętności</a:t>
            </a:r>
          </a:p>
          <a:p>
            <a:pPr algn="ctr"/>
            <a:r>
              <a:rPr lang="pl-PL" sz="1400" dirty="0" smtClean="0">
                <a:latin typeface="Lato" panose="020F0502020204030203" pitchFamily="34" charset="-18"/>
              </a:rPr>
              <a:t>1 x/3 lata (1x/4 lata)</a:t>
            </a:r>
            <a:endParaRPr lang="pl-PL" sz="1400" dirty="0">
              <a:latin typeface="Lato" panose="020F0502020204030203" pitchFamily="34" charset="-18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2331955" y="4287377"/>
            <a:ext cx="4540793" cy="522294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 smtClean="0">
                <a:latin typeface="Lato" panose="020F0502020204030203" pitchFamily="34" charset="-18"/>
              </a:rPr>
              <a:t>Szkolenie na symulatorze: </a:t>
            </a:r>
          </a:p>
          <a:p>
            <a:pPr algn="ctr"/>
            <a:r>
              <a:rPr lang="pl-PL" sz="1050" dirty="0" smtClean="0">
                <a:latin typeface="Lato" panose="020F0502020204030203" pitchFamily="34" charset="-18"/>
              </a:rPr>
              <a:t>3 godz. / rok</a:t>
            </a:r>
            <a:endParaRPr lang="pl-PL" sz="1050" dirty="0">
              <a:latin typeface="Lato" panose="020F0502020204030203" pitchFamily="34" charset="-18"/>
            </a:endParaRPr>
          </a:p>
        </p:txBody>
      </p:sp>
      <p:cxnSp>
        <p:nvCxnSpPr>
          <p:cNvPr id="55" name="Łącznik prostoliniowy 8"/>
          <p:cNvCxnSpPr>
            <a:stCxn id="11" idx="2"/>
            <a:endCxn id="5" idx="0"/>
          </p:cNvCxnSpPr>
          <p:nvPr/>
        </p:nvCxnSpPr>
        <p:spPr>
          <a:xfrm flipH="1">
            <a:off x="1932805" y="1565958"/>
            <a:ext cx="2731505" cy="234472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oliniowy 8"/>
          <p:cNvCxnSpPr>
            <a:stCxn id="11" idx="2"/>
            <a:endCxn id="12" idx="0"/>
          </p:cNvCxnSpPr>
          <p:nvPr/>
        </p:nvCxnSpPr>
        <p:spPr>
          <a:xfrm>
            <a:off x="4664310" y="1565958"/>
            <a:ext cx="2" cy="253902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oliniowy 8"/>
          <p:cNvCxnSpPr>
            <a:stCxn id="11" idx="2"/>
            <a:endCxn id="23" idx="0"/>
          </p:cNvCxnSpPr>
          <p:nvPr/>
        </p:nvCxnSpPr>
        <p:spPr>
          <a:xfrm>
            <a:off x="4664310" y="1565958"/>
            <a:ext cx="2945605" cy="195283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77" y="2446350"/>
            <a:ext cx="1841027" cy="1841027"/>
          </a:xfrm>
          <a:prstGeom prst="rect">
            <a:avLst/>
          </a:prstGeom>
        </p:spPr>
      </p:pic>
      <p:sp>
        <p:nvSpPr>
          <p:cNvPr id="24" name="Prostokąt zaokrąglony 23"/>
          <p:cNvSpPr/>
          <p:nvPr/>
        </p:nvSpPr>
        <p:spPr>
          <a:xfrm>
            <a:off x="1975781" y="3458334"/>
            <a:ext cx="1539240" cy="59895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-18"/>
              </a:rPr>
              <a:t>od 6 do 15 miesięcy</a:t>
            </a:r>
            <a:endParaRPr lang="pl-PL" sz="12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96761" y="3454506"/>
            <a:ext cx="1539240" cy="59895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bg1"/>
                </a:solidFill>
                <a:latin typeface="Lato" panose="020F0502020204030203" pitchFamily="34" charset="-18"/>
              </a:rPr>
              <a:t>3 miesiące</a:t>
            </a:r>
            <a:endParaRPr lang="pl-PL" sz="12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35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Szkolenie maszynisty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107570" y="2455362"/>
            <a:ext cx="7553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Staż stanowiskowy i szkolenie praktyczne – </a:t>
            </a:r>
            <a:r>
              <a:rPr lang="pl-PL" sz="1600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900 h </a:t>
            </a:r>
            <a:endParaRPr lang="pl-PL" sz="1600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07570" y="2934670"/>
            <a:ext cx="8201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Szkolenie teoretyczne (wykłady i zajęcia praktyczne) – </a:t>
            </a:r>
            <a:r>
              <a:rPr lang="pl-PL" sz="1600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768 h </a:t>
            </a:r>
            <a:endParaRPr lang="pl-PL" sz="1600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107570" y="3435826"/>
            <a:ext cx="8980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Prowadzenie pojazdu kolejowego pod nadzorem –</a:t>
            </a:r>
            <a:r>
              <a:rPr lang="pl-PL" sz="1600" dirty="0" smtClean="0">
                <a:latin typeface="Lato" panose="020F0502020204030203" pitchFamily="34" charset="-18"/>
              </a:rPr>
              <a:t> </a:t>
            </a:r>
            <a:r>
              <a:rPr lang="pl-PL" sz="1600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1100 h</a:t>
            </a:r>
            <a:endParaRPr lang="pl-PL" sz="1600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20259" y="4050571"/>
            <a:ext cx="773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Lato" panose="020F0502020204030203" pitchFamily="34" charset="-18"/>
              </a:rPr>
              <a:t> </a:t>
            </a:r>
            <a:r>
              <a:rPr lang="pl-PL" sz="2800" b="1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2966 h = 371 </a:t>
            </a:r>
            <a:r>
              <a:rPr lang="pl-PL" sz="2400" b="1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dni roboczych </a:t>
            </a:r>
            <a:r>
              <a:rPr lang="pl-PL" sz="2800" b="1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= 1 rok 6 miesięcy </a:t>
            </a:r>
            <a:endParaRPr lang="pl-PL" sz="2800" b="1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1465085"/>
            <a:ext cx="110612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Część </a:t>
            </a:r>
            <a:r>
              <a:rPr lang="pl-PL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2925748"/>
            <a:ext cx="1106129" cy="33855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Część </a:t>
            </a:r>
            <a:r>
              <a:rPr lang="pl-PL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III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441" y="3407982"/>
            <a:ext cx="1106129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Część </a:t>
            </a:r>
            <a:r>
              <a:rPr lang="pl-PL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IV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441" y="2436838"/>
            <a:ext cx="110612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Lato" panose="020F0502020204030203" pitchFamily="34" charset="-18"/>
              </a:rPr>
              <a:t>Część </a:t>
            </a:r>
            <a:r>
              <a:rPr lang="pl-PL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II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107570" y="1471055"/>
            <a:ext cx="7553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Szkolenie na licencję maszynisty – </a:t>
            </a:r>
            <a:r>
              <a:rPr lang="pl-PL" sz="1600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298 h </a:t>
            </a:r>
            <a:endParaRPr lang="pl-PL" sz="1600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53961" y="979241"/>
            <a:ext cx="8790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Licencja maszynisty</a:t>
            </a:r>
            <a:endParaRPr lang="pl-PL" sz="1600" b="1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53960" y="1945024"/>
            <a:ext cx="8790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Świadectwo maszynisty</a:t>
            </a:r>
            <a:endParaRPr lang="pl-PL" sz="1600" b="1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942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Lato" panose="020F0502020204030203" pitchFamily="34" charset="-18"/>
              </a:rPr>
              <a:t>Rozdzielenie szkolenia i egzaminowania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938836" y="3462155"/>
            <a:ext cx="3205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Prezes </a:t>
            </a:r>
            <a:r>
              <a:rPr lang="pl-PL" sz="1400" dirty="0">
                <a:solidFill>
                  <a:schemeClr val="tx2"/>
                </a:solidFill>
                <a:latin typeface="Lato" panose="020F0502020204030203" pitchFamily="34" charset="-18"/>
              </a:rPr>
              <a:t>UTK przeprowadza kontrole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w </a:t>
            </a:r>
            <a:r>
              <a:rPr lang="pl-PL" sz="1400" dirty="0">
                <a:solidFill>
                  <a:schemeClr val="tx2"/>
                </a:solidFill>
                <a:latin typeface="Lato" panose="020F0502020204030203" pitchFamily="34" charset="-18"/>
              </a:rPr>
              <a:t>ośrodkach szkolenia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/>
            </a:r>
            <a:b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</a:b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i egzaminowania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chemeClr val="tx2"/>
                </a:solidFill>
                <a:latin typeface="Lato" panose="020F0502020204030203" pitchFamily="34" charset="-18"/>
              </a:rPr>
              <a:t>W niektórych ośrodkach zdawalność to 100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% - co wzbudza wątpliwości</a:t>
            </a:r>
            <a:endParaRPr lang="pl-PL" sz="14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67154" y="3550645"/>
            <a:ext cx="3556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chemeClr val="tx2"/>
                </a:solidFill>
                <a:latin typeface="Lato" panose="020F0502020204030203" pitchFamily="34" charset="-18"/>
              </a:rPr>
              <a:t>Od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jakości wyszkolenia </a:t>
            </a:r>
            <a:r>
              <a:rPr lang="pl-PL" sz="1400" dirty="0">
                <a:solidFill>
                  <a:schemeClr val="tx2"/>
                </a:solidFill>
                <a:latin typeface="Lato" panose="020F0502020204030203" pitchFamily="34" charset="-18"/>
              </a:rPr>
              <a:t>maszynistów zależy bezpieczeństwo </a:t>
            </a: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ruchu kolejowego</a:t>
            </a:r>
            <a:endParaRPr lang="pl-PL" sz="14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864357" y="1122321"/>
            <a:ext cx="32891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Ośrodek szkolenia powinien spełnić wymagania określone w przepisach Dz. U. z 2014 poz. 1566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Znajduje się na liście </a:t>
            </a:r>
            <a:b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</a:br>
            <a:r>
              <a:rPr lang="pl-PL" sz="1400" dirty="0" smtClean="0">
                <a:solidFill>
                  <a:schemeClr val="tx2"/>
                </a:solidFill>
                <a:latin typeface="Lato" panose="020F0502020204030203" pitchFamily="34" charset="-18"/>
              </a:rPr>
              <a:t>Prezesa UTK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391572" y="1117959"/>
            <a:ext cx="355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Lato" panose="020F0502020204030203" pitchFamily="34" charset="-18"/>
              <a:buChar char="!"/>
            </a:pPr>
            <a:r>
              <a:rPr lang="pl-PL" sz="1400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Konieczne rozdzielenie procesu szkolenia od egzaminowania</a:t>
            </a:r>
          </a:p>
          <a:p>
            <a:pPr marL="285750" indent="-285750">
              <a:buClr>
                <a:srgbClr val="FF0000"/>
              </a:buClr>
              <a:buFont typeface="Lato" panose="020F0502020204030203" pitchFamily="34" charset="-18"/>
              <a:buChar char="!"/>
            </a:pPr>
            <a:r>
              <a:rPr lang="pl-PL" sz="1400" dirty="0" smtClean="0">
                <a:solidFill>
                  <a:schemeClr val="accent2"/>
                </a:solidFill>
                <a:latin typeface="Lato" panose="020F0502020204030203" pitchFamily="34" charset="-18"/>
              </a:rPr>
              <a:t>Takie systemy istnieją w transporcie drogowym, lotniczym i morskim</a:t>
            </a:r>
            <a:endParaRPr lang="pl-PL" sz="1400" dirty="0">
              <a:solidFill>
                <a:schemeClr val="accent2"/>
              </a:solidFill>
              <a:latin typeface="Lato" panose="020F0502020204030203" pitchFamily="34" charset="-18"/>
            </a:endParaRPr>
          </a:p>
        </p:txBody>
      </p:sp>
      <p:sp>
        <p:nvSpPr>
          <p:cNvPr id="16" name="Schemat blokowy: lub 15"/>
          <p:cNvSpPr/>
          <p:nvPr/>
        </p:nvSpPr>
        <p:spPr>
          <a:xfrm>
            <a:off x="3509962" y="1650126"/>
            <a:ext cx="2428875" cy="2250282"/>
          </a:xfrm>
          <a:prstGeom prst="flowChar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81" y="2881837"/>
            <a:ext cx="668808" cy="6688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93" y="1966637"/>
            <a:ext cx="694644" cy="6946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81" y="1953106"/>
            <a:ext cx="668808" cy="66880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48" y="2921946"/>
            <a:ext cx="597275" cy="5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zaokrąglony 35"/>
          <p:cNvSpPr/>
          <p:nvPr/>
        </p:nvSpPr>
        <p:spPr>
          <a:xfrm>
            <a:off x="4927839" y="2273173"/>
            <a:ext cx="588753" cy="152475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3" name="Prostokąt zaokrąglony 12"/>
          <p:cNvSpPr/>
          <p:nvPr/>
        </p:nvSpPr>
        <p:spPr>
          <a:xfrm>
            <a:off x="2069442" y="1293503"/>
            <a:ext cx="588753" cy="246560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Uzasadnienie realizacji projektu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211890" y="4026887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pl-PL" dirty="0">
                <a:solidFill>
                  <a:schemeClr val="tx2"/>
                </a:solidFill>
                <a:latin typeface="Lato" panose="020F0502020204030203" pitchFamily="34" charset="-18"/>
              </a:rPr>
              <a:t>2016*</a:t>
            </a:r>
            <a:endParaRPr lang="pl-PL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92092" y="40147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pl-PL" dirty="0">
                <a:solidFill>
                  <a:schemeClr val="tx2"/>
                </a:solidFill>
                <a:latin typeface="Lato" panose="020F0502020204030203" pitchFamily="34" charset="-18"/>
              </a:rPr>
              <a:t>2015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4088521" y="400911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pl-PL" dirty="0">
                <a:solidFill>
                  <a:schemeClr val="tx2"/>
                </a:solidFill>
                <a:latin typeface="Lato" panose="020F0502020204030203" pitchFamily="34" charset="-18"/>
              </a:rPr>
              <a:t>2016*</a:t>
            </a:r>
            <a:endParaRPr lang="pl-PL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346975" y="401476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pl-PL" dirty="0">
                <a:solidFill>
                  <a:schemeClr val="tx2"/>
                </a:solidFill>
                <a:latin typeface="Lato" panose="020F0502020204030203" pitchFamily="34" charset="-18"/>
              </a:rPr>
              <a:t>2015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80681" y="4378444"/>
            <a:ext cx="4759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pl-PL" sz="1400" i="1" dirty="0">
                <a:solidFill>
                  <a:schemeClr val="tx2"/>
                </a:solidFill>
                <a:latin typeface="Calibri"/>
              </a:rPr>
              <a:t>* Dane obejmują również zdarzenia na bocznicach kolejowych </a:t>
            </a:r>
          </a:p>
        </p:txBody>
      </p:sp>
      <p:sp>
        <p:nvSpPr>
          <p:cNvPr id="6" name="Prostokąt 5"/>
          <p:cNvSpPr/>
          <p:nvPr/>
        </p:nvSpPr>
        <p:spPr>
          <a:xfrm>
            <a:off x="6462304" y="2438537"/>
            <a:ext cx="25775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K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onieczność podjęcia</a:t>
            </a:r>
          </a:p>
          <a:p>
            <a:pPr algn="ctr" defTabSz="457189"/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 </a:t>
            </a:r>
            <a:r>
              <a:rPr lang="pl-PL" sz="16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działań systemowych </a:t>
            </a:r>
          </a:p>
          <a:p>
            <a:pPr algn="ctr" defTabSz="457189"/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w celu </a:t>
            </a:r>
          </a:p>
          <a:p>
            <a:pPr algn="ctr" defTabSz="457189"/>
            <a:r>
              <a:rPr lang="pl-PL" sz="16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minimalizacji zdarzeń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 </a:t>
            </a:r>
          </a:p>
          <a:p>
            <a:pPr algn="ctr" defTabSz="457189"/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w ramach systemu kolejowego</a:t>
            </a:r>
            <a:r>
              <a:rPr lang="pl-PL" sz="1600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 </a:t>
            </a:r>
            <a:endParaRPr lang="pl-PL" sz="16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488578" y="1661863"/>
            <a:ext cx="588753" cy="208457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2" name="Prostokąt zaokrąglony 11"/>
          <p:cNvSpPr/>
          <p:nvPr/>
        </p:nvSpPr>
        <p:spPr>
          <a:xfrm>
            <a:off x="1262730" y="1831369"/>
            <a:ext cx="588753" cy="191506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8" name="Schemat blokowy: łącznik 37"/>
          <p:cNvSpPr/>
          <p:nvPr/>
        </p:nvSpPr>
        <p:spPr>
          <a:xfrm>
            <a:off x="5278999" y="2227887"/>
            <a:ext cx="737559" cy="73326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17" name="Grupa 16"/>
          <p:cNvGrpSpPr/>
          <p:nvPr/>
        </p:nvGrpSpPr>
        <p:grpSpPr>
          <a:xfrm>
            <a:off x="5377506" y="2310484"/>
            <a:ext cx="552920" cy="552516"/>
            <a:chOff x="7098554" y="935518"/>
            <a:chExt cx="737227" cy="73668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89" y="1135750"/>
              <a:ext cx="323134" cy="35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Pierścień 28"/>
            <p:cNvSpPr/>
            <p:nvPr/>
          </p:nvSpPr>
          <p:spPr>
            <a:xfrm>
              <a:off x="7098554" y="935518"/>
              <a:ext cx="737227" cy="736688"/>
            </a:xfrm>
            <a:prstGeom prst="donut">
              <a:avLst>
                <a:gd name="adj" fmla="val 1541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>
                <a:solidFill>
                  <a:schemeClr val="tx1"/>
                </a:solidFill>
              </a:endParaRPr>
            </a:p>
          </p:txBody>
        </p:sp>
        <p:sp>
          <p:nvSpPr>
            <p:cNvPr id="30" name="Strzałka w prawo 29"/>
            <p:cNvSpPr/>
            <p:nvPr/>
          </p:nvSpPr>
          <p:spPr>
            <a:xfrm>
              <a:off x="7177749" y="1206096"/>
              <a:ext cx="138466" cy="176659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31" name="Strzałka w lewo 30"/>
            <p:cNvSpPr/>
            <p:nvPr/>
          </p:nvSpPr>
          <p:spPr>
            <a:xfrm>
              <a:off x="7613471" y="1204734"/>
              <a:ext cx="139991" cy="176659"/>
            </a:xfrm>
            <a:prstGeom prst="lef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32" name="Strzałka w górę 31"/>
            <p:cNvSpPr/>
            <p:nvPr/>
          </p:nvSpPr>
          <p:spPr>
            <a:xfrm>
              <a:off x="7385228" y="1448366"/>
              <a:ext cx="174511" cy="148392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33" name="Strzałka w dół 32"/>
            <p:cNvSpPr/>
            <p:nvPr/>
          </p:nvSpPr>
          <p:spPr>
            <a:xfrm>
              <a:off x="7385227" y="1042053"/>
              <a:ext cx="202365" cy="93697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</p:grpSp>
      <p:sp>
        <p:nvSpPr>
          <p:cNvPr id="34" name="Prostokąt zaokrąglony 33"/>
          <p:cNvSpPr/>
          <p:nvPr/>
        </p:nvSpPr>
        <p:spPr>
          <a:xfrm>
            <a:off x="3346974" y="2761127"/>
            <a:ext cx="588753" cy="1024127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>
              <a:solidFill>
                <a:srgbClr val="002060"/>
              </a:solidFill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4121126" y="2435672"/>
            <a:ext cx="588753" cy="134957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8" name="Schemat blokowy: łącznik 17"/>
          <p:cNvSpPr/>
          <p:nvPr/>
        </p:nvSpPr>
        <p:spPr>
          <a:xfrm>
            <a:off x="2378979" y="1241704"/>
            <a:ext cx="737559" cy="733265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grpSp>
        <p:nvGrpSpPr>
          <p:cNvPr id="11" name="Grupa 10"/>
          <p:cNvGrpSpPr/>
          <p:nvPr/>
        </p:nvGrpSpPr>
        <p:grpSpPr>
          <a:xfrm>
            <a:off x="2437204" y="1250992"/>
            <a:ext cx="705043" cy="704569"/>
            <a:chOff x="2163263" y="1080316"/>
            <a:chExt cx="940057" cy="9394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797" y="1373426"/>
              <a:ext cx="323134" cy="351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ierścień 3"/>
            <p:cNvSpPr/>
            <p:nvPr/>
          </p:nvSpPr>
          <p:spPr>
            <a:xfrm>
              <a:off x="2267762" y="1181820"/>
              <a:ext cx="737227" cy="736688"/>
            </a:xfrm>
            <a:prstGeom prst="donut">
              <a:avLst>
                <a:gd name="adj" fmla="val 15413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>
                <a:solidFill>
                  <a:schemeClr val="tx1"/>
                </a:solidFill>
              </a:endParaRPr>
            </a:p>
          </p:txBody>
        </p:sp>
        <p:sp>
          <p:nvSpPr>
            <p:cNvPr id="7" name="Strzałka w prawo 6"/>
            <p:cNvSpPr/>
            <p:nvPr/>
          </p:nvSpPr>
          <p:spPr>
            <a:xfrm>
              <a:off x="2964854" y="1460110"/>
              <a:ext cx="138466" cy="176659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8" name="Strzałka w lewo 7"/>
            <p:cNvSpPr/>
            <p:nvPr/>
          </p:nvSpPr>
          <p:spPr>
            <a:xfrm>
              <a:off x="2163263" y="1451486"/>
              <a:ext cx="122739" cy="176658"/>
            </a:xfrm>
            <a:prstGeom prst="lef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9" name="Strzałka w górę 8"/>
            <p:cNvSpPr/>
            <p:nvPr/>
          </p:nvSpPr>
          <p:spPr>
            <a:xfrm>
              <a:off x="2549120" y="1080316"/>
              <a:ext cx="168175" cy="118756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Strzałka w dół 9"/>
            <p:cNvSpPr/>
            <p:nvPr/>
          </p:nvSpPr>
          <p:spPr>
            <a:xfrm>
              <a:off x="2568693" y="1904694"/>
              <a:ext cx="188108" cy="115047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</p:grpSp>
      <p:sp>
        <p:nvSpPr>
          <p:cNvPr id="39" name="pole tekstowe 38"/>
          <p:cNvSpPr txBox="1"/>
          <p:nvPr/>
        </p:nvSpPr>
        <p:spPr>
          <a:xfrm>
            <a:off x="2038675" y="4027649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pl-PL" dirty="0">
                <a:solidFill>
                  <a:schemeClr val="tx2"/>
                </a:solidFill>
                <a:latin typeface="Lato" panose="020F0502020204030203" pitchFamily="34" charset="-18"/>
              </a:rPr>
              <a:t>2017*</a:t>
            </a:r>
            <a:endParaRPr lang="pl-PL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4853395" y="401471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pl-PL" dirty="0">
                <a:solidFill>
                  <a:schemeClr val="tx2"/>
                </a:solidFill>
                <a:latin typeface="Lato" panose="020F0502020204030203" pitchFamily="34" charset="-18"/>
              </a:rPr>
              <a:t>2017*</a:t>
            </a:r>
            <a:endParaRPr lang="pl-PL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3628412" y="3584688"/>
            <a:ext cx="1607420" cy="41688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solidFill>
                  <a:srgbClr val="002060"/>
                </a:solidFill>
              </a:rPr>
              <a:t>Wypadki powstałe wewnątrz systemu kolejowego</a:t>
            </a:r>
          </a:p>
        </p:txBody>
      </p:sp>
      <p:sp>
        <p:nvSpPr>
          <p:cNvPr id="14341" name="Prostokąt zaokrąglony 14340"/>
          <p:cNvSpPr/>
          <p:nvPr/>
        </p:nvSpPr>
        <p:spPr>
          <a:xfrm>
            <a:off x="765177" y="3584688"/>
            <a:ext cx="1583858" cy="42350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900" b="1" dirty="0">
                <a:solidFill>
                  <a:srgbClr val="002060"/>
                </a:solidFill>
              </a:rPr>
              <a:t>Wypadki </a:t>
            </a:r>
            <a:r>
              <a:rPr lang="pl-PL" sz="900" b="1" dirty="0" smtClean="0">
                <a:solidFill>
                  <a:srgbClr val="002060"/>
                </a:solidFill>
              </a:rPr>
              <a:t>na przejazdach</a:t>
            </a:r>
            <a:br>
              <a:rPr lang="pl-PL" sz="900" b="1" dirty="0" smtClean="0">
                <a:solidFill>
                  <a:srgbClr val="002060"/>
                </a:solidFill>
              </a:rPr>
            </a:br>
            <a:r>
              <a:rPr lang="pl-PL" sz="900" b="1" dirty="0" smtClean="0">
                <a:solidFill>
                  <a:srgbClr val="002060"/>
                </a:solidFill>
              </a:rPr>
              <a:t>i dzikich przejściach</a:t>
            </a:r>
            <a:endParaRPr lang="pl-PL" sz="900" b="1" dirty="0">
              <a:solidFill>
                <a:srgbClr val="002060"/>
              </a:solidFill>
            </a:endParaRPr>
          </a:p>
        </p:txBody>
      </p:sp>
      <p:sp>
        <p:nvSpPr>
          <p:cNvPr id="48" name="Prostokąt zaokrąglony 47"/>
          <p:cNvSpPr/>
          <p:nvPr/>
        </p:nvSpPr>
        <p:spPr>
          <a:xfrm>
            <a:off x="442496" y="1311233"/>
            <a:ext cx="680916" cy="2958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2"/>
                </a:solidFill>
              </a:rPr>
              <a:t>466</a:t>
            </a:r>
          </a:p>
        </p:txBody>
      </p:sp>
      <p:sp>
        <p:nvSpPr>
          <p:cNvPr id="49" name="Prostokąt zaokrąglony 48"/>
          <p:cNvSpPr/>
          <p:nvPr/>
        </p:nvSpPr>
        <p:spPr>
          <a:xfrm>
            <a:off x="1181637" y="1439518"/>
            <a:ext cx="707123" cy="2958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2"/>
                </a:solidFill>
              </a:rPr>
              <a:t>455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2016972" y="873022"/>
            <a:ext cx="664126" cy="2958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2"/>
                </a:solidFill>
              </a:rPr>
              <a:t>498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3222394" y="2327812"/>
            <a:ext cx="733912" cy="2958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2"/>
                </a:solidFill>
              </a:rPr>
              <a:t>172</a:t>
            </a:r>
          </a:p>
        </p:txBody>
      </p:sp>
      <p:sp>
        <p:nvSpPr>
          <p:cNvPr id="52" name="Prostokąt zaokrąglony 51"/>
          <p:cNvSpPr/>
          <p:nvPr/>
        </p:nvSpPr>
        <p:spPr>
          <a:xfrm>
            <a:off x="4084257" y="2022977"/>
            <a:ext cx="638561" cy="2958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2"/>
                </a:solidFill>
              </a:rPr>
              <a:t>259</a:t>
            </a:r>
          </a:p>
        </p:txBody>
      </p:sp>
      <p:sp>
        <p:nvSpPr>
          <p:cNvPr id="53" name="Prostokąt zaokrąglony 52"/>
          <p:cNvSpPr/>
          <p:nvPr/>
        </p:nvSpPr>
        <p:spPr>
          <a:xfrm>
            <a:off x="4870908" y="1873039"/>
            <a:ext cx="713050" cy="29586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solidFill>
                  <a:schemeClr val="tx2"/>
                </a:solidFill>
              </a:rPr>
              <a:t>273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494377" y="4622496"/>
            <a:ext cx="688269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pl-PL" sz="825" dirty="0">
                <a:solidFill>
                  <a:schemeClr val="tx2"/>
                </a:solidFill>
              </a:rPr>
              <a:t>Dane za 2017 r. nie są ostateczne i mogą ulec niewielkim zmianom w wyniku weryfikacji z </a:t>
            </a:r>
            <a:r>
              <a:rPr lang="pl-PL" sz="825" dirty="0" smtClean="0">
                <a:solidFill>
                  <a:schemeClr val="tx2"/>
                </a:solidFill>
              </a:rPr>
              <a:t>Raportami w </a:t>
            </a:r>
            <a:r>
              <a:rPr lang="pl-PL" sz="825" dirty="0">
                <a:solidFill>
                  <a:schemeClr val="tx2"/>
                </a:solidFill>
              </a:rPr>
              <a:t>sprawie bezpieczeństwa za 2017 r.</a:t>
            </a:r>
            <a:endParaRPr lang="pl-PL" sz="825" i="1" dirty="0">
              <a:solidFill>
                <a:schemeClr val="tx2"/>
              </a:solidFill>
              <a:latin typeface="Calibri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17" y="1293503"/>
            <a:ext cx="1093863" cy="10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21" grpId="0"/>
      <p:bldP spid="24" grpId="0"/>
      <p:bldP spid="25" grpId="0"/>
      <p:bldP spid="26" grpId="0"/>
      <p:bldP spid="5" grpId="0"/>
      <p:bldP spid="6" grpId="0"/>
      <p:bldP spid="2" grpId="0" animBg="1"/>
      <p:bldP spid="12" grpId="0" animBg="1"/>
      <p:bldP spid="34" grpId="0" animBg="1"/>
      <p:bldP spid="35" grpId="0" animBg="1"/>
      <p:bldP spid="18" grpId="0" animBg="1"/>
      <p:bldP spid="39" grpId="0"/>
      <p:bldP spid="40" grpId="0"/>
      <p:bldP spid="44" grpId="0" animBg="1"/>
      <p:bldP spid="14341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/>
          <a:stretch/>
        </p:blipFill>
        <p:spPr>
          <a:xfrm>
            <a:off x="435270" y="1475237"/>
            <a:ext cx="2477536" cy="262662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Niepożądane zdarzenia kolejowe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912806" y="2578674"/>
            <a:ext cx="5195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P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rzekraczanie największej dozwolonej prędkości jazdy</a:t>
            </a:r>
            <a:endParaRPr lang="pl-PL" sz="1200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38741" y="1344163"/>
            <a:ext cx="6553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P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rzejechanie obok semafora wskazującego "stój" lub niezatrzymanie się w wyznaczonym miejscu</a:t>
            </a:r>
            <a:endParaRPr lang="pl-PL" sz="1200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38741" y="1973400"/>
            <a:ext cx="675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N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ajechanie pojazdu kolejowego na pojazd lub inną przeszkodę</a:t>
            </a:r>
            <a:endParaRPr lang="pl-PL" sz="1200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931240" y="3216239"/>
            <a:ext cx="3828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pl-PL" sz="1600" dirty="0">
                <a:solidFill>
                  <a:schemeClr val="tx2"/>
                </a:solidFill>
                <a:latin typeface="Lato" panose="020F0502020204030203" pitchFamily="34" charset="-18"/>
              </a:rPr>
              <a:t>R</a:t>
            </a:r>
            <a:r>
              <a:rPr lang="pl-PL" sz="1600" dirty="0" smtClean="0">
                <a:solidFill>
                  <a:schemeClr val="tx2"/>
                </a:solidFill>
                <a:latin typeface="Lato" panose="020F0502020204030203" pitchFamily="34" charset="-18"/>
              </a:rPr>
              <a:t>ozerwanie się pociągu</a:t>
            </a:r>
            <a:endParaRPr lang="pl-PL" sz="1600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308123" y="3822914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  <a:latin typeface="Lato" panose="020F0502020204030203" pitchFamily="34" charset="-18"/>
              </a:rPr>
              <a:t>Każde takie zdarzenie może skutkować poważnymi skutkami,  w tym znacznymi stratami dla pasażerów, personelu kolejowego i mienia</a:t>
            </a:r>
            <a:endParaRPr lang="pl-PL" b="1" dirty="0">
              <a:solidFill>
                <a:schemeClr val="tx2"/>
              </a:solidFill>
              <a:latin typeface="Lato" panose="020F0502020204030203" pitchFamily="34" charset="-18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-1" y="973394"/>
            <a:ext cx="7706033" cy="3539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-18"/>
              </a:rPr>
              <a:t>Zdarzenia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-18"/>
              </a:rPr>
              <a:t>w ramach systemu kolejowego wynikają m.in. z następujących przyczyn</a:t>
            </a:r>
            <a:r>
              <a:rPr lang="pl-PL" sz="1600" dirty="0" smtClean="0">
                <a:solidFill>
                  <a:schemeClr val="bg1"/>
                </a:solidFill>
                <a:latin typeface="Lato" panose="020F0502020204030203" pitchFamily="34" charset="-18"/>
              </a:rPr>
              <a:t>:</a:t>
            </a:r>
            <a:endParaRPr lang="pl-PL" sz="1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88" y="3801107"/>
            <a:ext cx="696835" cy="6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8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latin typeface="Lato" panose="020F0502020204030203" pitchFamily="34" charset="-18"/>
              </a:rPr>
              <a:t>Proponowane zmiany</a:t>
            </a:r>
            <a:endParaRPr lang="pl-PL" dirty="0">
              <a:latin typeface="Lato" panose="020F0502020204030203" pitchFamily="34" charset="-18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086920" y="2209390"/>
            <a:ext cx="1895781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Lato" panose="020F0502020204030203" pitchFamily="34" charset="-18"/>
              </a:rPr>
              <a:t>Egzaminowanie</a:t>
            </a:r>
            <a:endParaRPr lang="pl-PL" sz="1400" dirty="0">
              <a:latin typeface="Lato" panose="020F0502020204030203" pitchFamily="34" charset="-18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172098" y="3382676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Świadectwo</a:t>
            </a:r>
            <a:endParaRPr lang="pl-PL" sz="1200" dirty="0">
              <a:latin typeface="Lato" panose="020F0502020204030203" pitchFamily="34" charset="-18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4072" y="3378098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Licencja</a:t>
            </a:r>
            <a:endParaRPr lang="pl-PL" sz="1200" dirty="0">
              <a:latin typeface="Lato" panose="020F0502020204030203" pitchFamily="34" charset="-18"/>
            </a:endParaRPr>
          </a:p>
        </p:txBody>
      </p:sp>
      <p:cxnSp>
        <p:nvCxnSpPr>
          <p:cNvPr id="8" name="Łącznik prostoliniowy 7"/>
          <p:cNvCxnSpPr>
            <a:stCxn id="5" idx="2"/>
            <a:endCxn id="6" idx="0"/>
          </p:cNvCxnSpPr>
          <p:nvPr/>
        </p:nvCxnSpPr>
        <p:spPr>
          <a:xfrm>
            <a:off x="2034811" y="2808347"/>
            <a:ext cx="906907" cy="574329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>
            <a:stCxn id="5" idx="2"/>
            <a:endCxn id="7" idx="0"/>
          </p:cNvCxnSpPr>
          <p:nvPr/>
        </p:nvCxnSpPr>
        <p:spPr>
          <a:xfrm flipH="1">
            <a:off x="1243692" y="2808347"/>
            <a:ext cx="791119" cy="569751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2331955" y="967001"/>
            <a:ext cx="4664710" cy="598957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atin typeface="Lato" panose="020F0502020204030203" pitchFamily="34" charset="-18"/>
              </a:rPr>
              <a:t>System Monitorowania i Egzaminowania Maszynistów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3695617" y="2209390"/>
            <a:ext cx="1937385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Lato" panose="020F0502020204030203" pitchFamily="34" charset="-18"/>
              </a:rPr>
              <a:t>Symulatory</a:t>
            </a:r>
            <a:endParaRPr lang="pl-PL" sz="1400" dirty="0">
              <a:latin typeface="Lato" panose="020F0502020204030203" pitchFamily="34" charset="-18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6679062" y="2226141"/>
            <a:ext cx="1851396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latin typeface="Lato" panose="020F0502020204030203" pitchFamily="34" charset="-18"/>
              </a:rPr>
              <a:t>Monitorowanie</a:t>
            </a:r>
            <a:endParaRPr lang="pl-PL" sz="1400" dirty="0">
              <a:latin typeface="Lato" panose="020F0502020204030203" pitchFamily="34" charset="-18"/>
            </a:endParaRPr>
          </a:p>
        </p:txBody>
      </p:sp>
      <p:cxnSp>
        <p:nvCxnSpPr>
          <p:cNvPr id="55" name="Łącznik prostoliniowy 8"/>
          <p:cNvCxnSpPr>
            <a:stCxn id="11" idx="2"/>
            <a:endCxn id="5" idx="0"/>
          </p:cNvCxnSpPr>
          <p:nvPr/>
        </p:nvCxnSpPr>
        <p:spPr>
          <a:xfrm flipH="1">
            <a:off x="2034811" y="1565958"/>
            <a:ext cx="2629499" cy="643432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oliniowy 8"/>
          <p:cNvCxnSpPr>
            <a:stCxn id="11" idx="2"/>
            <a:endCxn id="12" idx="0"/>
          </p:cNvCxnSpPr>
          <p:nvPr/>
        </p:nvCxnSpPr>
        <p:spPr>
          <a:xfrm>
            <a:off x="4664310" y="1565958"/>
            <a:ext cx="0" cy="643432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oliniowy 8"/>
          <p:cNvCxnSpPr>
            <a:stCxn id="11" idx="2"/>
            <a:endCxn id="23" idx="0"/>
          </p:cNvCxnSpPr>
          <p:nvPr/>
        </p:nvCxnSpPr>
        <p:spPr>
          <a:xfrm>
            <a:off x="4664310" y="1565958"/>
            <a:ext cx="2940450" cy="660183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rostokąt zaokrąglony 26"/>
          <p:cNvSpPr/>
          <p:nvPr/>
        </p:nvSpPr>
        <p:spPr>
          <a:xfrm>
            <a:off x="7604760" y="3418892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Kwalifikacje</a:t>
            </a:r>
            <a:endParaRPr lang="pl-PL" sz="1200" dirty="0">
              <a:latin typeface="Lato" panose="020F0502020204030203" pitchFamily="34" charset="-18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5866599" y="3422375"/>
            <a:ext cx="1539240" cy="59895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latin typeface="Lato" panose="020F0502020204030203" pitchFamily="34" charset="-18"/>
              </a:rPr>
              <a:t>Czas pracy</a:t>
            </a:r>
            <a:endParaRPr lang="pl-PL" sz="1200" dirty="0">
              <a:latin typeface="Lato" panose="020F0502020204030203" pitchFamily="34" charset="-18"/>
            </a:endParaRPr>
          </a:p>
        </p:txBody>
      </p:sp>
      <p:cxnSp>
        <p:nvCxnSpPr>
          <p:cNvPr id="31" name="Łącznik prostoliniowy 8"/>
          <p:cNvCxnSpPr>
            <a:stCxn id="23" idx="2"/>
            <a:endCxn id="28" idx="0"/>
          </p:cNvCxnSpPr>
          <p:nvPr/>
        </p:nvCxnSpPr>
        <p:spPr>
          <a:xfrm flipH="1">
            <a:off x="6636219" y="2825098"/>
            <a:ext cx="968541" cy="597277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7"/>
          <p:cNvCxnSpPr>
            <a:stCxn id="23" idx="2"/>
            <a:endCxn id="27" idx="0"/>
          </p:cNvCxnSpPr>
          <p:nvPr/>
        </p:nvCxnSpPr>
        <p:spPr>
          <a:xfrm>
            <a:off x="7604760" y="2825098"/>
            <a:ext cx="769620" cy="593794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728" y="3101400"/>
            <a:ext cx="1384814" cy="123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1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23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 smtClean="0">
                <a:solidFill>
                  <a:prstClr val="white"/>
                </a:solidFill>
                <a:latin typeface="Lato" panose="020F0502020204030203" pitchFamily="34" charset="-18"/>
              </a:rPr>
              <a:t>Najważniejsze funkcjonalności systemu monitorowania</a:t>
            </a:r>
            <a:endParaRPr lang="pl-PL" dirty="0">
              <a:solidFill>
                <a:prstClr val="white"/>
              </a:solidFill>
              <a:latin typeface="Lato" panose="020F0502020204030203" pitchFamily="34" charset="-18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39340" y="1369294"/>
            <a:ext cx="64891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uprawnienia (licencja, świadectwo, prawo kierowania pojazdem kolejowym, upoważnienia do pracy na stanowisku kolejowym, karty znajomości szlaku)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kwalifikacje (egzaminy, sprawdziany wiedzy i umiejętności, autoryzacje)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badania lekarskie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zatrudnienia w podmiotach rynku kolejowego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certyfikaty egzaminatorów i instruktorów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39340" y="3404369"/>
            <a:ext cx="788769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chemeClr val="tx2"/>
                </a:solidFill>
                <a:latin typeface="Lato" panose="020F0502020204030203" pitchFamily="34" charset="-18"/>
              </a:rPr>
              <a:t>m</a:t>
            </a: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onitorowanie czasu pracy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składanie oświadczeń o wykonywaniu pracy u kilku pracodawców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pl-PL" sz="1200" dirty="0" smtClean="0">
                <a:solidFill>
                  <a:schemeClr val="tx2"/>
                </a:solidFill>
                <a:latin typeface="Lato" panose="020F0502020204030203" pitchFamily="34" charset="-18"/>
              </a:rPr>
              <a:t>tworzenie raportów dotyczących rozkładu czasu pracy</a:t>
            </a:r>
          </a:p>
        </p:txBody>
      </p:sp>
      <p:pic>
        <p:nvPicPr>
          <p:cNvPr id="11266" name="Picture 2" descr="C:\Users\MPIWOW~1\AppData\Local\Temp\qualification-752049_19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7736" y="1422344"/>
            <a:ext cx="2034559" cy="14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MPIWOW~1\AppData\Local\Temp\hourglass-1046841_192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81" y="2952488"/>
            <a:ext cx="1151637" cy="162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0" y="973394"/>
            <a:ext cx="2483614" cy="35396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</a:rPr>
              <a:t>Moduł kwalifikacji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2919338"/>
            <a:ext cx="2483614" cy="35396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l-PL" sz="1600" b="1" dirty="0">
                <a:solidFill>
                  <a:schemeClr val="bg1"/>
                </a:solidFill>
                <a:latin typeface="Lato" panose="020F0502020204030203" pitchFamily="34" charset="-18"/>
              </a:rPr>
              <a:t>Moduł </a:t>
            </a:r>
            <a:r>
              <a:rPr lang="pl-PL" sz="1600" b="1" dirty="0" smtClean="0">
                <a:solidFill>
                  <a:schemeClr val="bg1"/>
                </a:solidFill>
                <a:latin typeface="Lato" panose="020F0502020204030203" pitchFamily="34" charset="-18"/>
              </a:rPr>
              <a:t>czasu pracy</a:t>
            </a:r>
            <a:endParaRPr lang="pl-PL" sz="1600" b="1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UTK slajdy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TK tutułowa i zakończenie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TK slajdy">
  <a:themeElements>
    <a:clrScheme name="UTK">
      <a:dk1>
        <a:sysClr val="windowText" lastClr="000000"/>
      </a:dk1>
      <a:lt1>
        <a:sysClr val="window" lastClr="FFFFFF"/>
      </a:lt1>
      <a:dk2>
        <a:srgbClr val="042B60"/>
      </a:dk2>
      <a:lt2>
        <a:srgbClr val="CADEFE"/>
      </a:lt2>
      <a:accent1>
        <a:srgbClr val="0661EE"/>
      </a:accent1>
      <a:accent2>
        <a:srgbClr val="D1121C"/>
      </a:accent2>
      <a:accent3>
        <a:srgbClr val="074BA5"/>
      </a:accent3>
      <a:accent4>
        <a:srgbClr val="F1626A"/>
      </a:accent4>
      <a:accent5>
        <a:srgbClr val="639EFB"/>
      </a:accent5>
      <a:accent6>
        <a:srgbClr val="F79646"/>
      </a:accent6>
      <a:hlink>
        <a:srgbClr val="0661EE"/>
      </a:hlink>
      <a:folHlink>
        <a:srgbClr val="04378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10694</TotalTime>
  <Words>1196</Words>
  <Application>Microsoft Office PowerPoint</Application>
  <PresentationFormat>Pokaz na ekranie (16:9)</PresentationFormat>
  <Paragraphs>184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Symbol</vt:lpstr>
      <vt:lpstr>Wingdings</vt:lpstr>
      <vt:lpstr>UTK slajdy</vt:lpstr>
      <vt:lpstr>UTK tutułowa i zakończenie</vt:lpstr>
      <vt:lpstr>1_UTK slajdy</vt:lpstr>
      <vt:lpstr>Egzaminowanie i  monitorowanie  maszynistów</vt:lpstr>
      <vt:lpstr>Statystyka maszynistów</vt:lpstr>
      <vt:lpstr>Proces szkolenia maszynistów</vt:lpstr>
      <vt:lpstr>Szkolenie maszynisty</vt:lpstr>
      <vt:lpstr>Rozdzielenie szkolenia i egzaminowania</vt:lpstr>
      <vt:lpstr>Uzasadnienie realizacji projektu</vt:lpstr>
      <vt:lpstr>Niepożądane zdarzenia kolejowe</vt:lpstr>
      <vt:lpstr>Proponowane zmiany</vt:lpstr>
      <vt:lpstr>Najważniejsze funkcjonalności systemu monitorowania</vt:lpstr>
      <vt:lpstr>Narzędzie wspierające realizację projektu - symulator</vt:lpstr>
      <vt:lpstr>Etapy realizacji projektu</vt:lpstr>
      <vt:lpstr>Założenia monitorowania poziomu bezpieczeństwa</vt:lpstr>
      <vt:lpstr>Co chcemy osiągnąć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Trzpil</dc:creator>
  <cp:lastModifiedBy>Tomasz Frankowski</cp:lastModifiedBy>
  <cp:revision>253</cp:revision>
  <cp:lastPrinted>2018-03-20T08:46:12Z</cp:lastPrinted>
  <dcterms:created xsi:type="dcterms:W3CDTF">2016-07-12T06:56:59Z</dcterms:created>
  <dcterms:modified xsi:type="dcterms:W3CDTF">2018-03-20T08:46:34Z</dcterms:modified>
</cp:coreProperties>
</file>