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</p:sldMasterIdLst>
  <p:notesMasterIdLst>
    <p:notesMasterId r:id="rId25"/>
  </p:notesMasterIdLst>
  <p:sldIdLst>
    <p:sldId id="256" r:id="rId4"/>
    <p:sldId id="286" r:id="rId5"/>
    <p:sldId id="288" r:id="rId6"/>
    <p:sldId id="287" r:id="rId7"/>
    <p:sldId id="289" r:id="rId8"/>
    <p:sldId id="270" r:id="rId9"/>
    <p:sldId id="271" r:id="rId10"/>
    <p:sldId id="272" r:id="rId11"/>
    <p:sldId id="273" r:id="rId12"/>
    <p:sldId id="291" r:id="rId13"/>
    <p:sldId id="292" r:id="rId14"/>
    <p:sldId id="295" r:id="rId15"/>
    <p:sldId id="262" r:id="rId16"/>
    <p:sldId id="264" r:id="rId17"/>
    <p:sldId id="265" r:id="rId18"/>
    <p:sldId id="266" r:id="rId19"/>
    <p:sldId id="267" r:id="rId20"/>
    <p:sldId id="290" r:id="rId21"/>
    <p:sldId id="293" r:id="rId22"/>
    <p:sldId id="298" r:id="rId23"/>
    <p:sldId id="26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1C"/>
    <a:srgbClr val="042B60"/>
    <a:srgbClr val="066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8" autoAdjust="0"/>
    <p:restoredTop sz="84767" autoAdjust="0"/>
  </p:normalViewPr>
  <p:slideViewPr>
    <p:cSldViewPr snapToGrid="0">
      <p:cViewPr varScale="1">
        <p:scale>
          <a:sx n="77" d="100"/>
          <a:sy n="7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A7E83-0388-4253-B376-4AE286C4DA8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A796AF-2E73-4AE7-8487-442CA8D4B581}">
      <dgm:prSet phldrT="[Tekst]"/>
      <dgm:spPr>
        <a:noFill/>
        <a:ln>
          <a:solidFill>
            <a:srgbClr val="0661EE"/>
          </a:solidFill>
        </a:ln>
      </dgm:spPr>
      <dgm:t>
        <a:bodyPr/>
        <a:lstStyle/>
        <a:p>
          <a:r>
            <a:rPr lang="pl-PL" b="1" dirty="0" smtClean="0"/>
            <a:t>Przeprowadzanie egzaminu </a:t>
          </a:r>
          <a:br>
            <a:rPr lang="pl-PL" b="1" dirty="0" smtClean="0"/>
          </a:br>
          <a:r>
            <a:rPr lang="pl-PL" dirty="0" smtClean="0"/>
            <a:t>dla kandydatów na maszynistów ubiegających się </a:t>
          </a:r>
          <a:br>
            <a:rPr lang="pl-PL" dirty="0" smtClean="0"/>
          </a:br>
          <a:r>
            <a:rPr lang="pl-PL" dirty="0" smtClean="0"/>
            <a:t>o uzyskanie: </a:t>
          </a:r>
          <a:endParaRPr lang="pl-PL" dirty="0"/>
        </a:p>
      </dgm:t>
    </dgm:pt>
    <dgm:pt modelId="{ECF55C16-C4B6-44EB-BB1C-6E1E8CD61625}" type="parTrans" cxnId="{6AFC7246-41E5-403B-8025-72B2E1FB2A00}">
      <dgm:prSet/>
      <dgm:spPr/>
      <dgm:t>
        <a:bodyPr/>
        <a:lstStyle/>
        <a:p>
          <a:endParaRPr lang="pl-PL"/>
        </a:p>
      </dgm:t>
    </dgm:pt>
    <dgm:pt modelId="{9F3E8007-5855-4770-A8C9-34D3C4D37D76}" type="sibTrans" cxnId="{6AFC7246-41E5-403B-8025-72B2E1FB2A00}">
      <dgm:prSet/>
      <dgm:spPr/>
      <dgm:t>
        <a:bodyPr/>
        <a:lstStyle/>
        <a:p>
          <a:endParaRPr lang="pl-PL"/>
        </a:p>
      </dgm:t>
    </dgm:pt>
    <dgm:pt modelId="{82BC81E7-80CD-482F-8A24-8BC8CCE47EE7}">
      <dgm:prSet phldrT="[Tekst]"/>
      <dgm:spPr>
        <a:noFill/>
        <a:ln>
          <a:solidFill>
            <a:srgbClr val="0661EE"/>
          </a:solidFill>
        </a:ln>
      </dgm:spPr>
      <dgm:t>
        <a:bodyPr/>
        <a:lstStyle/>
        <a:p>
          <a:r>
            <a:rPr lang="pl-PL" b="1" dirty="0" smtClean="0"/>
            <a:t>Monitorowanie kompetencji personelu kolejowego </a:t>
          </a:r>
          <a:br>
            <a:rPr lang="pl-PL" b="1" dirty="0" smtClean="0"/>
          </a:br>
          <a:r>
            <a:rPr lang="pl-PL" dirty="0" smtClean="0"/>
            <a:t>w celu zapewnienia bezpieczeństwa </a:t>
          </a:r>
          <a:br>
            <a:rPr lang="pl-PL" dirty="0" smtClean="0"/>
          </a:br>
          <a:r>
            <a:rPr lang="pl-PL" dirty="0" smtClean="0"/>
            <a:t>w transporcie kolejowym.</a:t>
          </a:r>
          <a:endParaRPr lang="pl-PL" dirty="0"/>
        </a:p>
      </dgm:t>
    </dgm:pt>
    <dgm:pt modelId="{74F62C43-EBCA-4B85-948D-D91C621F5CC4}" type="parTrans" cxnId="{88105D75-8544-40FB-9CAD-04CB51536F5A}">
      <dgm:prSet/>
      <dgm:spPr/>
      <dgm:t>
        <a:bodyPr/>
        <a:lstStyle/>
        <a:p>
          <a:endParaRPr lang="pl-PL"/>
        </a:p>
      </dgm:t>
    </dgm:pt>
    <dgm:pt modelId="{CCDD7584-E3A1-4025-8877-FFAE25949E04}" type="sibTrans" cxnId="{88105D75-8544-40FB-9CAD-04CB51536F5A}">
      <dgm:prSet/>
      <dgm:spPr/>
      <dgm:t>
        <a:bodyPr/>
        <a:lstStyle/>
        <a:p>
          <a:endParaRPr lang="pl-PL"/>
        </a:p>
      </dgm:t>
    </dgm:pt>
    <dgm:pt modelId="{C803AC14-BCE1-4CC5-BD8D-97F9F0335498}">
      <dgm:prSet/>
      <dgm:spPr>
        <a:noFill/>
        <a:ln>
          <a:solidFill>
            <a:srgbClr val="0661EE"/>
          </a:solidFill>
        </a:ln>
      </dgm:spPr>
      <dgm:t>
        <a:bodyPr/>
        <a:lstStyle/>
        <a:p>
          <a:r>
            <a:rPr lang="pl-PL" b="1" dirty="0" smtClean="0"/>
            <a:t>licencji maszynisty</a:t>
          </a:r>
          <a:endParaRPr lang="pl-PL" b="1" dirty="0"/>
        </a:p>
      </dgm:t>
    </dgm:pt>
    <dgm:pt modelId="{31299F44-7796-4C2C-B3AA-0D6F7FDC0E90}" type="parTrans" cxnId="{A3EBBED1-BBA9-4DFA-940E-33CDA7959FD9}">
      <dgm:prSet/>
      <dgm:spPr/>
      <dgm:t>
        <a:bodyPr/>
        <a:lstStyle/>
        <a:p>
          <a:endParaRPr lang="pl-PL"/>
        </a:p>
      </dgm:t>
    </dgm:pt>
    <dgm:pt modelId="{F34D1595-5BED-41CD-B736-5D12D9886EC0}" type="sibTrans" cxnId="{A3EBBED1-BBA9-4DFA-940E-33CDA7959FD9}">
      <dgm:prSet/>
      <dgm:spPr/>
      <dgm:t>
        <a:bodyPr/>
        <a:lstStyle/>
        <a:p>
          <a:endParaRPr lang="pl-PL"/>
        </a:p>
      </dgm:t>
    </dgm:pt>
    <dgm:pt modelId="{A98A3ED8-9B91-42A5-BD57-831EABE16D75}">
      <dgm:prSet/>
      <dgm:spPr>
        <a:noFill/>
        <a:ln>
          <a:solidFill>
            <a:srgbClr val="0661EE"/>
          </a:solidFill>
        </a:ln>
      </dgm:spPr>
      <dgm:t>
        <a:bodyPr/>
        <a:lstStyle/>
        <a:p>
          <a:r>
            <a:rPr lang="pl-PL" b="1" dirty="0" smtClean="0"/>
            <a:t>świadectwa maszynisty</a:t>
          </a:r>
          <a:endParaRPr lang="pl-PL" b="1" dirty="0"/>
        </a:p>
      </dgm:t>
    </dgm:pt>
    <dgm:pt modelId="{A14E90D1-A9E0-4A84-89DC-9B9C9FF7E5CC}" type="parTrans" cxnId="{7D910FDA-4FDB-4FFB-90A8-74CFEA4EBB0E}">
      <dgm:prSet/>
      <dgm:spPr/>
      <dgm:t>
        <a:bodyPr/>
        <a:lstStyle/>
        <a:p>
          <a:endParaRPr lang="pl-PL"/>
        </a:p>
      </dgm:t>
    </dgm:pt>
    <dgm:pt modelId="{49CB5C6B-477A-49D9-A41F-B89FE5838264}" type="sibTrans" cxnId="{7D910FDA-4FDB-4FFB-90A8-74CFEA4EBB0E}">
      <dgm:prSet/>
      <dgm:spPr/>
      <dgm:t>
        <a:bodyPr/>
        <a:lstStyle/>
        <a:p>
          <a:endParaRPr lang="pl-PL"/>
        </a:p>
      </dgm:t>
    </dgm:pt>
    <dgm:pt modelId="{DD4D6EC7-486A-4CD4-B9AF-534DB1E4A2DD}" type="pres">
      <dgm:prSet presAssocID="{5BFA7E83-0388-4253-B376-4AE286C4DA8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6D9F992-2A67-4AFE-A848-E0418C766BD2}" type="pres">
      <dgm:prSet presAssocID="{5BFA7E83-0388-4253-B376-4AE286C4DA8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C2B6D-6467-4845-916B-49B681A56CA8}" type="pres">
      <dgm:prSet presAssocID="{5BFA7E83-0388-4253-B376-4AE286C4DA84}" presName="LeftNode" presStyleLbl="bgImgPlace1" presStyleIdx="0" presStyleCnt="2" custScaleY="89016">
        <dgm:presLayoutVars>
          <dgm:chMax val="2"/>
          <dgm:chPref val="2"/>
        </dgm:presLayoutVars>
      </dgm:prSet>
      <dgm:spPr/>
      <dgm:t>
        <a:bodyPr/>
        <a:lstStyle/>
        <a:p>
          <a:endParaRPr lang="pl-PL"/>
        </a:p>
      </dgm:t>
    </dgm:pt>
    <dgm:pt modelId="{A70205DC-F0B2-4BA5-B007-D08DC4BC6AF0}" type="pres">
      <dgm:prSet presAssocID="{5BFA7E83-0388-4253-B376-4AE286C4DA8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8FC709-5E2D-4394-8403-E1F1B25458A9}" type="pres">
      <dgm:prSet presAssocID="{5BFA7E83-0388-4253-B376-4AE286C4DA84}" presName="RightNode" presStyleLbl="bgImgPlace1" presStyleIdx="1" presStyleCnt="2" custScaleY="8901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327E59F-FC8D-445F-9C93-B99F7718B1D8}" type="pres">
      <dgm:prSet presAssocID="{5BFA7E83-0388-4253-B376-4AE286C4DA84}" presName="TopArrow" presStyleLbl="node1" presStyleIdx="0" presStyleCnt="2" custLinFactNeighborX="-1911" custLinFactNeighborY="9892"/>
      <dgm:spPr>
        <a:solidFill>
          <a:srgbClr val="0661EE"/>
        </a:solidFill>
        <a:ln>
          <a:solidFill>
            <a:srgbClr val="042B60"/>
          </a:solidFill>
        </a:ln>
      </dgm:spPr>
      <dgm:t>
        <a:bodyPr/>
        <a:lstStyle/>
        <a:p>
          <a:endParaRPr lang="pl-PL"/>
        </a:p>
      </dgm:t>
    </dgm:pt>
    <dgm:pt modelId="{86D51A2B-A2E1-45B0-883D-5FE334A96A43}" type="pres">
      <dgm:prSet presAssocID="{5BFA7E83-0388-4253-B376-4AE286C4DA84}" presName="BottomArrow" presStyleLbl="node1" presStyleIdx="1" presStyleCnt="2" custLinFactNeighborX="955" custLinFactNeighborY="-10989"/>
      <dgm:spPr>
        <a:solidFill>
          <a:srgbClr val="0661EE"/>
        </a:solidFill>
        <a:ln>
          <a:solidFill>
            <a:srgbClr val="042B60"/>
          </a:solidFill>
        </a:ln>
      </dgm:spPr>
      <dgm:t>
        <a:bodyPr/>
        <a:lstStyle/>
        <a:p>
          <a:endParaRPr lang="pl-PL"/>
        </a:p>
      </dgm:t>
    </dgm:pt>
  </dgm:ptLst>
  <dgm:cxnLst>
    <dgm:cxn modelId="{6AFC7246-41E5-403B-8025-72B2E1FB2A00}" srcId="{5BFA7E83-0388-4253-B376-4AE286C4DA84}" destId="{B8A796AF-2E73-4AE7-8487-442CA8D4B581}" srcOrd="0" destOrd="0" parTransId="{ECF55C16-C4B6-44EB-BB1C-6E1E8CD61625}" sibTransId="{9F3E8007-5855-4770-A8C9-34D3C4D37D76}"/>
    <dgm:cxn modelId="{2198A474-C217-4810-9E0B-18B47B51BBF0}" type="presOf" srcId="{82BC81E7-80CD-482F-8A24-8BC8CCE47EE7}" destId="{BD8FC709-5E2D-4394-8403-E1F1B25458A9}" srcOrd="1" destOrd="0" presId="urn:microsoft.com/office/officeart/2009/layout/ReverseList"/>
    <dgm:cxn modelId="{1929D47C-0413-45AA-9838-F9F5527EC01E}" type="presOf" srcId="{5BFA7E83-0388-4253-B376-4AE286C4DA84}" destId="{DD4D6EC7-486A-4CD4-B9AF-534DB1E4A2DD}" srcOrd="0" destOrd="0" presId="urn:microsoft.com/office/officeart/2009/layout/ReverseList"/>
    <dgm:cxn modelId="{C43EB465-EF8B-474A-939B-9871003FD6DB}" type="presOf" srcId="{82BC81E7-80CD-482F-8A24-8BC8CCE47EE7}" destId="{A70205DC-F0B2-4BA5-B007-D08DC4BC6AF0}" srcOrd="0" destOrd="0" presId="urn:microsoft.com/office/officeart/2009/layout/ReverseList"/>
    <dgm:cxn modelId="{E3F56CA1-3171-43AB-B788-B86BC8455CA5}" type="presOf" srcId="{C803AC14-BCE1-4CC5-BD8D-97F9F0335498}" destId="{86D9F992-2A67-4AFE-A848-E0418C766BD2}" srcOrd="0" destOrd="1" presId="urn:microsoft.com/office/officeart/2009/layout/ReverseList"/>
    <dgm:cxn modelId="{A3EBBED1-BBA9-4DFA-940E-33CDA7959FD9}" srcId="{B8A796AF-2E73-4AE7-8487-442CA8D4B581}" destId="{C803AC14-BCE1-4CC5-BD8D-97F9F0335498}" srcOrd="0" destOrd="0" parTransId="{31299F44-7796-4C2C-B3AA-0D6F7FDC0E90}" sibTransId="{F34D1595-5BED-41CD-B736-5D12D9886EC0}"/>
    <dgm:cxn modelId="{3071FA1B-826D-4952-A98F-AF4D70EFC579}" type="presOf" srcId="{B8A796AF-2E73-4AE7-8487-442CA8D4B581}" destId="{86D9F992-2A67-4AFE-A848-E0418C766BD2}" srcOrd="0" destOrd="0" presId="urn:microsoft.com/office/officeart/2009/layout/ReverseList"/>
    <dgm:cxn modelId="{88105D75-8544-40FB-9CAD-04CB51536F5A}" srcId="{5BFA7E83-0388-4253-B376-4AE286C4DA84}" destId="{82BC81E7-80CD-482F-8A24-8BC8CCE47EE7}" srcOrd="1" destOrd="0" parTransId="{74F62C43-EBCA-4B85-948D-D91C621F5CC4}" sibTransId="{CCDD7584-E3A1-4025-8877-FFAE25949E04}"/>
    <dgm:cxn modelId="{7D910FDA-4FDB-4FFB-90A8-74CFEA4EBB0E}" srcId="{B8A796AF-2E73-4AE7-8487-442CA8D4B581}" destId="{A98A3ED8-9B91-42A5-BD57-831EABE16D75}" srcOrd="1" destOrd="0" parTransId="{A14E90D1-A9E0-4A84-89DC-9B9C9FF7E5CC}" sibTransId="{49CB5C6B-477A-49D9-A41F-B89FE5838264}"/>
    <dgm:cxn modelId="{276673A1-2B2F-4C18-ADC0-DC867D34CBFE}" type="presOf" srcId="{A98A3ED8-9B91-42A5-BD57-831EABE16D75}" destId="{86D9F992-2A67-4AFE-A848-E0418C766BD2}" srcOrd="0" destOrd="2" presId="urn:microsoft.com/office/officeart/2009/layout/ReverseList"/>
    <dgm:cxn modelId="{4E194531-D43B-4A29-97DF-96F148D6E6DD}" type="presOf" srcId="{B8A796AF-2E73-4AE7-8487-442CA8D4B581}" destId="{CE9C2B6D-6467-4845-916B-49B681A56CA8}" srcOrd="1" destOrd="0" presId="urn:microsoft.com/office/officeart/2009/layout/ReverseList"/>
    <dgm:cxn modelId="{49892D76-2590-46D4-9A17-CFA168C0E657}" type="presOf" srcId="{C803AC14-BCE1-4CC5-BD8D-97F9F0335498}" destId="{CE9C2B6D-6467-4845-916B-49B681A56CA8}" srcOrd="1" destOrd="1" presId="urn:microsoft.com/office/officeart/2009/layout/ReverseList"/>
    <dgm:cxn modelId="{6A288F1A-46E9-4B61-901D-7114140AD9CB}" type="presOf" srcId="{A98A3ED8-9B91-42A5-BD57-831EABE16D75}" destId="{CE9C2B6D-6467-4845-916B-49B681A56CA8}" srcOrd="1" destOrd="2" presId="urn:microsoft.com/office/officeart/2009/layout/ReverseList"/>
    <dgm:cxn modelId="{0ED61EDB-2B27-4E29-82FE-B0DA599F4E55}" type="presParOf" srcId="{DD4D6EC7-486A-4CD4-B9AF-534DB1E4A2DD}" destId="{86D9F992-2A67-4AFE-A848-E0418C766BD2}" srcOrd="0" destOrd="0" presId="urn:microsoft.com/office/officeart/2009/layout/ReverseList"/>
    <dgm:cxn modelId="{10D25320-B15A-45CE-962C-23E5A39AF6B6}" type="presParOf" srcId="{DD4D6EC7-486A-4CD4-B9AF-534DB1E4A2DD}" destId="{CE9C2B6D-6467-4845-916B-49B681A56CA8}" srcOrd="1" destOrd="0" presId="urn:microsoft.com/office/officeart/2009/layout/ReverseList"/>
    <dgm:cxn modelId="{A8C362B9-0118-4872-B12C-A69233624715}" type="presParOf" srcId="{DD4D6EC7-486A-4CD4-B9AF-534DB1E4A2DD}" destId="{A70205DC-F0B2-4BA5-B007-D08DC4BC6AF0}" srcOrd="2" destOrd="0" presId="urn:microsoft.com/office/officeart/2009/layout/ReverseList"/>
    <dgm:cxn modelId="{6BD0DC0E-CD9F-47C3-BFEE-E36853A1826C}" type="presParOf" srcId="{DD4D6EC7-486A-4CD4-B9AF-534DB1E4A2DD}" destId="{BD8FC709-5E2D-4394-8403-E1F1B25458A9}" srcOrd="3" destOrd="0" presId="urn:microsoft.com/office/officeart/2009/layout/ReverseList"/>
    <dgm:cxn modelId="{61A00C69-D898-4B5C-8835-C9EDDB6C279C}" type="presParOf" srcId="{DD4D6EC7-486A-4CD4-B9AF-534DB1E4A2DD}" destId="{4327E59F-FC8D-445F-9C93-B99F7718B1D8}" srcOrd="4" destOrd="0" presId="urn:microsoft.com/office/officeart/2009/layout/ReverseList"/>
    <dgm:cxn modelId="{6658A5E1-E582-43D0-9170-8487409BD729}" type="presParOf" srcId="{DD4D6EC7-486A-4CD4-B9AF-534DB1E4A2DD}" destId="{86D51A2B-A2E1-45B0-883D-5FE334A96A43}" srcOrd="5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9C004-4CB1-4478-954E-EB8A890D1CD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E3915D-507E-44A7-8359-CE49AD94C31E}">
      <dgm:prSet phldrT="[Tekst]" custT="1"/>
      <dgm:spPr/>
      <dgm:t>
        <a:bodyPr/>
        <a:lstStyle/>
        <a:p>
          <a:r>
            <a:rPr lang="pl-PL" sz="1050" dirty="0" smtClean="0"/>
            <a:t>System klasy rejestru państwowego, dostępny 24/7/365</a:t>
          </a:r>
          <a:endParaRPr lang="pl-PL" sz="1050" dirty="0"/>
        </a:p>
      </dgm:t>
    </dgm:pt>
    <dgm:pt modelId="{A970BF42-A836-48D7-8754-D4D631165DCB}" type="parTrans" cxnId="{D5B90E77-8FC7-4AB2-8A0C-F4883C0D7224}">
      <dgm:prSet/>
      <dgm:spPr/>
      <dgm:t>
        <a:bodyPr/>
        <a:lstStyle/>
        <a:p>
          <a:endParaRPr lang="pl-PL"/>
        </a:p>
      </dgm:t>
    </dgm:pt>
    <dgm:pt modelId="{146DD92D-130B-4652-A593-21DEDA1E6EC0}" type="sibTrans" cxnId="{D5B90E77-8FC7-4AB2-8A0C-F4883C0D7224}">
      <dgm:prSet/>
      <dgm:spPr/>
      <dgm:t>
        <a:bodyPr/>
        <a:lstStyle/>
        <a:p>
          <a:endParaRPr lang="pl-PL"/>
        </a:p>
      </dgm:t>
    </dgm:pt>
    <dgm:pt modelId="{0C9FFF87-FCBE-4BD9-844D-4F4684C8D41B}">
      <dgm:prSet phldrT="[Tekst]" custT="1"/>
      <dgm:spPr/>
      <dgm:t>
        <a:bodyPr/>
        <a:lstStyle/>
        <a:p>
          <a:r>
            <a:rPr lang="pl-PL" sz="1050" dirty="0" smtClean="0"/>
            <a:t>Dostęp do systemu z sieci internetowej, pod adresem „maszynista.gov.pl”</a:t>
          </a:r>
          <a:endParaRPr lang="pl-PL" sz="1050" dirty="0"/>
        </a:p>
      </dgm:t>
    </dgm:pt>
    <dgm:pt modelId="{F8BAC756-CD07-46EC-A54A-B3E605877622}" type="parTrans" cxnId="{980E7277-9A08-4E13-AE41-323073700C96}">
      <dgm:prSet/>
      <dgm:spPr/>
      <dgm:t>
        <a:bodyPr/>
        <a:lstStyle/>
        <a:p>
          <a:endParaRPr lang="pl-PL"/>
        </a:p>
      </dgm:t>
    </dgm:pt>
    <dgm:pt modelId="{D088B77C-410B-48A1-9013-FB704BC2ECE3}" type="sibTrans" cxnId="{980E7277-9A08-4E13-AE41-323073700C96}">
      <dgm:prSet/>
      <dgm:spPr/>
      <dgm:t>
        <a:bodyPr/>
        <a:lstStyle/>
        <a:p>
          <a:endParaRPr lang="pl-PL"/>
        </a:p>
      </dgm:t>
    </dgm:pt>
    <dgm:pt modelId="{9F712ECD-3D34-4406-9F92-EA2010C519C0}">
      <dgm:prSet phldrT="[Tekst]" custT="1"/>
      <dgm:spPr/>
      <dgm:t>
        <a:bodyPr/>
        <a:lstStyle/>
        <a:p>
          <a:r>
            <a:rPr lang="pl-PL" sz="1050" dirty="0" smtClean="0"/>
            <a:t>Pełna informacja o uprawnieniach w zakresie prowadzenia pojazdów kolejowych danej osoby dostępna </a:t>
          </a:r>
          <a:br>
            <a:rPr lang="pl-PL" sz="1050" dirty="0" smtClean="0"/>
          </a:br>
          <a:r>
            <a:rPr lang="pl-PL" sz="1050" dirty="0" smtClean="0"/>
            <a:t>z jednego miejsca dla podmiotów </a:t>
          </a:r>
          <a:br>
            <a:rPr lang="pl-PL" sz="1050" dirty="0" smtClean="0"/>
          </a:br>
          <a:r>
            <a:rPr lang="pl-PL" sz="1050" dirty="0" smtClean="0"/>
            <a:t>i osób zainteresowanych</a:t>
          </a:r>
        </a:p>
      </dgm:t>
    </dgm:pt>
    <dgm:pt modelId="{FB2A431C-3688-4239-958C-61AFB7405060}" type="parTrans" cxnId="{F6BA488F-87CF-4E8E-9BEF-2B579EFE468B}">
      <dgm:prSet/>
      <dgm:spPr/>
      <dgm:t>
        <a:bodyPr/>
        <a:lstStyle/>
        <a:p>
          <a:endParaRPr lang="pl-PL"/>
        </a:p>
      </dgm:t>
    </dgm:pt>
    <dgm:pt modelId="{477A7903-31A6-4060-B8CF-5FD3F458A49E}" type="sibTrans" cxnId="{F6BA488F-87CF-4E8E-9BEF-2B579EFE468B}">
      <dgm:prSet/>
      <dgm:spPr/>
      <dgm:t>
        <a:bodyPr/>
        <a:lstStyle/>
        <a:p>
          <a:endParaRPr lang="pl-PL"/>
        </a:p>
      </dgm:t>
    </dgm:pt>
    <dgm:pt modelId="{3CA68A78-E7AE-414E-B8B8-D62D3813DC5C}">
      <dgm:prSet custT="1"/>
      <dgm:spPr/>
      <dgm:t>
        <a:bodyPr/>
        <a:lstStyle/>
        <a:p>
          <a:r>
            <a:rPr lang="pl-PL" sz="1050" dirty="0" smtClean="0"/>
            <a:t>Informacja o wszystkich egzaminach i przebiegu kariery zawodowej</a:t>
          </a:r>
          <a:endParaRPr lang="pl-PL" sz="1050" dirty="0"/>
        </a:p>
      </dgm:t>
    </dgm:pt>
    <dgm:pt modelId="{2733E6D9-308E-4FAC-B5B5-906593F217B0}" type="parTrans" cxnId="{6598D82F-F550-46D6-9C4C-D3F6F77B780B}">
      <dgm:prSet/>
      <dgm:spPr/>
      <dgm:t>
        <a:bodyPr/>
        <a:lstStyle/>
        <a:p>
          <a:endParaRPr lang="pl-PL"/>
        </a:p>
      </dgm:t>
    </dgm:pt>
    <dgm:pt modelId="{F78DA08C-0269-4FFD-A2AF-9578242935A7}" type="sibTrans" cxnId="{6598D82F-F550-46D6-9C4C-D3F6F77B780B}">
      <dgm:prSet/>
      <dgm:spPr/>
      <dgm:t>
        <a:bodyPr/>
        <a:lstStyle/>
        <a:p>
          <a:endParaRPr lang="pl-PL"/>
        </a:p>
      </dgm:t>
    </dgm:pt>
    <dgm:pt modelId="{38845C31-F12C-4126-9736-2E1000DE8F9C}">
      <dgm:prSet custT="1"/>
      <dgm:spPr/>
      <dgm:t>
        <a:bodyPr/>
        <a:lstStyle/>
        <a:p>
          <a:r>
            <a:rPr lang="pl-PL" sz="1050" dirty="0" smtClean="0"/>
            <a:t>Realizacja egzaminów teoretycznych i wsparcie realizacji egzaminów symulatorowych oraz praktycznych dla maszynistów </a:t>
          </a:r>
          <a:br>
            <a:rPr lang="pl-PL" sz="1050" dirty="0" smtClean="0"/>
          </a:br>
          <a:r>
            <a:rPr lang="pl-PL" sz="1050" dirty="0" smtClean="0"/>
            <a:t>i prowadzących pojazdy kolejowe</a:t>
          </a:r>
          <a:endParaRPr lang="pl-PL" sz="1050" dirty="0"/>
        </a:p>
      </dgm:t>
    </dgm:pt>
    <dgm:pt modelId="{9B7B2AEE-58CD-4CEE-AA26-99D04F02911B}" type="parTrans" cxnId="{BEE8EA96-69D8-48D6-801A-E9E904C66A8C}">
      <dgm:prSet/>
      <dgm:spPr/>
      <dgm:t>
        <a:bodyPr/>
        <a:lstStyle/>
        <a:p>
          <a:endParaRPr lang="pl-PL"/>
        </a:p>
      </dgm:t>
    </dgm:pt>
    <dgm:pt modelId="{0A8B8EF3-6890-4B5B-AD38-C7ED219CFE9C}" type="sibTrans" cxnId="{BEE8EA96-69D8-48D6-801A-E9E904C66A8C}">
      <dgm:prSet/>
      <dgm:spPr/>
      <dgm:t>
        <a:bodyPr/>
        <a:lstStyle/>
        <a:p>
          <a:endParaRPr lang="pl-PL"/>
        </a:p>
      </dgm:t>
    </dgm:pt>
    <dgm:pt modelId="{463C7D4E-9A6E-4807-9396-ECEB979AB5B3}">
      <dgm:prSet custT="1"/>
      <dgm:spPr/>
      <dgm:t>
        <a:bodyPr/>
        <a:lstStyle/>
        <a:p>
          <a:r>
            <a:rPr lang="pl-PL" sz="1050" dirty="0" smtClean="0"/>
            <a:t>Prowadzenie rejestru egzaminatorów</a:t>
          </a:r>
          <a:endParaRPr lang="pl-PL" sz="1050" dirty="0"/>
        </a:p>
      </dgm:t>
    </dgm:pt>
    <dgm:pt modelId="{3C89BEE8-6880-447A-AC42-F47A2D867DE6}" type="parTrans" cxnId="{515D3F91-2CBD-4D7C-9CB7-8B71717B8808}">
      <dgm:prSet/>
      <dgm:spPr/>
      <dgm:t>
        <a:bodyPr/>
        <a:lstStyle/>
        <a:p>
          <a:endParaRPr lang="pl-PL"/>
        </a:p>
      </dgm:t>
    </dgm:pt>
    <dgm:pt modelId="{2C82E914-C9D1-4F99-AEC0-BBD849B1D4D5}" type="sibTrans" cxnId="{515D3F91-2CBD-4D7C-9CB7-8B71717B8808}">
      <dgm:prSet/>
      <dgm:spPr/>
      <dgm:t>
        <a:bodyPr/>
        <a:lstStyle/>
        <a:p>
          <a:endParaRPr lang="pl-PL"/>
        </a:p>
      </dgm:t>
    </dgm:pt>
    <dgm:pt modelId="{7E973826-0AC1-484C-B089-9333258BADF9}">
      <dgm:prSet custT="1"/>
      <dgm:spPr/>
      <dgm:t>
        <a:bodyPr/>
        <a:lstStyle/>
        <a:p>
          <a:r>
            <a:rPr lang="pl-PL" sz="1050" dirty="0" smtClean="0"/>
            <a:t>Dane dostępne dla podmiotów kolejowych przez interfejs użytkownika lub API</a:t>
          </a:r>
          <a:endParaRPr lang="pl-PL" sz="1050" dirty="0"/>
        </a:p>
      </dgm:t>
    </dgm:pt>
    <dgm:pt modelId="{99165DB9-832A-41F9-AA52-E3049BECBE55}" type="parTrans" cxnId="{919477CF-BAA6-41EA-981B-582904E848E7}">
      <dgm:prSet/>
      <dgm:spPr/>
      <dgm:t>
        <a:bodyPr/>
        <a:lstStyle/>
        <a:p>
          <a:endParaRPr lang="pl-PL"/>
        </a:p>
      </dgm:t>
    </dgm:pt>
    <dgm:pt modelId="{B07E4DA5-7113-4743-8DDD-6E3EE64E1426}" type="sibTrans" cxnId="{919477CF-BAA6-41EA-981B-582904E848E7}">
      <dgm:prSet/>
      <dgm:spPr/>
      <dgm:t>
        <a:bodyPr/>
        <a:lstStyle/>
        <a:p>
          <a:endParaRPr lang="pl-PL"/>
        </a:p>
      </dgm:t>
    </dgm:pt>
    <dgm:pt modelId="{E849288B-87E3-401F-ACBD-03C404961B5B}" type="pres">
      <dgm:prSet presAssocID="{9A49C004-4CB1-4478-954E-EB8A890D1C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B70C537-F2F3-4E91-B9DE-4C32399EF3CE}" type="pres">
      <dgm:prSet presAssocID="{04E3915D-507E-44A7-8359-CE49AD94C31E}" presName="composite" presStyleCnt="0"/>
      <dgm:spPr/>
    </dgm:pt>
    <dgm:pt modelId="{0DEACBE1-E8BB-4356-94B1-EDB7EB877D0C}" type="pres">
      <dgm:prSet presAssocID="{04E3915D-507E-44A7-8359-CE49AD94C31E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5FF7F4-7A9D-4EA4-9091-A2D53DD5E03F}" type="pres">
      <dgm:prSet presAssocID="{04E3915D-507E-44A7-8359-CE49AD94C31E}" presName="rect2" presStyleLbl="fgImgPlace1" presStyleIdx="0" presStyleCnt="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809" t="5461" r="-16809" b="5461"/>
          </a:stretch>
        </a:blipFill>
        <a:ln>
          <a:noFill/>
        </a:ln>
      </dgm:spPr>
    </dgm:pt>
    <dgm:pt modelId="{34A5142C-C9A6-4E1D-BAE3-3F14F3B1E219}" type="pres">
      <dgm:prSet presAssocID="{146DD92D-130B-4652-A593-21DEDA1E6EC0}" presName="sibTrans" presStyleCnt="0"/>
      <dgm:spPr/>
    </dgm:pt>
    <dgm:pt modelId="{A734D9DD-3B19-4B57-A390-8779A98C0548}" type="pres">
      <dgm:prSet presAssocID="{0C9FFF87-FCBE-4BD9-844D-4F4684C8D41B}" presName="composite" presStyleCnt="0"/>
      <dgm:spPr/>
    </dgm:pt>
    <dgm:pt modelId="{72D91223-9C5B-4FE0-8337-1BFC60B9E47F}" type="pres">
      <dgm:prSet presAssocID="{0C9FFF87-FCBE-4BD9-844D-4F4684C8D41B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1176FD-1E52-48F0-9533-E2E7AEFF1E84}" type="pres">
      <dgm:prSet presAssocID="{0C9FFF87-FCBE-4BD9-844D-4F4684C8D41B}" presName="rect2" presStyleLbl="fgImgPlace1" presStyleIdx="1" presStyleCnt="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>
          <a:noFill/>
        </a:ln>
      </dgm:spPr>
    </dgm:pt>
    <dgm:pt modelId="{BC058A5C-DCA7-4660-A682-0A0DF9F1B63E}" type="pres">
      <dgm:prSet presAssocID="{D088B77C-410B-48A1-9013-FB704BC2ECE3}" presName="sibTrans" presStyleCnt="0"/>
      <dgm:spPr/>
    </dgm:pt>
    <dgm:pt modelId="{30442565-689B-42E4-B878-04D9996D8498}" type="pres">
      <dgm:prSet presAssocID="{9F712ECD-3D34-4406-9F92-EA2010C519C0}" presName="composite" presStyleCnt="0"/>
      <dgm:spPr/>
    </dgm:pt>
    <dgm:pt modelId="{4DD30D85-20B4-4D8F-8720-F975A4636EB6}" type="pres">
      <dgm:prSet presAssocID="{9F712ECD-3D34-4406-9F92-EA2010C519C0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15ED84-21E8-4A4F-9E93-EF82A46E1489}" type="pres">
      <dgm:prSet presAssocID="{9F712ECD-3D34-4406-9F92-EA2010C519C0}" presName="rect2" presStyleLbl="fgImgPlace1" presStyleIdx="2" presStyleCnt="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>
          <a:noFill/>
        </a:ln>
      </dgm:spPr>
    </dgm:pt>
    <dgm:pt modelId="{D3FAF7A1-6A59-4F0E-9362-CA997E0F8C5D}" type="pres">
      <dgm:prSet presAssocID="{477A7903-31A6-4060-B8CF-5FD3F458A49E}" presName="sibTrans" presStyleCnt="0"/>
      <dgm:spPr/>
    </dgm:pt>
    <dgm:pt modelId="{FD1A20C0-9166-4580-8504-02C2F76A1252}" type="pres">
      <dgm:prSet presAssocID="{3CA68A78-E7AE-414E-B8B8-D62D3813DC5C}" presName="composite" presStyleCnt="0"/>
      <dgm:spPr/>
    </dgm:pt>
    <dgm:pt modelId="{60E1DCEA-82B9-469F-8F73-BDC7A4B40BF9}" type="pres">
      <dgm:prSet presAssocID="{3CA68A78-E7AE-414E-B8B8-D62D3813DC5C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527A22-CBF9-4B7E-8E47-66157A904F8B}" type="pres">
      <dgm:prSet presAssocID="{3CA68A78-E7AE-414E-B8B8-D62D3813DC5C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E0339149-CE5B-446A-AC2E-7EB9CE720543}" type="pres">
      <dgm:prSet presAssocID="{F78DA08C-0269-4FFD-A2AF-9578242935A7}" presName="sibTrans" presStyleCnt="0"/>
      <dgm:spPr/>
    </dgm:pt>
    <dgm:pt modelId="{C50DEE0A-F374-4724-BA56-C182090A3872}" type="pres">
      <dgm:prSet presAssocID="{38845C31-F12C-4126-9736-2E1000DE8F9C}" presName="composite" presStyleCnt="0"/>
      <dgm:spPr/>
    </dgm:pt>
    <dgm:pt modelId="{B46D29A6-B025-41A3-9F17-2E05AF621129}" type="pres">
      <dgm:prSet presAssocID="{38845C31-F12C-4126-9736-2E1000DE8F9C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01E60-1ED0-4CA1-8F49-2E3C8BEB59A6}" type="pres">
      <dgm:prSet presAssocID="{38845C31-F12C-4126-9736-2E1000DE8F9C}" presName="rect2" presStyleLbl="fgImgPlace1" presStyleIdx="4" presStyleCnt="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>
          <a:noFill/>
        </a:ln>
      </dgm:spPr>
    </dgm:pt>
    <dgm:pt modelId="{29DFA005-7CB1-4D3D-B2D7-B50A513AE810}" type="pres">
      <dgm:prSet presAssocID="{0A8B8EF3-6890-4B5B-AD38-C7ED219CFE9C}" presName="sibTrans" presStyleCnt="0"/>
      <dgm:spPr/>
    </dgm:pt>
    <dgm:pt modelId="{CEDAB7F1-0C0D-489B-9AD7-095096A1DC8D}" type="pres">
      <dgm:prSet presAssocID="{463C7D4E-9A6E-4807-9396-ECEB979AB5B3}" presName="composite" presStyleCnt="0"/>
      <dgm:spPr/>
    </dgm:pt>
    <dgm:pt modelId="{BCC8841C-830D-4A48-BA3D-46DE2BBB7428}" type="pres">
      <dgm:prSet presAssocID="{463C7D4E-9A6E-4807-9396-ECEB979AB5B3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424858-D92C-4E6C-8F1F-A988F7518E12}" type="pres">
      <dgm:prSet presAssocID="{463C7D4E-9A6E-4807-9396-ECEB979AB5B3}" presName="rect2" presStyleLbl="fgImgPlac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62" t="5461" r="-1962" b="5461"/>
          </a:stretch>
        </a:blipFill>
        <a:ln>
          <a:noFill/>
        </a:ln>
      </dgm:spPr>
      <dgm:t>
        <a:bodyPr/>
        <a:lstStyle/>
        <a:p>
          <a:endParaRPr lang="pl-PL"/>
        </a:p>
      </dgm:t>
    </dgm:pt>
    <dgm:pt modelId="{D0260199-FA64-47C7-ACD0-96AC619D65A0}" type="pres">
      <dgm:prSet presAssocID="{2C82E914-C9D1-4F99-AEC0-BBD849B1D4D5}" presName="sibTrans" presStyleCnt="0"/>
      <dgm:spPr/>
    </dgm:pt>
    <dgm:pt modelId="{C5791361-9AAD-4729-BEA0-E2DB6E518D52}" type="pres">
      <dgm:prSet presAssocID="{7E973826-0AC1-484C-B089-9333258BADF9}" presName="composite" presStyleCnt="0"/>
      <dgm:spPr/>
    </dgm:pt>
    <dgm:pt modelId="{D734F4B1-3D5D-48D3-A377-55876916D96B}" type="pres">
      <dgm:prSet presAssocID="{7E973826-0AC1-484C-B089-9333258BADF9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264FF3-D3A7-44CF-B607-DB5D743CC964}" type="pres">
      <dgm:prSet presAssocID="{7E973826-0AC1-484C-B089-9333258BADF9}" presName="rect2" presStyleLbl="fgImgPlace1" presStyleIdx="6" presStyleCnt="7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809" t="5461" r="-16809" b="5461"/>
          </a:stretch>
        </a:blipFill>
        <a:ln>
          <a:noFill/>
        </a:ln>
      </dgm:spPr>
    </dgm:pt>
  </dgm:ptLst>
  <dgm:cxnLst>
    <dgm:cxn modelId="{515D3F91-2CBD-4D7C-9CB7-8B71717B8808}" srcId="{9A49C004-4CB1-4478-954E-EB8A890D1CDA}" destId="{463C7D4E-9A6E-4807-9396-ECEB979AB5B3}" srcOrd="5" destOrd="0" parTransId="{3C89BEE8-6880-447A-AC42-F47A2D867DE6}" sibTransId="{2C82E914-C9D1-4F99-AEC0-BBD849B1D4D5}"/>
    <dgm:cxn modelId="{919477CF-BAA6-41EA-981B-582904E848E7}" srcId="{9A49C004-4CB1-4478-954E-EB8A890D1CDA}" destId="{7E973826-0AC1-484C-B089-9333258BADF9}" srcOrd="6" destOrd="0" parTransId="{99165DB9-832A-41F9-AA52-E3049BECBE55}" sibTransId="{B07E4DA5-7113-4743-8DDD-6E3EE64E1426}"/>
    <dgm:cxn modelId="{6DF3D5A3-D5F8-4965-984C-704445668573}" type="presOf" srcId="{38845C31-F12C-4126-9736-2E1000DE8F9C}" destId="{B46D29A6-B025-41A3-9F17-2E05AF621129}" srcOrd="0" destOrd="0" presId="urn:microsoft.com/office/officeart/2008/layout/PictureStrips"/>
    <dgm:cxn modelId="{2D56E006-590A-49B4-BA02-D8AAEC7250FE}" type="presOf" srcId="{9F712ECD-3D34-4406-9F92-EA2010C519C0}" destId="{4DD30D85-20B4-4D8F-8720-F975A4636EB6}" srcOrd="0" destOrd="0" presId="urn:microsoft.com/office/officeart/2008/layout/PictureStrips"/>
    <dgm:cxn modelId="{6598D82F-F550-46D6-9C4C-D3F6F77B780B}" srcId="{9A49C004-4CB1-4478-954E-EB8A890D1CDA}" destId="{3CA68A78-E7AE-414E-B8B8-D62D3813DC5C}" srcOrd="3" destOrd="0" parTransId="{2733E6D9-308E-4FAC-B5B5-906593F217B0}" sibTransId="{F78DA08C-0269-4FFD-A2AF-9578242935A7}"/>
    <dgm:cxn modelId="{1EB5988D-6AA8-4E28-BDFE-9BEFEEA6B0C6}" type="presOf" srcId="{9A49C004-4CB1-4478-954E-EB8A890D1CDA}" destId="{E849288B-87E3-401F-ACBD-03C404961B5B}" srcOrd="0" destOrd="0" presId="urn:microsoft.com/office/officeart/2008/layout/PictureStrips"/>
    <dgm:cxn modelId="{980E7277-9A08-4E13-AE41-323073700C96}" srcId="{9A49C004-4CB1-4478-954E-EB8A890D1CDA}" destId="{0C9FFF87-FCBE-4BD9-844D-4F4684C8D41B}" srcOrd="1" destOrd="0" parTransId="{F8BAC756-CD07-46EC-A54A-B3E605877622}" sibTransId="{D088B77C-410B-48A1-9013-FB704BC2ECE3}"/>
    <dgm:cxn modelId="{F6BA488F-87CF-4E8E-9BEF-2B579EFE468B}" srcId="{9A49C004-4CB1-4478-954E-EB8A890D1CDA}" destId="{9F712ECD-3D34-4406-9F92-EA2010C519C0}" srcOrd="2" destOrd="0" parTransId="{FB2A431C-3688-4239-958C-61AFB7405060}" sibTransId="{477A7903-31A6-4060-B8CF-5FD3F458A49E}"/>
    <dgm:cxn modelId="{D5CB82E5-496B-4746-AFE0-493C12DFC244}" type="presOf" srcId="{7E973826-0AC1-484C-B089-9333258BADF9}" destId="{D734F4B1-3D5D-48D3-A377-55876916D96B}" srcOrd="0" destOrd="0" presId="urn:microsoft.com/office/officeart/2008/layout/PictureStrips"/>
    <dgm:cxn modelId="{7D834F66-C79D-4265-8B4F-5D359D65CE66}" type="presOf" srcId="{04E3915D-507E-44A7-8359-CE49AD94C31E}" destId="{0DEACBE1-E8BB-4356-94B1-EDB7EB877D0C}" srcOrd="0" destOrd="0" presId="urn:microsoft.com/office/officeart/2008/layout/PictureStrips"/>
    <dgm:cxn modelId="{D5B90E77-8FC7-4AB2-8A0C-F4883C0D7224}" srcId="{9A49C004-4CB1-4478-954E-EB8A890D1CDA}" destId="{04E3915D-507E-44A7-8359-CE49AD94C31E}" srcOrd="0" destOrd="0" parTransId="{A970BF42-A836-48D7-8754-D4D631165DCB}" sibTransId="{146DD92D-130B-4652-A593-21DEDA1E6EC0}"/>
    <dgm:cxn modelId="{B40B1B98-0E41-475B-BE58-CAD5DBEABC6D}" type="presOf" srcId="{463C7D4E-9A6E-4807-9396-ECEB979AB5B3}" destId="{BCC8841C-830D-4A48-BA3D-46DE2BBB7428}" srcOrd="0" destOrd="0" presId="urn:microsoft.com/office/officeart/2008/layout/PictureStrips"/>
    <dgm:cxn modelId="{BEE8EA96-69D8-48D6-801A-E9E904C66A8C}" srcId="{9A49C004-4CB1-4478-954E-EB8A890D1CDA}" destId="{38845C31-F12C-4126-9736-2E1000DE8F9C}" srcOrd="4" destOrd="0" parTransId="{9B7B2AEE-58CD-4CEE-AA26-99D04F02911B}" sibTransId="{0A8B8EF3-6890-4B5B-AD38-C7ED219CFE9C}"/>
    <dgm:cxn modelId="{EEBEE836-6E69-4A85-AD6F-2EEE1B5D2F86}" type="presOf" srcId="{0C9FFF87-FCBE-4BD9-844D-4F4684C8D41B}" destId="{72D91223-9C5B-4FE0-8337-1BFC60B9E47F}" srcOrd="0" destOrd="0" presId="urn:microsoft.com/office/officeart/2008/layout/PictureStrips"/>
    <dgm:cxn modelId="{CF9A1A8C-97C9-478D-96D9-387644F95031}" type="presOf" srcId="{3CA68A78-E7AE-414E-B8B8-D62D3813DC5C}" destId="{60E1DCEA-82B9-469F-8F73-BDC7A4B40BF9}" srcOrd="0" destOrd="0" presId="urn:microsoft.com/office/officeart/2008/layout/PictureStrips"/>
    <dgm:cxn modelId="{0131C913-61D7-4621-869C-F8F887681FA4}" type="presParOf" srcId="{E849288B-87E3-401F-ACBD-03C404961B5B}" destId="{4B70C537-F2F3-4E91-B9DE-4C32399EF3CE}" srcOrd="0" destOrd="0" presId="urn:microsoft.com/office/officeart/2008/layout/PictureStrips"/>
    <dgm:cxn modelId="{1694455C-134B-46E9-A69F-8F471BAB0421}" type="presParOf" srcId="{4B70C537-F2F3-4E91-B9DE-4C32399EF3CE}" destId="{0DEACBE1-E8BB-4356-94B1-EDB7EB877D0C}" srcOrd="0" destOrd="0" presId="urn:microsoft.com/office/officeart/2008/layout/PictureStrips"/>
    <dgm:cxn modelId="{3D6A83CF-5FE8-448D-B1F7-D2B238A7D4A0}" type="presParOf" srcId="{4B70C537-F2F3-4E91-B9DE-4C32399EF3CE}" destId="{E15FF7F4-7A9D-4EA4-9091-A2D53DD5E03F}" srcOrd="1" destOrd="0" presId="urn:microsoft.com/office/officeart/2008/layout/PictureStrips"/>
    <dgm:cxn modelId="{50CB12AC-8368-47AC-AB68-1EBC94D7E581}" type="presParOf" srcId="{E849288B-87E3-401F-ACBD-03C404961B5B}" destId="{34A5142C-C9A6-4E1D-BAE3-3F14F3B1E219}" srcOrd="1" destOrd="0" presId="urn:microsoft.com/office/officeart/2008/layout/PictureStrips"/>
    <dgm:cxn modelId="{F5931186-672B-413B-8216-C1F800AE6ACF}" type="presParOf" srcId="{E849288B-87E3-401F-ACBD-03C404961B5B}" destId="{A734D9DD-3B19-4B57-A390-8779A98C0548}" srcOrd="2" destOrd="0" presId="urn:microsoft.com/office/officeart/2008/layout/PictureStrips"/>
    <dgm:cxn modelId="{FB05E99E-5F3F-4EF4-96F2-FEC3BA79AA93}" type="presParOf" srcId="{A734D9DD-3B19-4B57-A390-8779A98C0548}" destId="{72D91223-9C5B-4FE0-8337-1BFC60B9E47F}" srcOrd="0" destOrd="0" presId="urn:microsoft.com/office/officeart/2008/layout/PictureStrips"/>
    <dgm:cxn modelId="{4E0051F8-B894-440A-ACA1-124A3E8C50EB}" type="presParOf" srcId="{A734D9DD-3B19-4B57-A390-8779A98C0548}" destId="{5B1176FD-1E52-48F0-9533-E2E7AEFF1E84}" srcOrd="1" destOrd="0" presId="urn:microsoft.com/office/officeart/2008/layout/PictureStrips"/>
    <dgm:cxn modelId="{B716CE88-CCA2-4429-8F5B-FF8D6E284C14}" type="presParOf" srcId="{E849288B-87E3-401F-ACBD-03C404961B5B}" destId="{BC058A5C-DCA7-4660-A682-0A0DF9F1B63E}" srcOrd="3" destOrd="0" presId="urn:microsoft.com/office/officeart/2008/layout/PictureStrips"/>
    <dgm:cxn modelId="{E43AB1F9-554B-46D9-9205-F1ECF52B81C5}" type="presParOf" srcId="{E849288B-87E3-401F-ACBD-03C404961B5B}" destId="{30442565-689B-42E4-B878-04D9996D8498}" srcOrd="4" destOrd="0" presId="urn:microsoft.com/office/officeart/2008/layout/PictureStrips"/>
    <dgm:cxn modelId="{2EFE7DB9-492F-4ECD-9484-2B24EAA43C42}" type="presParOf" srcId="{30442565-689B-42E4-B878-04D9996D8498}" destId="{4DD30D85-20B4-4D8F-8720-F975A4636EB6}" srcOrd="0" destOrd="0" presId="urn:microsoft.com/office/officeart/2008/layout/PictureStrips"/>
    <dgm:cxn modelId="{D2FC622D-EBEF-450C-AD44-9D1960B953FA}" type="presParOf" srcId="{30442565-689B-42E4-B878-04D9996D8498}" destId="{1E15ED84-21E8-4A4F-9E93-EF82A46E1489}" srcOrd="1" destOrd="0" presId="urn:microsoft.com/office/officeart/2008/layout/PictureStrips"/>
    <dgm:cxn modelId="{041DAEEB-8FC2-49EE-9D3F-0FB652735AC9}" type="presParOf" srcId="{E849288B-87E3-401F-ACBD-03C404961B5B}" destId="{D3FAF7A1-6A59-4F0E-9362-CA997E0F8C5D}" srcOrd="5" destOrd="0" presId="urn:microsoft.com/office/officeart/2008/layout/PictureStrips"/>
    <dgm:cxn modelId="{0E8B83EB-CBD8-424A-B3FC-E78CFE0327A4}" type="presParOf" srcId="{E849288B-87E3-401F-ACBD-03C404961B5B}" destId="{FD1A20C0-9166-4580-8504-02C2F76A1252}" srcOrd="6" destOrd="0" presId="urn:microsoft.com/office/officeart/2008/layout/PictureStrips"/>
    <dgm:cxn modelId="{6C16FA2A-0105-4179-9CCF-C0B003609629}" type="presParOf" srcId="{FD1A20C0-9166-4580-8504-02C2F76A1252}" destId="{60E1DCEA-82B9-469F-8F73-BDC7A4B40BF9}" srcOrd="0" destOrd="0" presId="urn:microsoft.com/office/officeart/2008/layout/PictureStrips"/>
    <dgm:cxn modelId="{ACC3993D-BBBC-4DBD-8D9D-73E5A033258D}" type="presParOf" srcId="{FD1A20C0-9166-4580-8504-02C2F76A1252}" destId="{AF527A22-CBF9-4B7E-8E47-66157A904F8B}" srcOrd="1" destOrd="0" presId="urn:microsoft.com/office/officeart/2008/layout/PictureStrips"/>
    <dgm:cxn modelId="{6EE9EBE6-D1B3-424D-9936-1C7604B388D0}" type="presParOf" srcId="{E849288B-87E3-401F-ACBD-03C404961B5B}" destId="{E0339149-CE5B-446A-AC2E-7EB9CE720543}" srcOrd="7" destOrd="0" presId="urn:microsoft.com/office/officeart/2008/layout/PictureStrips"/>
    <dgm:cxn modelId="{7FAE9EAF-C45A-4351-88E7-7E84E6B23325}" type="presParOf" srcId="{E849288B-87E3-401F-ACBD-03C404961B5B}" destId="{C50DEE0A-F374-4724-BA56-C182090A3872}" srcOrd="8" destOrd="0" presId="urn:microsoft.com/office/officeart/2008/layout/PictureStrips"/>
    <dgm:cxn modelId="{6BD7DBDB-B8DB-4D07-8C13-F907F8E3963B}" type="presParOf" srcId="{C50DEE0A-F374-4724-BA56-C182090A3872}" destId="{B46D29A6-B025-41A3-9F17-2E05AF621129}" srcOrd="0" destOrd="0" presId="urn:microsoft.com/office/officeart/2008/layout/PictureStrips"/>
    <dgm:cxn modelId="{832AD877-3AA8-4CD4-9E5E-D19058E343B4}" type="presParOf" srcId="{C50DEE0A-F374-4724-BA56-C182090A3872}" destId="{EA901E60-1ED0-4CA1-8F49-2E3C8BEB59A6}" srcOrd="1" destOrd="0" presId="urn:microsoft.com/office/officeart/2008/layout/PictureStrips"/>
    <dgm:cxn modelId="{870720CB-22B7-410B-83E0-9D2143256BB0}" type="presParOf" srcId="{E849288B-87E3-401F-ACBD-03C404961B5B}" destId="{29DFA005-7CB1-4D3D-B2D7-B50A513AE810}" srcOrd="9" destOrd="0" presId="urn:microsoft.com/office/officeart/2008/layout/PictureStrips"/>
    <dgm:cxn modelId="{EC833235-E71F-4187-BF0E-8376B02A542E}" type="presParOf" srcId="{E849288B-87E3-401F-ACBD-03C404961B5B}" destId="{CEDAB7F1-0C0D-489B-9AD7-095096A1DC8D}" srcOrd="10" destOrd="0" presId="urn:microsoft.com/office/officeart/2008/layout/PictureStrips"/>
    <dgm:cxn modelId="{6DDDF117-F299-42CC-AD7C-771CCD02692E}" type="presParOf" srcId="{CEDAB7F1-0C0D-489B-9AD7-095096A1DC8D}" destId="{BCC8841C-830D-4A48-BA3D-46DE2BBB7428}" srcOrd="0" destOrd="0" presId="urn:microsoft.com/office/officeart/2008/layout/PictureStrips"/>
    <dgm:cxn modelId="{5996003A-6355-45F5-ACB6-14D3F61DB49B}" type="presParOf" srcId="{CEDAB7F1-0C0D-489B-9AD7-095096A1DC8D}" destId="{60424858-D92C-4E6C-8F1F-A988F7518E12}" srcOrd="1" destOrd="0" presId="urn:microsoft.com/office/officeart/2008/layout/PictureStrips"/>
    <dgm:cxn modelId="{98693AC0-9DB4-4083-84BF-CED65C7F3728}" type="presParOf" srcId="{E849288B-87E3-401F-ACBD-03C404961B5B}" destId="{D0260199-FA64-47C7-ACD0-96AC619D65A0}" srcOrd="11" destOrd="0" presId="urn:microsoft.com/office/officeart/2008/layout/PictureStrips"/>
    <dgm:cxn modelId="{0EC696AE-DA53-4E8B-894B-911DBB2435FF}" type="presParOf" srcId="{E849288B-87E3-401F-ACBD-03C404961B5B}" destId="{C5791361-9AAD-4729-BEA0-E2DB6E518D52}" srcOrd="12" destOrd="0" presId="urn:microsoft.com/office/officeart/2008/layout/PictureStrips"/>
    <dgm:cxn modelId="{BCC7BAC3-1B46-46FB-B743-FDA9DDE4A2EE}" type="presParOf" srcId="{C5791361-9AAD-4729-BEA0-E2DB6E518D52}" destId="{D734F4B1-3D5D-48D3-A377-55876916D96B}" srcOrd="0" destOrd="0" presId="urn:microsoft.com/office/officeart/2008/layout/PictureStrips"/>
    <dgm:cxn modelId="{2D1B2602-7928-4EC0-ADEB-93211887A33F}" type="presParOf" srcId="{C5791361-9AAD-4729-BEA0-E2DB6E518D52}" destId="{F5264FF3-D3A7-44CF-B607-DB5D743CC9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C65C0-E1AC-4ADF-B160-51F973B68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75F71E-D344-400A-BB79-7F081F547FE0}">
      <dgm:prSet phldrT="[Tekst]"/>
      <dgm:spPr>
        <a:solidFill>
          <a:srgbClr val="0661EE"/>
        </a:solidFill>
      </dgm:spPr>
      <dgm:t>
        <a:bodyPr/>
        <a:lstStyle/>
        <a:p>
          <a:r>
            <a:rPr lang="pl-PL" dirty="0" smtClean="0"/>
            <a:t>Zasilenie inicjalne</a:t>
          </a:r>
          <a:endParaRPr lang="pl-PL" dirty="0"/>
        </a:p>
      </dgm:t>
    </dgm:pt>
    <dgm:pt modelId="{DD18AD41-55B9-4F88-81D9-050572B5B39C}" type="parTrans" cxnId="{03499D24-C678-4D7E-B75C-23D0BAE2679F}">
      <dgm:prSet/>
      <dgm:spPr/>
      <dgm:t>
        <a:bodyPr/>
        <a:lstStyle/>
        <a:p>
          <a:endParaRPr lang="pl-PL"/>
        </a:p>
      </dgm:t>
    </dgm:pt>
    <dgm:pt modelId="{67AC484A-7BAB-4810-BB8E-F09CFBFC3375}" type="sibTrans" cxnId="{03499D24-C678-4D7E-B75C-23D0BAE2679F}">
      <dgm:prSet/>
      <dgm:spPr/>
      <dgm:t>
        <a:bodyPr/>
        <a:lstStyle/>
        <a:p>
          <a:endParaRPr lang="pl-PL"/>
        </a:p>
      </dgm:t>
    </dgm:pt>
    <dgm:pt modelId="{ABA49BEE-8613-4B5B-B88C-4DBA3D6C77C2}">
      <dgm:prSet phldrT="[Tekst]"/>
      <dgm:spPr/>
      <dgm:t>
        <a:bodyPr/>
        <a:lstStyle/>
        <a:p>
          <a:r>
            <a:rPr lang="pl-PL" dirty="0" smtClean="0"/>
            <a:t>Integracja z API</a:t>
          </a:r>
          <a:endParaRPr lang="pl-PL" dirty="0"/>
        </a:p>
      </dgm:t>
    </dgm:pt>
    <dgm:pt modelId="{4640755A-605A-45B2-A58A-74D2755B3355}" type="parTrans" cxnId="{A4E0AEB8-F3D3-41AF-A1BF-00B99EC29C7A}">
      <dgm:prSet/>
      <dgm:spPr/>
      <dgm:t>
        <a:bodyPr/>
        <a:lstStyle/>
        <a:p>
          <a:endParaRPr lang="pl-PL"/>
        </a:p>
      </dgm:t>
    </dgm:pt>
    <dgm:pt modelId="{093A733E-BD15-47BC-8031-F6D9491C5D24}" type="sibTrans" cxnId="{A4E0AEB8-F3D3-41AF-A1BF-00B99EC29C7A}">
      <dgm:prSet/>
      <dgm:spPr/>
      <dgm:t>
        <a:bodyPr/>
        <a:lstStyle/>
        <a:p>
          <a:endParaRPr lang="pl-PL"/>
        </a:p>
      </dgm:t>
    </dgm:pt>
    <dgm:pt modelId="{4C504DA3-1C84-429B-8DD8-5395B72478E1}">
      <dgm:prSet custT="1"/>
      <dgm:spPr>
        <a:ln>
          <a:solidFill>
            <a:srgbClr val="D1121C"/>
          </a:solidFill>
        </a:ln>
      </dgm:spPr>
      <dgm:t>
        <a:bodyPr/>
        <a:lstStyle/>
        <a:p>
          <a:r>
            <a:rPr lang="pl-PL" sz="2000" dirty="0" smtClean="0"/>
            <a:t>dostarczenie danych przez przedsiębiorstwa kolejowe pozwalające </a:t>
          </a:r>
          <a:br>
            <a:rPr lang="pl-PL" sz="2000" dirty="0" smtClean="0"/>
          </a:br>
          <a:r>
            <a:rPr lang="pl-PL" sz="2000" dirty="0" smtClean="0"/>
            <a:t>na zaimportowanie zdarzeń przeszłych w stosunku do daty uruchomienia systemu</a:t>
          </a:r>
          <a:endParaRPr lang="pl-PL" sz="2000" dirty="0"/>
        </a:p>
      </dgm:t>
    </dgm:pt>
    <dgm:pt modelId="{72F4E9B0-7301-47C3-9F96-030B10D28F6B}" type="parTrans" cxnId="{7F5C2AA0-9DCB-42A7-8143-566A3CC6BA49}">
      <dgm:prSet/>
      <dgm:spPr/>
      <dgm:t>
        <a:bodyPr/>
        <a:lstStyle/>
        <a:p>
          <a:endParaRPr lang="pl-PL"/>
        </a:p>
      </dgm:t>
    </dgm:pt>
    <dgm:pt modelId="{DCC2DA73-89DD-4287-A9B6-9598E1BC372F}" type="sibTrans" cxnId="{7F5C2AA0-9DCB-42A7-8143-566A3CC6BA49}">
      <dgm:prSet/>
      <dgm:spPr/>
      <dgm:t>
        <a:bodyPr/>
        <a:lstStyle/>
        <a:p>
          <a:endParaRPr lang="pl-PL"/>
        </a:p>
      </dgm:t>
    </dgm:pt>
    <dgm:pt modelId="{FE75A380-6380-4E04-A852-BAA9EE364465}">
      <dgm:prSet custT="1"/>
      <dgm:spPr>
        <a:ln>
          <a:solidFill>
            <a:srgbClr val="D1121C"/>
          </a:solidFill>
        </a:ln>
      </dgm:spPr>
      <dgm:t>
        <a:bodyPr/>
        <a:lstStyle/>
        <a:p>
          <a:r>
            <a:rPr lang="pl-PL" sz="2000" dirty="0" smtClean="0"/>
            <a:t>zakres i szczegółowa specyfikacja w trakcie opracowania</a:t>
          </a:r>
          <a:endParaRPr lang="pl-PL" sz="2000" dirty="0"/>
        </a:p>
      </dgm:t>
    </dgm:pt>
    <dgm:pt modelId="{79A2BFAD-B95F-4F92-95E7-F3CBBE732581}" type="parTrans" cxnId="{78BA284F-8D02-42D1-93DC-B091B5C5E933}">
      <dgm:prSet/>
      <dgm:spPr/>
      <dgm:t>
        <a:bodyPr/>
        <a:lstStyle/>
        <a:p>
          <a:endParaRPr lang="pl-PL"/>
        </a:p>
      </dgm:t>
    </dgm:pt>
    <dgm:pt modelId="{42DEC101-D108-4D10-BE40-B42766FC4849}" type="sibTrans" cxnId="{78BA284F-8D02-42D1-93DC-B091B5C5E933}">
      <dgm:prSet/>
      <dgm:spPr/>
      <dgm:t>
        <a:bodyPr/>
        <a:lstStyle/>
        <a:p>
          <a:endParaRPr lang="pl-PL"/>
        </a:p>
      </dgm:t>
    </dgm:pt>
    <dgm:pt modelId="{4A0254FB-035B-4FC2-A41D-6785E23E2F16}">
      <dgm:prSet custT="1"/>
      <dgm:spPr>
        <a:ln>
          <a:solidFill>
            <a:srgbClr val="D1121C"/>
          </a:solidFill>
        </a:ln>
      </dgm:spPr>
      <dgm:t>
        <a:bodyPr/>
        <a:lstStyle/>
        <a:p>
          <a:r>
            <a:rPr lang="pl-PL" sz="2000" dirty="0" smtClean="0"/>
            <a:t>ustalona wstępna struktura do przekazania danych</a:t>
          </a:r>
          <a:endParaRPr lang="pl-PL" sz="2000" dirty="0"/>
        </a:p>
      </dgm:t>
    </dgm:pt>
    <dgm:pt modelId="{70CB62E3-9310-46A7-AA7F-D28FD6C4A81B}" type="parTrans" cxnId="{DE6EEF54-116F-42B9-9908-FD3A774A0C72}">
      <dgm:prSet/>
      <dgm:spPr/>
      <dgm:t>
        <a:bodyPr/>
        <a:lstStyle/>
        <a:p>
          <a:endParaRPr lang="pl-PL"/>
        </a:p>
      </dgm:t>
    </dgm:pt>
    <dgm:pt modelId="{DC831ECF-9194-4CF5-B859-BD60F74C683D}" type="sibTrans" cxnId="{DE6EEF54-116F-42B9-9908-FD3A774A0C72}">
      <dgm:prSet/>
      <dgm:spPr/>
      <dgm:t>
        <a:bodyPr/>
        <a:lstStyle/>
        <a:p>
          <a:endParaRPr lang="pl-PL"/>
        </a:p>
      </dgm:t>
    </dgm:pt>
    <dgm:pt modelId="{7E705FDC-376A-4728-90A1-B0D1F611C554}">
      <dgm:prSet custT="1"/>
      <dgm:spPr>
        <a:ln>
          <a:solidFill>
            <a:srgbClr val="D1121C"/>
          </a:solidFill>
        </a:ln>
      </dgm:spPr>
      <dgm:t>
        <a:bodyPr/>
        <a:lstStyle/>
        <a:p>
          <a:r>
            <a:rPr lang="pl-PL" sz="2000" dirty="0" smtClean="0"/>
            <a:t>publikacja API umożliwiającego podmiotom kolejowym pracę we własnym oprogramowaniu</a:t>
          </a:r>
          <a:endParaRPr lang="pl-PL" sz="2000" dirty="0"/>
        </a:p>
      </dgm:t>
    </dgm:pt>
    <dgm:pt modelId="{7FB29AA9-983E-48FA-812A-6E9C66C163A1}" type="parTrans" cxnId="{9DFBA432-039F-482D-833B-2153A8212BE5}">
      <dgm:prSet/>
      <dgm:spPr/>
      <dgm:t>
        <a:bodyPr/>
        <a:lstStyle/>
        <a:p>
          <a:endParaRPr lang="pl-PL"/>
        </a:p>
      </dgm:t>
    </dgm:pt>
    <dgm:pt modelId="{188A079F-B23A-4001-971D-99ABE446B4EB}" type="sibTrans" cxnId="{9DFBA432-039F-482D-833B-2153A8212BE5}">
      <dgm:prSet/>
      <dgm:spPr/>
      <dgm:t>
        <a:bodyPr/>
        <a:lstStyle/>
        <a:p>
          <a:endParaRPr lang="pl-PL"/>
        </a:p>
      </dgm:t>
    </dgm:pt>
    <dgm:pt modelId="{E12DA48E-1BCE-4BD9-85D1-E6E7F1ED52CC}">
      <dgm:prSet custT="1"/>
      <dgm:spPr>
        <a:ln>
          <a:solidFill>
            <a:srgbClr val="D1121C"/>
          </a:solidFill>
        </a:ln>
      </dgm:spPr>
      <dgm:t>
        <a:bodyPr/>
        <a:lstStyle/>
        <a:p>
          <a:r>
            <a:rPr lang="pl-PL" sz="2000" dirty="0" smtClean="0"/>
            <a:t>specyfikacja API zostanie opublikowana do 30.06.2022 r., by umożliwić integrację z API</a:t>
          </a:r>
          <a:endParaRPr lang="pl-PL" sz="2000" dirty="0"/>
        </a:p>
      </dgm:t>
    </dgm:pt>
    <dgm:pt modelId="{4D1887E6-4AB5-4FB3-A764-421DD91011A9}" type="parTrans" cxnId="{B7E5854E-FDDE-447C-BB8F-E29AEB674745}">
      <dgm:prSet/>
      <dgm:spPr/>
      <dgm:t>
        <a:bodyPr/>
        <a:lstStyle/>
        <a:p>
          <a:endParaRPr lang="pl-PL"/>
        </a:p>
      </dgm:t>
    </dgm:pt>
    <dgm:pt modelId="{90ADDCE9-9B33-48C0-84B5-2389E24337F8}" type="sibTrans" cxnId="{B7E5854E-FDDE-447C-BB8F-E29AEB674745}">
      <dgm:prSet/>
      <dgm:spPr/>
      <dgm:t>
        <a:bodyPr/>
        <a:lstStyle/>
        <a:p>
          <a:endParaRPr lang="pl-PL"/>
        </a:p>
      </dgm:t>
    </dgm:pt>
    <dgm:pt modelId="{D5CF07CF-4787-421D-B4F5-D5B36A312F87}" type="pres">
      <dgm:prSet presAssocID="{FB8C65C0-E1AC-4ADF-B160-51F973B68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8BA5CC-8ECA-4547-90CB-01917B9C8AE2}" type="pres">
      <dgm:prSet presAssocID="{8175F71E-D344-400A-BB79-7F081F547FE0}" presName="parentLin" presStyleCnt="0"/>
      <dgm:spPr/>
    </dgm:pt>
    <dgm:pt modelId="{7F66AC11-E32A-4AA1-A513-DCBA0DAB6861}" type="pres">
      <dgm:prSet presAssocID="{8175F71E-D344-400A-BB79-7F081F547FE0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05AA3349-5F36-4026-8958-8B847C25536F}" type="pres">
      <dgm:prSet presAssocID="{8175F71E-D344-400A-BB79-7F081F547F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610453-7CBD-4746-BB23-AF091CC879BA}" type="pres">
      <dgm:prSet presAssocID="{8175F71E-D344-400A-BB79-7F081F547FE0}" presName="negativeSpace" presStyleCnt="0"/>
      <dgm:spPr/>
    </dgm:pt>
    <dgm:pt modelId="{B63CBA5F-6DED-4BF7-B21F-B558BB552068}" type="pres">
      <dgm:prSet presAssocID="{8175F71E-D344-400A-BB79-7F081F547FE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D6A114-B2EF-4525-9B41-50D2572F7803}" type="pres">
      <dgm:prSet presAssocID="{67AC484A-7BAB-4810-BB8E-F09CFBFC3375}" presName="spaceBetweenRectangles" presStyleCnt="0"/>
      <dgm:spPr/>
    </dgm:pt>
    <dgm:pt modelId="{E11EFC97-BB3E-4DE4-912F-F1477318657D}" type="pres">
      <dgm:prSet presAssocID="{ABA49BEE-8613-4B5B-B88C-4DBA3D6C77C2}" presName="parentLin" presStyleCnt="0"/>
      <dgm:spPr/>
    </dgm:pt>
    <dgm:pt modelId="{906F3ADD-DCB4-4CA0-BD4B-924311E8FC85}" type="pres">
      <dgm:prSet presAssocID="{ABA49BEE-8613-4B5B-B88C-4DBA3D6C77C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B7DDF49-A50F-4B6D-ABD6-96C91898620D}" type="pres">
      <dgm:prSet presAssocID="{ABA49BEE-8613-4B5B-B88C-4DBA3D6C77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BD186A-2024-415F-95A5-CFABA0764C6B}" type="pres">
      <dgm:prSet presAssocID="{ABA49BEE-8613-4B5B-B88C-4DBA3D6C77C2}" presName="negativeSpace" presStyleCnt="0"/>
      <dgm:spPr/>
    </dgm:pt>
    <dgm:pt modelId="{88AC5D8F-6C68-42C6-BD47-642AEDBF4456}" type="pres">
      <dgm:prSet presAssocID="{ABA49BEE-8613-4B5B-B88C-4DBA3D6C77C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FBA432-039F-482D-833B-2153A8212BE5}" srcId="{ABA49BEE-8613-4B5B-B88C-4DBA3D6C77C2}" destId="{7E705FDC-376A-4728-90A1-B0D1F611C554}" srcOrd="0" destOrd="0" parTransId="{7FB29AA9-983E-48FA-812A-6E9C66C163A1}" sibTransId="{188A079F-B23A-4001-971D-99ABE446B4EB}"/>
    <dgm:cxn modelId="{03499D24-C678-4D7E-B75C-23D0BAE2679F}" srcId="{FB8C65C0-E1AC-4ADF-B160-51F973B68943}" destId="{8175F71E-D344-400A-BB79-7F081F547FE0}" srcOrd="0" destOrd="0" parTransId="{DD18AD41-55B9-4F88-81D9-050572B5B39C}" sibTransId="{67AC484A-7BAB-4810-BB8E-F09CFBFC3375}"/>
    <dgm:cxn modelId="{4CA3E1FD-5E94-409D-A82A-C6E406E33749}" type="presOf" srcId="{8175F71E-D344-400A-BB79-7F081F547FE0}" destId="{7F66AC11-E32A-4AA1-A513-DCBA0DAB6861}" srcOrd="0" destOrd="0" presId="urn:microsoft.com/office/officeart/2005/8/layout/list1"/>
    <dgm:cxn modelId="{C4D4C665-4910-41E1-9BAC-29324B627600}" type="presOf" srcId="{ABA49BEE-8613-4B5B-B88C-4DBA3D6C77C2}" destId="{906F3ADD-DCB4-4CA0-BD4B-924311E8FC85}" srcOrd="0" destOrd="0" presId="urn:microsoft.com/office/officeart/2005/8/layout/list1"/>
    <dgm:cxn modelId="{B4C8FE5A-14FA-4EF4-9BA0-7846DCD30F6B}" type="presOf" srcId="{4C504DA3-1C84-429B-8DD8-5395B72478E1}" destId="{B63CBA5F-6DED-4BF7-B21F-B558BB552068}" srcOrd="0" destOrd="0" presId="urn:microsoft.com/office/officeart/2005/8/layout/list1"/>
    <dgm:cxn modelId="{1FB4341C-263A-4D3C-B344-AF2EE38B878E}" type="presOf" srcId="{E12DA48E-1BCE-4BD9-85D1-E6E7F1ED52CC}" destId="{88AC5D8F-6C68-42C6-BD47-642AEDBF4456}" srcOrd="0" destOrd="1" presId="urn:microsoft.com/office/officeart/2005/8/layout/list1"/>
    <dgm:cxn modelId="{78BA284F-8D02-42D1-93DC-B091B5C5E933}" srcId="{8175F71E-D344-400A-BB79-7F081F547FE0}" destId="{FE75A380-6380-4E04-A852-BAA9EE364465}" srcOrd="1" destOrd="0" parTransId="{79A2BFAD-B95F-4F92-95E7-F3CBBE732581}" sibTransId="{42DEC101-D108-4D10-BE40-B42766FC4849}"/>
    <dgm:cxn modelId="{0173B890-200F-44DA-A7A7-F279A252EB5A}" type="presOf" srcId="{7E705FDC-376A-4728-90A1-B0D1F611C554}" destId="{88AC5D8F-6C68-42C6-BD47-642AEDBF4456}" srcOrd="0" destOrd="0" presId="urn:microsoft.com/office/officeart/2005/8/layout/list1"/>
    <dgm:cxn modelId="{808898A1-DFE5-4E41-B57D-901828473FC0}" type="presOf" srcId="{FE75A380-6380-4E04-A852-BAA9EE364465}" destId="{B63CBA5F-6DED-4BF7-B21F-B558BB552068}" srcOrd="0" destOrd="1" presId="urn:microsoft.com/office/officeart/2005/8/layout/list1"/>
    <dgm:cxn modelId="{A4E0AEB8-F3D3-41AF-A1BF-00B99EC29C7A}" srcId="{FB8C65C0-E1AC-4ADF-B160-51F973B68943}" destId="{ABA49BEE-8613-4B5B-B88C-4DBA3D6C77C2}" srcOrd="1" destOrd="0" parTransId="{4640755A-605A-45B2-A58A-74D2755B3355}" sibTransId="{093A733E-BD15-47BC-8031-F6D9491C5D24}"/>
    <dgm:cxn modelId="{DE6EEF54-116F-42B9-9908-FD3A774A0C72}" srcId="{8175F71E-D344-400A-BB79-7F081F547FE0}" destId="{4A0254FB-035B-4FC2-A41D-6785E23E2F16}" srcOrd="2" destOrd="0" parTransId="{70CB62E3-9310-46A7-AA7F-D28FD6C4A81B}" sibTransId="{DC831ECF-9194-4CF5-B859-BD60F74C683D}"/>
    <dgm:cxn modelId="{8FEBB88B-04D5-47B7-8DEE-520932E41B14}" type="presOf" srcId="{4A0254FB-035B-4FC2-A41D-6785E23E2F16}" destId="{B63CBA5F-6DED-4BF7-B21F-B558BB552068}" srcOrd="0" destOrd="2" presId="urn:microsoft.com/office/officeart/2005/8/layout/list1"/>
    <dgm:cxn modelId="{7F5C2AA0-9DCB-42A7-8143-566A3CC6BA49}" srcId="{8175F71E-D344-400A-BB79-7F081F547FE0}" destId="{4C504DA3-1C84-429B-8DD8-5395B72478E1}" srcOrd="0" destOrd="0" parTransId="{72F4E9B0-7301-47C3-9F96-030B10D28F6B}" sibTransId="{DCC2DA73-89DD-4287-A9B6-9598E1BC372F}"/>
    <dgm:cxn modelId="{B7E5854E-FDDE-447C-BB8F-E29AEB674745}" srcId="{ABA49BEE-8613-4B5B-B88C-4DBA3D6C77C2}" destId="{E12DA48E-1BCE-4BD9-85D1-E6E7F1ED52CC}" srcOrd="1" destOrd="0" parTransId="{4D1887E6-4AB5-4FB3-A764-421DD91011A9}" sibTransId="{90ADDCE9-9B33-48C0-84B5-2389E24337F8}"/>
    <dgm:cxn modelId="{E325245D-48E3-4054-A625-906F9F545E3E}" type="presOf" srcId="{ABA49BEE-8613-4B5B-B88C-4DBA3D6C77C2}" destId="{AB7DDF49-A50F-4B6D-ABD6-96C91898620D}" srcOrd="1" destOrd="0" presId="urn:microsoft.com/office/officeart/2005/8/layout/list1"/>
    <dgm:cxn modelId="{A98860D2-4121-4AE9-BA88-5EC5A66E2F67}" type="presOf" srcId="{8175F71E-D344-400A-BB79-7F081F547FE0}" destId="{05AA3349-5F36-4026-8958-8B847C25536F}" srcOrd="1" destOrd="0" presId="urn:microsoft.com/office/officeart/2005/8/layout/list1"/>
    <dgm:cxn modelId="{94ACA211-48B7-49C0-9C2A-40B1F3B2E4AD}" type="presOf" srcId="{FB8C65C0-E1AC-4ADF-B160-51F973B68943}" destId="{D5CF07CF-4787-421D-B4F5-D5B36A312F87}" srcOrd="0" destOrd="0" presId="urn:microsoft.com/office/officeart/2005/8/layout/list1"/>
    <dgm:cxn modelId="{56A1F6AD-4725-47E1-BE09-1B4E6A1A34B2}" type="presParOf" srcId="{D5CF07CF-4787-421D-B4F5-D5B36A312F87}" destId="{618BA5CC-8ECA-4547-90CB-01917B9C8AE2}" srcOrd="0" destOrd="0" presId="urn:microsoft.com/office/officeart/2005/8/layout/list1"/>
    <dgm:cxn modelId="{10BC08DE-B10D-4C45-93A8-7817E2317A60}" type="presParOf" srcId="{618BA5CC-8ECA-4547-90CB-01917B9C8AE2}" destId="{7F66AC11-E32A-4AA1-A513-DCBA0DAB6861}" srcOrd="0" destOrd="0" presId="urn:microsoft.com/office/officeart/2005/8/layout/list1"/>
    <dgm:cxn modelId="{07BFA764-9AB5-4D2D-91EE-96E6AB595C58}" type="presParOf" srcId="{618BA5CC-8ECA-4547-90CB-01917B9C8AE2}" destId="{05AA3349-5F36-4026-8958-8B847C25536F}" srcOrd="1" destOrd="0" presId="urn:microsoft.com/office/officeart/2005/8/layout/list1"/>
    <dgm:cxn modelId="{7A60683F-543D-4FA1-9D8A-91AFACA8D298}" type="presParOf" srcId="{D5CF07CF-4787-421D-B4F5-D5B36A312F87}" destId="{48610453-7CBD-4746-BB23-AF091CC879BA}" srcOrd="1" destOrd="0" presId="urn:microsoft.com/office/officeart/2005/8/layout/list1"/>
    <dgm:cxn modelId="{32D97CBD-36BD-418B-8F03-28EA046ADA89}" type="presParOf" srcId="{D5CF07CF-4787-421D-B4F5-D5B36A312F87}" destId="{B63CBA5F-6DED-4BF7-B21F-B558BB552068}" srcOrd="2" destOrd="0" presId="urn:microsoft.com/office/officeart/2005/8/layout/list1"/>
    <dgm:cxn modelId="{8B605173-81D6-44C6-9D3C-7B159891676A}" type="presParOf" srcId="{D5CF07CF-4787-421D-B4F5-D5B36A312F87}" destId="{1ED6A114-B2EF-4525-9B41-50D2572F7803}" srcOrd="3" destOrd="0" presId="urn:microsoft.com/office/officeart/2005/8/layout/list1"/>
    <dgm:cxn modelId="{29C698E6-554F-4D71-82FC-192C62A43838}" type="presParOf" srcId="{D5CF07CF-4787-421D-B4F5-D5B36A312F87}" destId="{E11EFC97-BB3E-4DE4-912F-F1477318657D}" srcOrd="4" destOrd="0" presId="urn:microsoft.com/office/officeart/2005/8/layout/list1"/>
    <dgm:cxn modelId="{8CBC009B-40EF-448F-AAF8-57CB818AC3D7}" type="presParOf" srcId="{E11EFC97-BB3E-4DE4-912F-F1477318657D}" destId="{906F3ADD-DCB4-4CA0-BD4B-924311E8FC85}" srcOrd="0" destOrd="0" presId="urn:microsoft.com/office/officeart/2005/8/layout/list1"/>
    <dgm:cxn modelId="{BF424B75-6191-4866-AD3B-B03FDC2D1ADE}" type="presParOf" srcId="{E11EFC97-BB3E-4DE4-912F-F1477318657D}" destId="{AB7DDF49-A50F-4B6D-ABD6-96C91898620D}" srcOrd="1" destOrd="0" presId="urn:microsoft.com/office/officeart/2005/8/layout/list1"/>
    <dgm:cxn modelId="{55E24333-8347-4DF7-9F24-D1C61FA1E72F}" type="presParOf" srcId="{D5CF07CF-4787-421D-B4F5-D5B36A312F87}" destId="{0BBD186A-2024-415F-95A5-CFABA0764C6B}" srcOrd="5" destOrd="0" presId="urn:microsoft.com/office/officeart/2005/8/layout/list1"/>
    <dgm:cxn modelId="{7E3C11E9-084D-4F2C-8ACC-9D4F6D6B118A}" type="presParOf" srcId="{D5CF07CF-4787-421D-B4F5-D5B36A312F87}" destId="{88AC5D8F-6C68-42C6-BD47-642AEDBF4456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2A0A9-6939-4304-A2B9-7F28A30C5E8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F89D0D9-7D5E-47DB-A2C2-396113CEEF02}">
      <dgm:prSet phldrT="[Tekst]"/>
      <dgm:spPr>
        <a:ln>
          <a:solidFill>
            <a:srgbClr val="FF0000"/>
          </a:solidFill>
        </a:ln>
      </dgm:spPr>
      <dgm:t>
        <a:bodyPr/>
        <a:lstStyle/>
        <a:p>
          <a:r>
            <a:rPr lang="pl-PL" b="1" dirty="0" smtClean="0"/>
            <a:t>Prezes UTK</a:t>
          </a:r>
          <a:endParaRPr lang="pl-PL" b="1" dirty="0"/>
        </a:p>
      </dgm:t>
    </dgm:pt>
    <dgm:pt modelId="{B44815F0-8D3E-4364-9E33-23C5FECDED93}" type="parTrans" cxnId="{1EFA3364-618F-4CA5-8DD5-EBCB011B8577}">
      <dgm:prSet/>
      <dgm:spPr/>
      <dgm:t>
        <a:bodyPr/>
        <a:lstStyle/>
        <a:p>
          <a:endParaRPr lang="pl-PL"/>
        </a:p>
      </dgm:t>
    </dgm:pt>
    <dgm:pt modelId="{D9C1432C-A639-4BA6-8926-7ED1CA3C31E9}" type="sibTrans" cxnId="{1EFA3364-618F-4CA5-8DD5-EBCB011B8577}">
      <dgm:prSet/>
      <dgm:spPr/>
      <dgm:t>
        <a:bodyPr/>
        <a:lstStyle/>
        <a:p>
          <a:endParaRPr lang="pl-PL"/>
        </a:p>
      </dgm:t>
    </dgm:pt>
    <dgm:pt modelId="{04A48110-EDCA-481B-A7E8-C40425DD6D14}">
      <dgm:prSet phldrT="[Tekst]"/>
      <dgm:spPr>
        <a:ln>
          <a:solidFill>
            <a:srgbClr val="FF0000"/>
          </a:solidFill>
        </a:ln>
      </dgm:spPr>
      <dgm:t>
        <a:bodyPr/>
        <a:lstStyle/>
        <a:p>
          <a:r>
            <a:rPr lang="pl-PL" b="1" dirty="0" smtClean="0"/>
            <a:t>Przewoźnicy kolejowi, zarządcy infrastruktury oraz podmioty zatrudniające prowadzących pojazdy kolejowe</a:t>
          </a:r>
          <a:endParaRPr lang="pl-PL" b="1" dirty="0"/>
        </a:p>
      </dgm:t>
    </dgm:pt>
    <dgm:pt modelId="{322F125B-4F8D-4012-8051-E847AE1F4C0C}" type="parTrans" cxnId="{D7C92BF9-815E-4878-95DC-546F40A81D66}">
      <dgm:prSet/>
      <dgm:spPr/>
      <dgm:t>
        <a:bodyPr/>
        <a:lstStyle/>
        <a:p>
          <a:endParaRPr lang="pl-PL"/>
        </a:p>
      </dgm:t>
    </dgm:pt>
    <dgm:pt modelId="{0BA777E3-B332-41B9-B481-F5FAF34FE5B7}" type="sibTrans" cxnId="{D7C92BF9-815E-4878-95DC-546F40A81D66}">
      <dgm:prSet/>
      <dgm:spPr/>
      <dgm:t>
        <a:bodyPr/>
        <a:lstStyle/>
        <a:p>
          <a:endParaRPr lang="pl-PL"/>
        </a:p>
      </dgm:t>
    </dgm:pt>
    <dgm:pt modelId="{1015531E-3030-4CCE-AE77-A57E7525E007}" type="pres">
      <dgm:prSet presAssocID="{CB22A0A9-6939-4304-A2B9-7F28A30C5E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7B57A3-976D-40A8-9495-F852BAEA31C0}" type="pres">
      <dgm:prSet presAssocID="{FF89D0D9-7D5E-47DB-A2C2-396113CEEF02}" presName="arrow" presStyleLbl="node1" presStyleIdx="0" presStyleCnt="2" custScaleX="82713" custScaleY="75821" custRadScaleRad="99833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19A1BE-12DF-4A0C-A664-A0F73726F06E}" type="pres">
      <dgm:prSet presAssocID="{04A48110-EDCA-481B-A7E8-C40425DD6D14}" presName="arrow" presStyleLbl="node1" presStyleIdx="1" presStyleCnt="2" custScaleX="82713" custScaleY="758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FA3364-618F-4CA5-8DD5-EBCB011B8577}" srcId="{CB22A0A9-6939-4304-A2B9-7F28A30C5E83}" destId="{FF89D0D9-7D5E-47DB-A2C2-396113CEEF02}" srcOrd="0" destOrd="0" parTransId="{B44815F0-8D3E-4364-9E33-23C5FECDED93}" sibTransId="{D9C1432C-A639-4BA6-8926-7ED1CA3C31E9}"/>
    <dgm:cxn modelId="{CD7C6D7F-2523-4FAB-80C0-80F060F0C0A3}" type="presOf" srcId="{04A48110-EDCA-481B-A7E8-C40425DD6D14}" destId="{A619A1BE-12DF-4A0C-A664-A0F73726F06E}" srcOrd="0" destOrd="0" presId="urn:microsoft.com/office/officeart/2005/8/layout/arrow5"/>
    <dgm:cxn modelId="{D7C92BF9-815E-4878-95DC-546F40A81D66}" srcId="{CB22A0A9-6939-4304-A2B9-7F28A30C5E83}" destId="{04A48110-EDCA-481B-A7E8-C40425DD6D14}" srcOrd="1" destOrd="0" parTransId="{322F125B-4F8D-4012-8051-E847AE1F4C0C}" sibTransId="{0BA777E3-B332-41B9-B481-F5FAF34FE5B7}"/>
    <dgm:cxn modelId="{205E927A-539B-4B58-AB51-4C8756A72CB3}" type="presOf" srcId="{FF89D0D9-7D5E-47DB-A2C2-396113CEEF02}" destId="{EF7B57A3-976D-40A8-9495-F852BAEA31C0}" srcOrd="0" destOrd="0" presId="urn:microsoft.com/office/officeart/2005/8/layout/arrow5"/>
    <dgm:cxn modelId="{3154150C-A2D5-44B3-9FDE-3261DD0E8177}" type="presOf" srcId="{CB22A0A9-6939-4304-A2B9-7F28A30C5E83}" destId="{1015531E-3030-4CCE-AE77-A57E7525E007}" srcOrd="0" destOrd="0" presId="urn:microsoft.com/office/officeart/2005/8/layout/arrow5"/>
    <dgm:cxn modelId="{308FE0C6-ADA4-4EEB-8579-504B32635346}" type="presParOf" srcId="{1015531E-3030-4CCE-AE77-A57E7525E007}" destId="{EF7B57A3-976D-40A8-9495-F852BAEA31C0}" srcOrd="0" destOrd="0" presId="urn:microsoft.com/office/officeart/2005/8/layout/arrow5"/>
    <dgm:cxn modelId="{4ED43F7E-D438-449F-BD1C-32D4FA9C97AD}" type="presParOf" srcId="{1015531E-3030-4CCE-AE77-A57E7525E007}" destId="{A619A1BE-12DF-4A0C-A664-A0F73726F0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2A0A9-6939-4304-A2B9-7F28A30C5E8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F89D0D9-7D5E-47DB-A2C2-396113CEEF02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200" b="1" dirty="0" smtClean="0"/>
            <a:t>Prezes</a:t>
          </a:r>
          <a:r>
            <a:rPr lang="pl-PL" sz="3100" b="1" dirty="0" smtClean="0"/>
            <a:t> </a:t>
          </a:r>
          <a:r>
            <a:rPr lang="pl-PL" sz="2200" b="1" dirty="0" smtClean="0"/>
            <a:t>UTK</a:t>
          </a:r>
          <a:endParaRPr lang="pl-PL" sz="2200" b="1" dirty="0"/>
        </a:p>
      </dgm:t>
    </dgm:pt>
    <dgm:pt modelId="{B44815F0-8D3E-4364-9E33-23C5FECDED93}" type="parTrans" cxnId="{1EFA3364-618F-4CA5-8DD5-EBCB011B8577}">
      <dgm:prSet/>
      <dgm:spPr/>
      <dgm:t>
        <a:bodyPr/>
        <a:lstStyle/>
        <a:p>
          <a:endParaRPr lang="pl-PL"/>
        </a:p>
      </dgm:t>
    </dgm:pt>
    <dgm:pt modelId="{D9C1432C-A639-4BA6-8926-7ED1CA3C31E9}" type="sibTrans" cxnId="{1EFA3364-618F-4CA5-8DD5-EBCB011B8577}">
      <dgm:prSet/>
      <dgm:spPr/>
      <dgm:t>
        <a:bodyPr/>
        <a:lstStyle/>
        <a:p>
          <a:endParaRPr lang="pl-PL"/>
        </a:p>
      </dgm:t>
    </dgm:pt>
    <dgm:pt modelId="{04A48110-EDCA-481B-A7E8-C40425DD6D14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200" b="1" dirty="0" smtClean="0"/>
            <a:t>Ośrodki szkolenia </a:t>
          </a:r>
          <a:br>
            <a:rPr lang="pl-PL" sz="2200" b="1" dirty="0" smtClean="0"/>
          </a:br>
          <a:r>
            <a:rPr lang="pl-PL" sz="2200" b="1" dirty="0" smtClean="0"/>
            <a:t>i egzaminowania</a:t>
          </a:r>
          <a:endParaRPr lang="pl-PL" sz="2200" b="1" dirty="0"/>
        </a:p>
      </dgm:t>
    </dgm:pt>
    <dgm:pt modelId="{322F125B-4F8D-4012-8051-E847AE1F4C0C}" type="parTrans" cxnId="{D7C92BF9-815E-4878-95DC-546F40A81D66}">
      <dgm:prSet/>
      <dgm:spPr/>
      <dgm:t>
        <a:bodyPr/>
        <a:lstStyle/>
        <a:p>
          <a:endParaRPr lang="pl-PL"/>
        </a:p>
      </dgm:t>
    </dgm:pt>
    <dgm:pt modelId="{0BA777E3-B332-41B9-B481-F5FAF34FE5B7}" type="sibTrans" cxnId="{D7C92BF9-815E-4878-95DC-546F40A81D66}">
      <dgm:prSet/>
      <dgm:spPr/>
      <dgm:t>
        <a:bodyPr/>
        <a:lstStyle/>
        <a:p>
          <a:endParaRPr lang="pl-PL"/>
        </a:p>
      </dgm:t>
    </dgm:pt>
    <dgm:pt modelId="{1015531E-3030-4CCE-AE77-A57E7525E007}" type="pres">
      <dgm:prSet presAssocID="{CB22A0A9-6939-4304-A2B9-7F28A30C5E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7B57A3-976D-40A8-9495-F852BAEA31C0}" type="pres">
      <dgm:prSet presAssocID="{FF89D0D9-7D5E-47DB-A2C2-396113CEEF02}" presName="arrow" presStyleLbl="node1" presStyleIdx="0" presStyleCnt="2" custScaleX="82713" custScaleY="75821" custRadScaleRad="99833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19A1BE-12DF-4A0C-A664-A0F73726F06E}" type="pres">
      <dgm:prSet presAssocID="{04A48110-EDCA-481B-A7E8-C40425DD6D14}" presName="arrow" presStyleLbl="node1" presStyleIdx="1" presStyleCnt="2" custScaleX="82713" custScaleY="758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FA3364-618F-4CA5-8DD5-EBCB011B8577}" srcId="{CB22A0A9-6939-4304-A2B9-7F28A30C5E83}" destId="{FF89D0D9-7D5E-47DB-A2C2-396113CEEF02}" srcOrd="0" destOrd="0" parTransId="{B44815F0-8D3E-4364-9E33-23C5FECDED93}" sibTransId="{D9C1432C-A639-4BA6-8926-7ED1CA3C31E9}"/>
    <dgm:cxn modelId="{CD7C6D7F-2523-4FAB-80C0-80F060F0C0A3}" type="presOf" srcId="{04A48110-EDCA-481B-A7E8-C40425DD6D14}" destId="{A619A1BE-12DF-4A0C-A664-A0F73726F06E}" srcOrd="0" destOrd="0" presId="urn:microsoft.com/office/officeart/2005/8/layout/arrow5"/>
    <dgm:cxn modelId="{D7C92BF9-815E-4878-95DC-546F40A81D66}" srcId="{CB22A0A9-6939-4304-A2B9-7F28A30C5E83}" destId="{04A48110-EDCA-481B-A7E8-C40425DD6D14}" srcOrd="1" destOrd="0" parTransId="{322F125B-4F8D-4012-8051-E847AE1F4C0C}" sibTransId="{0BA777E3-B332-41B9-B481-F5FAF34FE5B7}"/>
    <dgm:cxn modelId="{205E927A-539B-4B58-AB51-4C8756A72CB3}" type="presOf" srcId="{FF89D0D9-7D5E-47DB-A2C2-396113CEEF02}" destId="{EF7B57A3-976D-40A8-9495-F852BAEA31C0}" srcOrd="0" destOrd="0" presId="urn:microsoft.com/office/officeart/2005/8/layout/arrow5"/>
    <dgm:cxn modelId="{3154150C-A2D5-44B3-9FDE-3261DD0E8177}" type="presOf" srcId="{CB22A0A9-6939-4304-A2B9-7F28A30C5E83}" destId="{1015531E-3030-4CCE-AE77-A57E7525E007}" srcOrd="0" destOrd="0" presId="urn:microsoft.com/office/officeart/2005/8/layout/arrow5"/>
    <dgm:cxn modelId="{308FE0C6-ADA4-4EEB-8579-504B32635346}" type="presParOf" srcId="{1015531E-3030-4CCE-AE77-A57E7525E007}" destId="{EF7B57A3-976D-40A8-9495-F852BAEA31C0}" srcOrd="0" destOrd="0" presId="urn:microsoft.com/office/officeart/2005/8/layout/arrow5"/>
    <dgm:cxn modelId="{4ED43F7E-D438-449F-BD1C-32D4FA9C97AD}" type="presParOf" srcId="{1015531E-3030-4CCE-AE77-A57E7525E007}" destId="{A619A1BE-12DF-4A0C-A664-A0F73726F0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C2B6D-6467-4845-916B-49B681A56CA8}">
      <dsp:nvSpPr>
        <dsp:cNvPr id="0" name=""/>
        <dsp:cNvSpPr/>
      </dsp:nvSpPr>
      <dsp:spPr>
        <a:xfrm rot="16200000">
          <a:off x="1400714" y="1645161"/>
          <a:ext cx="3101015" cy="2128886"/>
        </a:xfrm>
        <a:prstGeom prst="round2SameRect">
          <a:avLst>
            <a:gd name="adj1" fmla="val 16670"/>
            <a:gd name="adj2" fmla="val 0"/>
          </a:avLst>
        </a:prstGeom>
        <a:noFill/>
        <a:ln w="25400" cap="flat" cmpd="sng" algn="ctr">
          <a:solidFill>
            <a:srgbClr val="0661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Przeprowadzanie egzaminu </a:t>
          </a:r>
          <a:br>
            <a:rPr lang="pl-PL" sz="2000" b="1" kern="1200" dirty="0" smtClean="0"/>
          </a:br>
          <a:r>
            <a:rPr lang="pl-PL" sz="2000" kern="1200" dirty="0" smtClean="0"/>
            <a:t>dla kandydatów na maszynistów ubiegających się </a:t>
          </a:r>
          <a:br>
            <a:rPr lang="pl-PL" sz="2000" kern="1200" dirty="0" smtClean="0"/>
          </a:br>
          <a:r>
            <a:rPr lang="pl-PL" sz="2000" kern="1200" dirty="0" smtClean="0"/>
            <a:t>o uzyskanie: </a:t>
          </a:r>
          <a:endParaRPr lang="pl-PL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licencji maszynisty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świadectwa maszynisty</a:t>
          </a:r>
          <a:endParaRPr lang="pl-PL" sz="1600" b="1" kern="1200" dirty="0"/>
        </a:p>
      </dsp:txBody>
      <dsp:txXfrm rot="5400000">
        <a:off x="1990720" y="1263039"/>
        <a:ext cx="2024944" cy="2893131"/>
      </dsp:txXfrm>
    </dsp:sp>
    <dsp:sp modelId="{BD8FC709-5E2D-4394-8403-E1F1B25458A9}">
      <dsp:nvSpPr>
        <dsp:cNvPr id="0" name=""/>
        <dsp:cNvSpPr/>
      </dsp:nvSpPr>
      <dsp:spPr>
        <a:xfrm rot="5400000">
          <a:off x="3626269" y="1645161"/>
          <a:ext cx="3101015" cy="2128886"/>
        </a:xfrm>
        <a:prstGeom prst="round2SameRect">
          <a:avLst>
            <a:gd name="adj1" fmla="val 16670"/>
            <a:gd name="adj2" fmla="val 0"/>
          </a:avLst>
        </a:prstGeom>
        <a:noFill/>
        <a:ln w="25400" cap="flat" cmpd="sng" algn="ctr">
          <a:solidFill>
            <a:srgbClr val="0661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Monitorowanie kompetencji personelu kolejowego </a:t>
          </a:r>
          <a:br>
            <a:rPr lang="pl-PL" sz="2000" b="1" kern="1200" dirty="0" smtClean="0"/>
          </a:br>
          <a:r>
            <a:rPr lang="pl-PL" sz="2000" kern="1200" dirty="0" smtClean="0"/>
            <a:t>w celu zapewnienia bezpieczeństwa </a:t>
          </a:r>
          <a:br>
            <a:rPr lang="pl-PL" sz="2000" kern="1200" dirty="0" smtClean="0"/>
          </a:br>
          <a:r>
            <a:rPr lang="pl-PL" sz="2000" kern="1200" dirty="0" smtClean="0"/>
            <a:t>w transporcie kolejowym.</a:t>
          </a:r>
          <a:endParaRPr lang="pl-PL" sz="2000" kern="1200" dirty="0"/>
        </a:p>
      </dsp:txBody>
      <dsp:txXfrm rot="-5400000">
        <a:off x="4112333" y="1263039"/>
        <a:ext cx="2024944" cy="2893131"/>
      </dsp:txXfrm>
    </dsp:sp>
    <dsp:sp modelId="{4327E59F-FC8D-445F-9C93-B99F7718B1D8}">
      <dsp:nvSpPr>
        <dsp:cNvPr id="0" name=""/>
        <dsp:cNvSpPr/>
      </dsp:nvSpPr>
      <dsp:spPr>
        <a:xfrm>
          <a:off x="2908474" y="220141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661EE"/>
        </a:solidFill>
        <a:ln w="25400" cap="flat" cmpd="sng" algn="ctr">
          <a:solidFill>
            <a:srgbClr val="042B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51A2B-A2E1-45B0-883D-5FE334A96A43}">
      <dsp:nvSpPr>
        <dsp:cNvPr id="0" name=""/>
        <dsp:cNvSpPr/>
      </dsp:nvSpPr>
      <dsp:spPr>
        <a:xfrm rot="10800000">
          <a:off x="2972258" y="2948666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661EE"/>
        </a:solidFill>
        <a:ln w="25400" cap="flat" cmpd="sng" algn="ctr">
          <a:solidFill>
            <a:srgbClr val="042B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CBE1-E8BB-4356-94B1-EDB7EB877D0C}">
      <dsp:nvSpPr>
        <dsp:cNvPr id="0" name=""/>
        <dsp:cNvSpPr/>
      </dsp:nvSpPr>
      <dsp:spPr>
        <a:xfrm>
          <a:off x="578756" y="251204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System klasy rejestru państwowego, dostępny 24/7/365</a:t>
          </a:r>
          <a:endParaRPr lang="pl-PL" sz="1050" kern="1200" dirty="0"/>
        </a:p>
      </dsp:txBody>
      <dsp:txXfrm>
        <a:off x="578756" y="251204"/>
        <a:ext cx="2674107" cy="835658"/>
      </dsp:txXfrm>
    </dsp:sp>
    <dsp:sp modelId="{E15FF7F4-7A9D-4EA4-9091-A2D53DD5E03F}">
      <dsp:nvSpPr>
        <dsp:cNvPr id="0" name=""/>
        <dsp:cNvSpPr/>
      </dsp:nvSpPr>
      <dsp:spPr>
        <a:xfrm>
          <a:off x="467335" y="130498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809" t="5461" r="-16809" b="5461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91223-9C5B-4FE0-8337-1BFC60B9E47F}">
      <dsp:nvSpPr>
        <dsp:cNvPr id="0" name=""/>
        <dsp:cNvSpPr/>
      </dsp:nvSpPr>
      <dsp:spPr>
        <a:xfrm>
          <a:off x="3546437" y="251204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Dostęp do systemu z sieci internetowej, pod adresem „maszynista.gov.pl”</a:t>
          </a:r>
          <a:endParaRPr lang="pl-PL" sz="1050" kern="1200" dirty="0"/>
        </a:p>
      </dsp:txBody>
      <dsp:txXfrm>
        <a:off x="3546437" y="251204"/>
        <a:ext cx="2674107" cy="835658"/>
      </dsp:txXfrm>
    </dsp:sp>
    <dsp:sp modelId="{5B1176FD-1E52-48F0-9533-E2E7AEFF1E84}">
      <dsp:nvSpPr>
        <dsp:cNvPr id="0" name=""/>
        <dsp:cNvSpPr/>
      </dsp:nvSpPr>
      <dsp:spPr>
        <a:xfrm>
          <a:off x="3435016" y="130498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30D85-20B4-4D8F-8720-F975A4636EB6}">
      <dsp:nvSpPr>
        <dsp:cNvPr id="0" name=""/>
        <dsp:cNvSpPr/>
      </dsp:nvSpPr>
      <dsp:spPr>
        <a:xfrm>
          <a:off x="578756" y="1303205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Pełna informacja o uprawnieniach w zakresie prowadzenia pojazdów kolejowych danej osoby dostępna </a:t>
          </a:r>
          <a:br>
            <a:rPr lang="pl-PL" sz="1050" kern="1200" dirty="0" smtClean="0"/>
          </a:br>
          <a:r>
            <a:rPr lang="pl-PL" sz="1050" kern="1200" dirty="0" smtClean="0"/>
            <a:t>z jednego miejsca dla podmiotów </a:t>
          </a:r>
          <a:br>
            <a:rPr lang="pl-PL" sz="1050" kern="1200" dirty="0" smtClean="0"/>
          </a:br>
          <a:r>
            <a:rPr lang="pl-PL" sz="1050" kern="1200" dirty="0" smtClean="0"/>
            <a:t>i osób zainteresowanych</a:t>
          </a:r>
        </a:p>
      </dsp:txBody>
      <dsp:txXfrm>
        <a:off x="578756" y="1303205"/>
        <a:ext cx="2674107" cy="835658"/>
      </dsp:txXfrm>
    </dsp:sp>
    <dsp:sp modelId="{1E15ED84-21E8-4A4F-9E93-EF82A46E1489}">
      <dsp:nvSpPr>
        <dsp:cNvPr id="0" name=""/>
        <dsp:cNvSpPr/>
      </dsp:nvSpPr>
      <dsp:spPr>
        <a:xfrm>
          <a:off x="467335" y="1182499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1DCEA-82B9-469F-8F73-BDC7A4B40BF9}">
      <dsp:nvSpPr>
        <dsp:cNvPr id="0" name=""/>
        <dsp:cNvSpPr/>
      </dsp:nvSpPr>
      <dsp:spPr>
        <a:xfrm>
          <a:off x="3546437" y="1303205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Informacja o wszystkich egzaminach i przebiegu kariery zawodowej</a:t>
          </a:r>
          <a:endParaRPr lang="pl-PL" sz="1050" kern="1200" dirty="0"/>
        </a:p>
      </dsp:txBody>
      <dsp:txXfrm>
        <a:off x="3546437" y="1303205"/>
        <a:ext cx="2674107" cy="835658"/>
      </dsp:txXfrm>
    </dsp:sp>
    <dsp:sp modelId="{AF527A22-CBF9-4B7E-8E47-66157A904F8B}">
      <dsp:nvSpPr>
        <dsp:cNvPr id="0" name=""/>
        <dsp:cNvSpPr/>
      </dsp:nvSpPr>
      <dsp:spPr>
        <a:xfrm>
          <a:off x="3435016" y="1182499"/>
          <a:ext cx="584960" cy="87744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D29A6-B025-41A3-9F17-2E05AF621129}">
      <dsp:nvSpPr>
        <dsp:cNvPr id="0" name=""/>
        <dsp:cNvSpPr/>
      </dsp:nvSpPr>
      <dsp:spPr>
        <a:xfrm>
          <a:off x="578756" y="2355206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Realizacja egzaminów teoretycznych i wsparcie realizacji egzaminów symulatorowych oraz praktycznych dla maszynistów </a:t>
          </a:r>
          <a:br>
            <a:rPr lang="pl-PL" sz="1050" kern="1200" dirty="0" smtClean="0"/>
          </a:br>
          <a:r>
            <a:rPr lang="pl-PL" sz="1050" kern="1200" dirty="0" smtClean="0"/>
            <a:t>i prowadzących pojazdy kolejowe</a:t>
          </a:r>
          <a:endParaRPr lang="pl-PL" sz="1050" kern="1200" dirty="0"/>
        </a:p>
      </dsp:txBody>
      <dsp:txXfrm>
        <a:off x="578756" y="2355206"/>
        <a:ext cx="2674107" cy="835658"/>
      </dsp:txXfrm>
    </dsp:sp>
    <dsp:sp modelId="{EA901E60-1ED0-4CA1-8F49-2E3C8BEB59A6}">
      <dsp:nvSpPr>
        <dsp:cNvPr id="0" name=""/>
        <dsp:cNvSpPr/>
      </dsp:nvSpPr>
      <dsp:spPr>
        <a:xfrm>
          <a:off x="467335" y="2234500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860" t="8760" r="-11860" b="876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8841C-830D-4A48-BA3D-46DE2BBB7428}">
      <dsp:nvSpPr>
        <dsp:cNvPr id="0" name=""/>
        <dsp:cNvSpPr/>
      </dsp:nvSpPr>
      <dsp:spPr>
        <a:xfrm>
          <a:off x="3546437" y="2355206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Prowadzenie rejestru egzaminatorów</a:t>
          </a:r>
          <a:endParaRPr lang="pl-PL" sz="1050" kern="1200" dirty="0"/>
        </a:p>
      </dsp:txBody>
      <dsp:txXfrm>
        <a:off x="3546437" y="2355206"/>
        <a:ext cx="2674107" cy="835658"/>
      </dsp:txXfrm>
    </dsp:sp>
    <dsp:sp modelId="{60424858-D92C-4E6C-8F1F-A988F7518E12}">
      <dsp:nvSpPr>
        <dsp:cNvPr id="0" name=""/>
        <dsp:cNvSpPr/>
      </dsp:nvSpPr>
      <dsp:spPr>
        <a:xfrm>
          <a:off x="3435016" y="2234500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62" t="5461" r="-1962" b="5461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4F4B1-3D5D-48D3-A377-55876916D96B}">
      <dsp:nvSpPr>
        <dsp:cNvPr id="0" name=""/>
        <dsp:cNvSpPr/>
      </dsp:nvSpPr>
      <dsp:spPr>
        <a:xfrm>
          <a:off x="2062597" y="3407208"/>
          <a:ext cx="2674107" cy="835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019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Dane dostępne dla podmiotów kolejowych przez interfejs użytkownika lub API</a:t>
          </a:r>
          <a:endParaRPr lang="pl-PL" sz="1050" kern="1200" dirty="0"/>
        </a:p>
      </dsp:txBody>
      <dsp:txXfrm>
        <a:off x="2062597" y="3407208"/>
        <a:ext cx="2674107" cy="835658"/>
      </dsp:txXfrm>
    </dsp:sp>
    <dsp:sp modelId="{F5264FF3-D3A7-44CF-B607-DB5D743CC964}">
      <dsp:nvSpPr>
        <dsp:cNvPr id="0" name=""/>
        <dsp:cNvSpPr/>
      </dsp:nvSpPr>
      <dsp:spPr>
        <a:xfrm>
          <a:off x="1951175" y="3286501"/>
          <a:ext cx="584960" cy="877441"/>
        </a:xfrm>
        <a:prstGeom prst="rect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809" t="5461" r="-16809" b="5461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CBA5F-6DED-4BF7-B21F-B558BB552068}">
      <dsp:nvSpPr>
        <dsp:cNvPr id="0" name=""/>
        <dsp:cNvSpPr/>
      </dsp:nvSpPr>
      <dsp:spPr>
        <a:xfrm>
          <a:off x="0" y="547645"/>
          <a:ext cx="1024236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11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921" tIns="728980" rIns="7949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dostarczenie danych przez przedsiębiorstwa kolejowe pozwalające </a:t>
          </a:r>
          <a:br>
            <a:rPr lang="pl-PL" sz="2000" kern="1200" dirty="0" smtClean="0"/>
          </a:br>
          <a:r>
            <a:rPr lang="pl-PL" sz="2000" kern="1200" dirty="0" smtClean="0"/>
            <a:t>na zaimportowanie zdarzeń przeszłych w stosunku do daty uruchomienia systemu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zakres i szczegółowa specyfikacja w trakcie opracowania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ustalona wstępna struktura do przekazania danych</a:t>
          </a:r>
          <a:endParaRPr lang="pl-PL" sz="2000" kern="1200" dirty="0"/>
        </a:p>
      </dsp:txBody>
      <dsp:txXfrm>
        <a:off x="0" y="547645"/>
        <a:ext cx="10242363" cy="2094750"/>
      </dsp:txXfrm>
    </dsp:sp>
    <dsp:sp modelId="{05AA3349-5F36-4026-8958-8B847C25536F}">
      <dsp:nvSpPr>
        <dsp:cNvPr id="0" name=""/>
        <dsp:cNvSpPr/>
      </dsp:nvSpPr>
      <dsp:spPr>
        <a:xfrm>
          <a:off x="512118" y="31045"/>
          <a:ext cx="7169654" cy="1033200"/>
        </a:xfrm>
        <a:prstGeom prst="roundRect">
          <a:avLst/>
        </a:prstGeom>
        <a:solidFill>
          <a:srgbClr val="0661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996" tIns="0" rIns="270996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Zasilenie inicjalne</a:t>
          </a:r>
          <a:endParaRPr lang="pl-PL" sz="3500" kern="1200" dirty="0"/>
        </a:p>
      </dsp:txBody>
      <dsp:txXfrm>
        <a:off x="562555" y="81482"/>
        <a:ext cx="7068780" cy="932326"/>
      </dsp:txXfrm>
    </dsp:sp>
    <dsp:sp modelId="{88AC5D8F-6C68-42C6-BD47-642AEDBF4456}">
      <dsp:nvSpPr>
        <dsp:cNvPr id="0" name=""/>
        <dsp:cNvSpPr/>
      </dsp:nvSpPr>
      <dsp:spPr>
        <a:xfrm>
          <a:off x="0" y="3347996"/>
          <a:ext cx="10242363" cy="203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11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921" tIns="728980" rIns="7949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publikacja API umożliwiającego podmiotom kolejowym pracę we własnym oprogramowaniu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specyfikacja API zostanie opublikowana do 30.06.2022 r., by umożliwić integrację z API</a:t>
          </a:r>
          <a:endParaRPr lang="pl-PL" sz="2000" kern="1200" dirty="0"/>
        </a:p>
      </dsp:txBody>
      <dsp:txXfrm>
        <a:off x="0" y="3347996"/>
        <a:ext cx="10242363" cy="2039625"/>
      </dsp:txXfrm>
    </dsp:sp>
    <dsp:sp modelId="{AB7DDF49-A50F-4B6D-ABD6-96C91898620D}">
      <dsp:nvSpPr>
        <dsp:cNvPr id="0" name=""/>
        <dsp:cNvSpPr/>
      </dsp:nvSpPr>
      <dsp:spPr>
        <a:xfrm>
          <a:off x="512118" y="2831396"/>
          <a:ext cx="716965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996" tIns="0" rIns="270996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Integracja z API</a:t>
          </a:r>
          <a:endParaRPr lang="pl-PL" sz="3500" kern="1200" dirty="0"/>
        </a:p>
      </dsp:txBody>
      <dsp:txXfrm>
        <a:off x="562555" y="2881833"/>
        <a:ext cx="7068780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57A3-976D-40A8-9495-F852BAEA31C0}">
      <dsp:nvSpPr>
        <dsp:cNvPr id="0" name=""/>
        <dsp:cNvSpPr/>
      </dsp:nvSpPr>
      <dsp:spPr>
        <a:xfrm rot="16200000">
          <a:off x="457080" y="729323"/>
          <a:ext cx="4319980" cy="39600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Prezes UTK</a:t>
          </a:r>
          <a:endParaRPr lang="pl-PL" sz="2200" b="1" kern="1200" dirty="0"/>
        </a:p>
      </dsp:txBody>
      <dsp:txXfrm rot="5400000">
        <a:off x="637061" y="1629338"/>
        <a:ext cx="3267017" cy="2159990"/>
      </dsp:txXfrm>
    </dsp:sp>
    <dsp:sp modelId="{A619A1BE-12DF-4A0C-A664-A0F73726F06E}">
      <dsp:nvSpPr>
        <dsp:cNvPr id="0" name=""/>
        <dsp:cNvSpPr/>
      </dsp:nvSpPr>
      <dsp:spPr>
        <a:xfrm rot="5400000">
          <a:off x="5945368" y="729323"/>
          <a:ext cx="4319980" cy="39600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Przewoźnicy kolejowi, zarządcy infrastruktury oraz podmioty zatrudniające prowadzących pojazdy kolejowe</a:t>
          </a:r>
          <a:endParaRPr lang="pl-PL" sz="2200" b="1" kern="1200" dirty="0"/>
        </a:p>
      </dsp:txBody>
      <dsp:txXfrm rot="-5400000">
        <a:off x="6818352" y="1629338"/>
        <a:ext cx="3267017" cy="2159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57A3-976D-40A8-9495-F852BAEA31C0}">
      <dsp:nvSpPr>
        <dsp:cNvPr id="0" name=""/>
        <dsp:cNvSpPr/>
      </dsp:nvSpPr>
      <dsp:spPr>
        <a:xfrm rot="16200000">
          <a:off x="457080" y="729323"/>
          <a:ext cx="4319980" cy="39600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Prezes</a:t>
          </a:r>
          <a:r>
            <a:rPr lang="pl-PL" sz="3100" b="1" kern="1200" dirty="0" smtClean="0"/>
            <a:t> </a:t>
          </a:r>
          <a:r>
            <a:rPr lang="pl-PL" sz="2200" b="1" kern="1200" dirty="0" smtClean="0"/>
            <a:t>UTK</a:t>
          </a:r>
          <a:endParaRPr lang="pl-PL" sz="2200" b="1" kern="1200" dirty="0"/>
        </a:p>
      </dsp:txBody>
      <dsp:txXfrm rot="5400000">
        <a:off x="637061" y="1629338"/>
        <a:ext cx="3267017" cy="2159990"/>
      </dsp:txXfrm>
    </dsp:sp>
    <dsp:sp modelId="{A619A1BE-12DF-4A0C-A664-A0F73726F06E}">
      <dsp:nvSpPr>
        <dsp:cNvPr id="0" name=""/>
        <dsp:cNvSpPr/>
      </dsp:nvSpPr>
      <dsp:spPr>
        <a:xfrm rot="5400000">
          <a:off x="5945368" y="729323"/>
          <a:ext cx="4319980" cy="39600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Ośrodki szkolenia </a:t>
          </a:r>
          <a:br>
            <a:rPr lang="pl-PL" sz="2200" b="1" kern="1200" dirty="0" smtClean="0"/>
          </a:br>
          <a:r>
            <a:rPr lang="pl-PL" sz="2200" b="1" kern="1200" dirty="0" smtClean="0"/>
            <a:t>i egzaminowania</a:t>
          </a:r>
          <a:endParaRPr lang="pl-PL" sz="2200" b="1" kern="1200" dirty="0"/>
        </a:p>
      </dsp:txBody>
      <dsp:txXfrm rot="-5400000">
        <a:off x="6818352" y="1629338"/>
        <a:ext cx="3267017" cy="215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D7E9C-6EF7-43EF-8D44-60CEF323AD5D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BFE5-A782-4149-8B30-006C6A59A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9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Wraz z nowelizacją ustawy o transporcie kolejowym,</a:t>
            </a:r>
            <a:r>
              <a:rPr lang="pl-PL" baseline="0" dirty="0" smtClean="0"/>
              <a:t> od 1 stycznia 2023 r., Prezes UTK będzie realizował nowe zadania </a:t>
            </a:r>
            <a:r>
              <a:rPr lang="pl-PL" dirty="0" smtClean="0"/>
              <a:t>w zakresie nadzoru nad podmiotami, których działalność ma wpływ na bezpieczeństwo ruchu kolejowego i bezpieczeństwo eksploatacji kolei: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przeprowadzanie egzaminu dla: </a:t>
            </a:r>
            <a:br>
              <a:rPr lang="pl-PL" dirty="0" smtClean="0"/>
            </a:br>
            <a:r>
              <a:rPr lang="pl-PL" dirty="0" smtClean="0"/>
              <a:t>a) kandydatów na maszynistów ubiegających się o uzyskanie licencji maszynisty, zwanego dalej „egzaminem na licencję maszynisty”, </a:t>
            </a:r>
            <a:br>
              <a:rPr lang="pl-PL" dirty="0" smtClean="0"/>
            </a:br>
            <a:r>
              <a:rPr lang="pl-PL" dirty="0" smtClean="0"/>
              <a:t>b) kandydatów na maszynistów ubiegających się o uzyskanie świadectwa maszynisty, zwanego dalej „egzaminem na świadectwo maszynisty”;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monitorowanie kompetencji personelu kolejowego w celu zapewnienia bezpieczeństwa w transporcie kolejowym.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Realizacja nowych zadań Prezesa UTK, mających znaczący wpływ na bezpieczeństwo transportu kolejowego,</a:t>
            </a:r>
            <a:r>
              <a:rPr lang="pl-PL" baseline="0" dirty="0" smtClean="0"/>
              <a:t> to znaczące przedsięwzięcie, na którego realizację pozyskano dofinansowanie z Funduszy Europejskich. Zadania związane z wprowadzeniem nowego systemu egzaminowania i monitorowania maszynistów są realizowane w ramach projektu POIS.05.02.00-00-0046/21 "Poprawa bezpieczeństwa kolejowego poprzez budowę Systemu Egzaminowania i Monitorowania Maszynistów” w ramach działania 5.2 Rozwój transportu kolejowego poza TEN-T, oś priorytetowa V Rozwój transportu kolejowego w Polsce, Programu Operacyjnego Infrastruktura i Środowisko 2014 – 2020.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baseline="0" dirty="0" smtClean="0"/>
              <a:t>Umowa na dofinansowanie w wysokości 39 239 572,39 zł została podpisana 4 listopada 2021 r. z Centrum Unijnych Projektów Transportowych. Całkowita wartość Projektu to 46 164 202,82 zł.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37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celu realizacji monitorowania kompetencji personelu kolejowego Prezes UTK będzie prowadził w systemie teleinformatycznym krajowy rejestr maszynistów i prowadzących pojazdy kolejowe, który zawiera dane dotyczące maszynistów, prowadzących pojazdy kolejowe, kandydatów na maszynistów i kandydatów na prowadzących pojazdy kolejowe.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4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Maszynista.gov.pl</a:t>
            </a:r>
            <a:r>
              <a:rPr lang="pl-PL" baseline="0" dirty="0" smtClean="0"/>
              <a:t> to także szereg korzyści i usług dla biznesu oraz obywateli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88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06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Podmiot kolejowy występuje z wnioskiem do Prezesa UTK o nadanie uprawnień administratora podmiotu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Administrator podmiotu nadaje uprawnienia w imieniu podmiotu użytkownikom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Każdy użytkownik może pracować poprzez GUI systemu maszynista.gov.pl, lub poprzez aplikację wykorzystującą dedykowane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Przewidywana jest równoważność API i GUI, to znaczy każda operacja możliwa do wykonania poprzez GUI może zostać wykonana także poprzez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UTK nadając uprawnienia podmiotowi, nadaje także uprawnienia administratorowi lokalnemu, który może tworzyć, usuwać i modyfikować użytkowników, a także przekazywać uprawnienia podmiotu innym użytkownikom podmiotu wg potrzeb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Wszystkie operacje oraz uprawnienia są weryfikowane zarówno przy wykonywaniu operacji poprzez API, jak i poprzez GUI.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System posiada wbudowany moduł obsługi dokumentów cyfrowych, wykorzystywany w kluczowych procesach; dokumenty oficjalne (np. wnioski lub licencje/świadectwa) są cyfrowe, a prowadzące do ich wydania oficjalne dokumenty są w pełni obsłużone cyfrowo.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24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dirty="0" smtClean="0"/>
              <a:t>W zakresie integracji z Systemem przewidywane są dwa podstawowe tryby zasilania danymi:</a:t>
            </a:r>
          </a:p>
          <a:p>
            <a:r>
              <a:rPr lang="pl-PL" sz="1200" dirty="0" smtClean="0"/>
              <a:t>Zasilenie inicjalne – przewidujemy dostarczenie danych przez przedsiębiorstwa kolejowe pozwalające na zaimportowanie zdarzeń przeszłych w stosunku do daty uruchomienia systemu; zakres i szczegółowa specyfikacja w trakcie opracowania, wstępna struktura do przekazania tych danych została ustalona;</a:t>
            </a:r>
          </a:p>
          <a:p>
            <a:r>
              <a:rPr lang="pl-PL" sz="1200" dirty="0" smtClean="0"/>
              <a:t>Integracja z API Systemu – przewidywana jest publikacja API umożliwiającego podmiotom kolejowym pracę we własnym oprogramowaniu (lub oprogramowaniu dostarczonym przez dowolnego podwykonawcę). Specyfikacja API zgodnie z ustawą zostanie zamknięta do dnia 30.06.2022, by umożliwić integrację z API.</a:t>
            </a:r>
          </a:p>
          <a:p>
            <a:pPr marL="0" indent="0">
              <a:buNone/>
            </a:pPr>
            <a:r>
              <a:rPr lang="pl-PL" sz="1200" b="1" dirty="0" smtClean="0"/>
              <a:t>Zasilenie inicjalne</a:t>
            </a:r>
            <a:r>
              <a:rPr lang="pl-PL" sz="1200" dirty="0" smtClean="0"/>
              <a:t> będzie zrealizowane poprzez przekazanie przez podmiot wskazanych przez UTK informacji o zdarzeniach historycznych (np. wydanie świadectwa, wydanie autoryzacji, itp.) w formie pliku XML. Plik ten zostanie wczytany do systemu maszynista.gov.pl i uzupełni jego informacje o już zaistniałych zdarzeniach.</a:t>
            </a:r>
          </a:p>
          <a:p>
            <a:pPr marL="0" indent="0">
              <a:buNone/>
            </a:pPr>
            <a:r>
              <a:rPr lang="pl-PL" sz="1200" b="1" dirty="0" smtClean="0"/>
              <a:t>Integracja z API</a:t>
            </a:r>
            <a:r>
              <a:rPr lang="pl-PL" sz="1200" dirty="0" smtClean="0"/>
              <a:t> będzie jedną z możliwości (oprócz pracy w GUI Systemu) uzupełniania bieżących danych o zdarzeniach realizowanych przez podmiot kolejowy. W ramach przekazywanej informacji podmiot kolejowy będzie przekazywać informacje, do przekazywania których jest zobligowany przepisami prawa, a także pobierać nowe dane o maszynistach i prowadzących pojazdy kolejowe, którzy są związani stosunkiem pracy z podmiotem. API będą dwukierunkowe – będą umożliwiały przekazywanie danych i realizację określonych usług w obu kierunkach (do i z UTK).</a:t>
            </a:r>
            <a:endParaRPr lang="pl-PL" sz="1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440-56C8-4F1C-AEED-31B6C971CEC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5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tu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 userDrawn="1"/>
        </p:nvSpPr>
        <p:spPr>
          <a:xfrm>
            <a:off x="3215680" y="740702"/>
            <a:ext cx="9024000" cy="422446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5867" dirty="0"/>
          </a:p>
        </p:txBody>
      </p:sp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3215680" y="1417340"/>
            <a:ext cx="8976320" cy="11430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3215680" y="3236979"/>
            <a:ext cx="8976320" cy="1441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45384"/>
            <a:ext cx="1487488" cy="14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333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 smtClean="0"/>
              <a:t>Imię</a:t>
            </a:r>
          </a:p>
          <a:p>
            <a:pPr lvl="0"/>
            <a:r>
              <a:rPr lang="pl-PL" dirty="0" smtClean="0"/>
              <a:t>Nazwisko</a:t>
            </a:r>
          </a:p>
          <a:p>
            <a:pPr lvl="0"/>
            <a:r>
              <a:rPr lang="pl-PL" dirty="0" smtClean="0"/>
              <a:t>Funkcja</a:t>
            </a:r>
          </a:p>
        </p:txBody>
      </p:sp>
    </p:spTree>
    <p:extLst>
      <p:ext uri="{BB962C8B-B14F-4D97-AF65-F5344CB8AC3E}">
        <p14:creationId xmlns:p14="http://schemas.microsoft.com/office/powerpoint/2010/main" val="313659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tytuł 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 userDrawn="1"/>
        </p:nvSpPr>
        <p:spPr>
          <a:xfrm>
            <a:off x="3201040" y="2109728"/>
            <a:ext cx="9024000" cy="1440161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5867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34080" y="2167291"/>
            <a:ext cx="8990960" cy="1325033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Tytuł działu</a:t>
            </a:r>
            <a:endParaRPr lang="pl-PL" dirty="0"/>
          </a:p>
        </p:txBody>
      </p:sp>
      <p:sp>
        <p:nvSpPr>
          <p:cNvPr id="3" name="pole tekstowe 2"/>
          <p:cNvSpPr txBox="1"/>
          <p:nvPr userDrawn="1"/>
        </p:nvSpPr>
        <p:spPr>
          <a:xfrm>
            <a:off x="0" y="5829267"/>
            <a:ext cx="32010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67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www.utk.gov.pl</a:t>
            </a:r>
            <a:endParaRPr lang="pl-PL" sz="2667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8717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 userDrawn="1"/>
        </p:nvSpPr>
        <p:spPr>
          <a:xfrm>
            <a:off x="3168000" y="1604797"/>
            <a:ext cx="9024000" cy="211223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5867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2927648" y="2100240"/>
            <a:ext cx="912101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6400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Dziękuję za uwagę!</a:t>
            </a:r>
            <a:endParaRPr lang="pl-PL" sz="64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6" name="Symbol zastępczy daty 10"/>
          <p:cNvSpPr txBox="1">
            <a:spLocks/>
          </p:cNvSpPr>
          <p:nvPr userDrawn="1"/>
        </p:nvSpPr>
        <p:spPr>
          <a:xfrm>
            <a:off x="0" y="5856721"/>
            <a:ext cx="1440000" cy="633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67" spc="27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Warszawa</a:t>
            </a:r>
            <a:endParaRPr lang="pl-PL" sz="1067" spc="0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  <a:p>
            <a:fld id="{7B3235EE-550A-4979-B5BB-FC74F89EFC1E}" type="datetime4">
              <a:rPr lang="pl-PL" sz="1067" spc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14 marca 2022</a:t>
            </a:fld>
            <a:endParaRPr lang="pl-PL" sz="1067" spc="27" dirty="0" smtClean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</p:txBody>
      </p:sp>
      <p:cxnSp>
        <p:nvCxnSpPr>
          <p:cNvPr id="7" name="Łącznik prosty 24"/>
          <p:cNvCxnSpPr/>
          <p:nvPr userDrawn="1"/>
        </p:nvCxnSpPr>
        <p:spPr>
          <a:xfrm>
            <a:off x="47328" y="5980448"/>
            <a:ext cx="0" cy="424883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 userDrawn="1"/>
        </p:nvSpPr>
        <p:spPr>
          <a:xfrm>
            <a:off x="0" y="5829267"/>
            <a:ext cx="32010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67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www.utk.gov.pl</a:t>
            </a:r>
            <a:endParaRPr lang="pl-PL" sz="2667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4320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84DE-00C3-4A2B-9415-D870B24EF56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585C-98F1-4E02-A102-00CDB84388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2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23392" y="1124744"/>
            <a:ext cx="11233248" cy="5184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23392" y="356660"/>
            <a:ext cx="11233248" cy="480001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1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23392" y="1124744"/>
            <a:ext cx="11233248" cy="5184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23392" y="356660"/>
            <a:ext cx="11233248" cy="480001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53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23392" y="1124744"/>
            <a:ext cx="11233248" cy="5184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23392" y="356660"/>
            <a:ext cx="11233248" cy="480001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05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5445384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67" y="5789458"/>
            <a:ext cx="3697629" cy="7518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2" y="-27384"/>
            <a:ext cx="5759895" cy="41284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480044" y="2756925"/>
            <a:ext cx="5760641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744405" y="5103891"/>
            <a:ext cx="2447595" cy="1754109"/>
          </a:xfrm>
          <a:prstGeom prst="rect">
            <a:avLst/>
          </a:prstGeom>
        </p:spPr>
      </p:pic>
      <p:cxnSp>
        <p:nvCxnSpPr>
          <p:cNvPr id="20" name="Łącznik prosty 24"/>
          <p:cNvCxnSpPr/>
          <p:nvPr userDrawn="1"/>
        </p:nvCxnSpPr>
        <p:spPr>
          <a:xfrm>
            <a:off x="11373657" y="6468898"/>
            <a:ext cx="0" cy="279103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numeru slajdu 3"/>
          <p:cNvSpPr txBox="1">
            <a:spLocks/>
          </p:cNvSpPr>
          <p:nvPr userDrawn="1"/>
        </p:nvSpPr>
        <p:spPr>
          <a:xfrm>
            <a:off x="11733376" y="6584157"/>
            <a:ext cx="458624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5EDC338-4434-A340-8586-916D0B216B81}" type="slidenum">
              <a:rPr lang="pl-PL" sz="933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ctr"/>
              <a:t>‹#›</a:t>
            </a:fld>
            <a:endParaRPr lang="pl-PL" sz="12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0" y="6528000"/>
            <a:ext cx="1200000" cy="2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744405" y="5103891"/>
            <a:ext cx="2447595" cy="1754109"/>
          </a:xfrm>
          <a:prstGeom prst="rect">
            <a:avLst/>
          </a:prstGeom>
        </p:spPr>
      </p:pic>
      <p:cxnSp>
        <p:nvCxnSpPr>
          <p:cNvPr id="20" name="Łącznik prosty 24"/>
          <p:cNvCxnSpPr/>
          <p:nvPr userDrawn="1"/>
        </p:nvCxnSpPr>
        <p:spPr>
          <a:xfrm>
            <a:off x="11373657" y="6468898"/>
            <a:ext cx="0" cy="279103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numeru slajdu 3"/>
          <p:cNvSpPr txBox="1">
            <a:spLocks/>
          </p:cNvSpPr>
          <p:nvPr userDrawn="1"/>
        </p:nvSpPr>
        <p:spPr>
          <a:xfrm>
            <a:off x="11690647" y="6584157"/>
            <a:ext cx="501353" cy="27384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5EDC338-4434-A340-8586-916D0B216B81}" type="slidenum">
              <a:rPr lang="pl-PL" sz="933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l"/>
              <a:t>‹#›</a:t>
            </a:fld>
            <a:endParaRPr lang="pl-PL" sz="12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0" y="6528000"/>
            <a:ext cx="1200000" cy="244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0" y="6528000"/>
            <a:ext cx="1200000" cy="2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9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z="3600" dirty="0" smtClean="0"/>
              <a:t>Krajowy Rejestr Maszynistów </a:t>
            </a:r>
            <a:br>
              <a:rPr lang="pl-PL" sz="3600" dirty="0" smtClean="0"/>
            </a:br>
            <a:r>
              <a:rPr lang="pl-PL" sz="3600" dirty="0" smtClean="0"/>
              <a:t>i Prowadzących Pojazdy Kolejowe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pl-PL" dirty="0" smtClean="0"/>
              <a:t>Integracja z rejestrami przewoźników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Piotr Combik</a:t>
            </a:r>
          </a:p>
          <a:p>
            <a:r>
              <a:rPr lang="pl-PL" sz="1200" dirty="0" smtClean="0"/>
              <a:t>Dyrektor Departamentu Personelu </a:t>
            </a:r>
            <a:br>
              <a:rPr lang="pl-PL" sz="1200" dirty="0" smtClean="0"/>
            </a:br>
            <a:r>
              <a:rPr lang="pl-PL" sz="1200" dirty="0" smtClean="0"/>
              <a:t>i Przepisów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38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maszynista.gov.pl - architektura systemu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1" y="1026650"/>
            <a:ext cx="7059115" cy="525058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706498" y="421163"/>
            <a:ext cx="4366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Równorzędność GUI i API</a:t>
            </a:r>
          </a:p>
        </p:txBody>
      </p:sp>
      <p:sp>
        <p:nvSpPr>
          <p:cNvPr id="6" name="Prostokąt 5"/>
          <p:cNvSpPr/>
          <p:nvPr/>
        </p:nvSpPr>
        <p:spPr>
          <a:xfrm>
            <a:off x="7706497" y="1159435"/>
            <a:ext cx="436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Modelowanie przepływu dokumentów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706498" y="1897707"/>
            <a:ext cx="4366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Pełne wersjonowanie i obsługa procesów inicjowanych przez podmioty kolejowe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706498" y="2912978"/>
            <a:ext cx="4366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Dostęp do rejestrów prowadzonych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systemie lub ich fragmentów zgodnie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uprawnieniami użytkowników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7693746" y="4205248"/>
            <a:ext cx="437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Rozbudowany zakres uprawnień (możliwość ograniczania każdej operacji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systemie)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693746" y="5497518"/>
            <a:ext cx="437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System ról i przypisania ról w całości lub fragmentami przez podmioty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administratorów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8760939" y="790495"/>
            <a:ext cx="3311611" cy="0"/>
          </a:xfrm>
          <a:prstGeom prst="line">
            <a:avLst/>
          </a:prstGeom>
          <a:ln>
            <a:solidFill>
              <a:srgbClr val="066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7706497" y="1528767"/>
            <a:ext cx="4254844" cy="0"/>
          </a:xfrm>
          <a:prstGeom prst="line">
            <a:avLst/>
          </a:prstGeom>
          <a:ln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8031892" y="2544038"/>
            <a:ext cx="4040658" cy="0"/>
          </a:xfrm>
          <a:prstGeom prst="line">
            <a:avLst/>
          </a:prstGeom>
          <a:ln>
            <a:solidFill>
              <a:srgbClr val="066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8031892" y="5128578"/>
            <a:ext cx="4040658" cy="0"/>
          </a:xfrm>
          <a:prstGeom prst="line">
            <a:avLst/>
          </a:prstGeom>
          <a:ln>
            <a:solidFill>
              <a:srgbClr val="066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7692080" y="3836308"/>
            <a:ext cx="4254844" cy="0"/>
          </a:xfrm>
          <a:prstGeom prst="line">
            <a:avLst/>
          </a:prstGeom>
          <a:ln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7638535" y="6420848"/>
            <a:ext cx="4254844" cy="0"/>
          </a:xfrm>
          <a:prstGeom prst="line">
            <a:avLst/>
          </a:prstGeom>
          <a:ln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wal 46"/>
          <p:cNvSpPr/>
          <p:nvPr/>
        </p:nvSpPr>
        <p:spPr>
          <a:xfrm>
            <a:off x="12016944" y="734889"/>
            <a:ext cx="111211" cy="111211"/>
          </a:xfrm>
          <a:prstGeom prst="ellipse">
            <a:avLst/>
          </a:prstGeom>
          <a:solidFill>
            <a:schemeClr val="accent2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Owal 53"/>
          <p:cNvSpPr/>
          <p:nvPr/>
        </p:nvSpPr>
        <p:spPr>
          <a:xfrm>
            <a:off x="11986051" y="2499336"/>
            <a:ext cx="111211" cy="111211"/>
          </a:xfrm>
          <a:prstGeom prst="ellipse">
            <a:avLst/>
          </a:prstGeom>
          <a:solidFill>
            <a:schemeClr val="accent2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Owal 54"/>
          <p:cNvSpPr/>
          <p:nvPr/>
        </p:nvSpPr>
        <p:spPr>
          <a:xfrm>
            <a:off x="11998405" y="5072972"/>
            <a:ext cx="111211" cy="111211"/>
          </a:xfrm>
          <a:prstGeom prst="ellipse">
            <a:avLst/>
          </a:prstGeom>
          <a:solidFill>
            <a:schemeClr val="accent2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Owal 55"/>
          <p:cNvSpPr/>
          <p:nvPr/>
        </p:nvSpPr>
        <p:spPr>
          <a:xfrm>
            <a:off x="7650891" y="1479305"/>
            <a:ext cx="111211" cy="111211"/>
          </a:xfrm>
          <a:prstGeom prst="ellipse">
            <a:avLst/>
          </a:prstGeom>
          <a:solidFill>
            <a:srgbClr val="D1121C"/>
          </a:solidFill>
          <a:ln>
            <a:solidFill>
              <a:srgbClr val="D1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Owal 56"/>
          <p:cNvSpPr/>
          <p:nvPr/>
        </p:nvSpPr>
        <p:spPr>
          <a:xfrm>
            <a:off x="7644712" y="6365242"/>
            <a:ext cx="111211" cy="111211"/>
          </a:xfrm>
          <a:prstGeom prst="ellipse">
            <a:avLst/>
          </a:prstGeom>
          <a:solidFill>
            <a:srgbClr val="D1121C"/>
          </a:solidFill>
          <a:ln>
            <a:solidFill>
              <a:srgbClr val="D1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/>
          <p:cNvSpPr/>
          <p:nvPr/>
        </p:nvSpPr>
        <p:spPr>
          <a:xfrm>
            <a:off x="7652950" y="3777116"/>
            <a:ext cx="111211" cy="111211"/>
          </a:xfrm>
          <a:prstGeom prst="ellipse">
            <a:avLst/>
          </a:prstGeom>
          <a:solidFill>
            <a:srgbClr val="D1121C"/>
          </a:solidFill>
          <a:ln>
            <a:solidFill>
              <a:srgbClr val="D1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42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maszynista.gov.pl – cechy charakterystyczne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811117" y="4766186"/>
            <a:ext cx="37811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Wbudowany </a:t>
            </a:r>
            <a:r>
              <a:rPr lang="pl-PL" sz="2000" b="1" dirty="0"/>
              <a:t>moduł obsługi dokumentów cyfrowych</a:t>
            </a:r>
            <a:r>
              <a:rPr lang="pl-PL" dirty="0"/>
              <a:t>, wykorzystywany w kluczowych </a:t>
            </a:r>
            <a:r>
              <a:rPr lang="pl-PL" dirty="0" smtClean="0"/>
              <a:t>procesach w </a:t>
            </a:r>
            <a:r>
              <a:rPr lang="pl-PL" dirty="0"/>
              <a:t>pełni </a:t>
            </a:r>
            <a:r>
              <a:rPr lang="pl-PL" dirty="0" smtClean="0"/>
              <a:t>obsługiwanych </a:t>
            </a:r>
            <a:r>
              <a:rPr lang="pl-PL" dirty="0"/>
              <a:t>cyfrowo</a:t>
            </a:r>
            <a:endParaRPr lang="pl-PL" dirty="0">
              <a:solidFill>
                <a:srgbClr val="D1121C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44146" y="2017962"/>
            <a:ext cx="5708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A</a:t>
            </a:r>
            <a:r>
              <a:rPr lang="pl-PL" sz="2000" b="1" dirty="0" smtClean="0"/>
              <a:t>dministrator lokalny</a:t>
            </a:r>
            <a:r>
              <a:rPr lang="pl-PL" dirty="0"/>
              <a:t> </a:t>
            </a:r>
            <a:r>
              <a:rPr lang="pl-PL" dirty="0" smtClean="0"/>
              <a:t>może </a:t>
            </a:r>
            <a:r>
              <a:rPr lang="pl-PL" sz="2000" b="1" dirty="0"/>
              <a:t>tworzyć, usuwać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</a:t>
            </a:r>
            <a:r>
              <a:rPr lang="pl-PL" sz="2000" b="1" dirty="0"/>
              <a:t>modyfikować użytkowników</a:t>
            </a:r>
            <a:r>
              <a:rPr lang="pl-PL" dirty="0"/>
              <a:t>, a także przekazywać uprawnienia podmiotu innym użytkownikom podmiotu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b="1" dirty="0" smtClean="0"/>
              <a:t>wg potrzeb</a:t>
            </a:r>
            <a:endParaRPr lang="pl-PL" sz="20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71300" y="5126081"/>
            <a:ext cx="491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Wszystkie operacje oraz uprawnienia </a:t>
            </a:r>
            <a:r>
              <a:rPr lang="pl-PL" dirty="0"/>
              <a:t>są weryfikowane </a:t>
            </a:r>
            <a:r>
              <a:rPr lang="pl-PL" sz="2000" b="1" dirty="0"/>
              <a:t>zarówno przy wykonywaniu operacji poprzez API, jak i poprzez GUI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71299" y="3812079"/>
            <a:ext cx="491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Równoważność </a:t>
            </a:r>
            <a:r>
              <a:rPr lang="pl-PL" sz="2000" b="1" dirty="0"/>
              <a:t>API i GUI</a:t>
            </a:r>
            <a:r>
              <a:rPr lang="pl-PL" dirty="0"/>
              <a:t>, to znaczy każda operacja możliwa do wykonania poprzez GUI może zostać wykonana także poprzez API</a:t>
            </a:r>
          </a:p>
        </p:txBody>
      </p:sp>
      <p:cxnSp>
        <p:nvCxnSpPr>
          <p:cNvPr id="33" name="Łącznik łamany 32"/>
          <p:cNvCxnSpPr/>
          <p:nvPr/>
        </p:nvCxnSpPr>
        <p:spPr>
          <a:xfrm rot="10800000" flipV="1">
            <a:off x="3912174" y="7157402"/>
            <a:ext cx="1178824" cy="493696"/>
          </a:xfrm>
          <a:prstGeom prst="bentConnector3">
            <a:avLst>
              <a:gd name="adj1" fmla="val -1412"/>
            </a:avLst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416197" y="1302018"/>
            <a:ext cx="811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Prezes UTK </a:t>
            </a:r>
            <a:r>
              <a:rPr lang="pl-PL" dirty="0" smtClean="0"/>
              <a:t>nadaje </a:t>
            </a:r>
            <a:r>
              <a:rPr lang="pl-PL" sz="2000" b="1" dirty="0" smtClean="0"/>
              <a:t>uprawnienia dla administratora </a:t>
            </a:r>
            <a:r>
              <a:rPr lang="pl-PL" dirty="0" smtClean="0"/>
              <a:t>lokalnego </a:t>
            </a:r>
            <a:r>
              <a:rPr lang="pl-PL" sz="2000" b="1" dirty="0" smtClean="0"/>
              <a:t>podmiotu</a:t>
            </a: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15" y="4272640"/>
            <a:ext cx="1706881" cy="17068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1414419"/>
            <a:ext cx="1864922" cy="1864922"/>
          </a:xfrm>
          <a:prstGeom prst="rect">
            <a:avLst/>
          </a:prstGeom>
        </p:spPr>
      </p:pic>
      <p:cxnSp>
        <p:nvCxnSpPr>
          <p:cNvPr id="12" name="Łącznik prosty 11"/>
          <p:cNvCxnSpPr/>
          <p:nvPr/>
        </p:nvCxnSpPr>
        <p:spPr>
          <a:xfrm>
            <a:off x="333632" y="3669957"/>
            <a:ext cx="5048230" cy="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01" y="2099227"/>
            <a:ext cx="2360228" cy="2360228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7636476" y="3101546"/>
            <a:ext cx="0" cy="3459892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8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maszynista.gov.pl – plan integracji</a:t>
            </a:r>
            <a:endParaRPr lang="pl-PL" dirty="0"/>
          </a:p>
        </p:txBody>
      </p:sp>
      <p:cxnSp>
        <p:nvCxnSpPr>
          <p:cNvPr id="33" name="Łącznik łamany 32"/>
          <p:cNvCxnSpPr/>
          <p:nvPr/>
        </p:nvCxnSpPr>
        <p:spPr>
          <a:xfrm rot="10800000" flipV="1">
            <a:off x="3912174" y="7157402"/>
            <a:ext cx="1178824" cy="493696"/>
          </a:xfrm>
          <a:prstGeom prst="bentConnector3">
            <a:avLst>
              <a:gd name="adj1" fmla="val -1412"/>
            </a:avLst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0561697"/>
              </p:ext>
            </p:extLst>
          </p:nvPr>
        </p:nvGraphicFramePr>
        <p:xfrm>
          <a:off x="1026998" y="991515"/>
          <a:ext cx="102423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6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/>
          <p:cNvCxnSpPr/>
          <p:nvPr/>
        </p:nvCxnSpPr>
        <p:spPr>
          <a:xfrm>
            <a:off x="7896726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178968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Gromadzone dane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85009" y="985590"/>
            <a:ext cx="112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Prezes </a:t>
            </a:r>
            <a:r>
              <a:rPr lang="pl-PL" dirty="0" smtClean="0"/>
              <a:t>UTK prowadzi </a:t>
            </a:r>
            <a:r>
              <a:rPr lang="pl-PL" dirty="0"/>
              <a:t>w systemie teleinformatycznym krajowy rejestr maszynistów i prowadzących pojazdy kolejowe, który zawiera </a:t>
            </a:r>
            <a:r>
              <a:rPr lang="pl-PL" dirty="0" smtClean="0"/>
              <a:t>dane: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01841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Kandydaci na maszynistów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41183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Maszyniści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2182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Prowadzący Pojazdy Kolejowe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1842" y="2358740"/>
            <a:ext cx="10659978" cy="1610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42B60"/>
                </a:solidFill>
              </a:rPr>
              <a:t>imię </a:t>
            </a:r>
            <a:r>
              <a:rPr lang="pl-PL" sz="1000" dirty="0">
                <a:solidFill>
                  <a:srgbClr val="042B60"/>
                </a:solidFill>
              </a:rPr>
              <a:t>(imiona) i </a:t>
            </a:r>
            <a:r>
              <a:rPr lang="pl-PL" sz="1000" dirty="0" smtClean="0">
                <a:solidFill>
                  <a:srgbClr val="042B60"/>
                </a:solidFill>
              </a:rPr>
              <a:t>nazwisko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datę i miejsce </a:t>
            </a:r>
            <a:r>
              <a:rPr lang="pl-PL" sz="1000" dirty="0" smtClean="0">
                <a:solidFill>
                  <a:srgbClr val="042B60"/>
                </a:solidFill>
              </a:rPr>
              <a:t>urodzenia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obywatelstwo i numer PESEL, a w przypadku osoby nieposiadającej numeru PESEL - serię, numer i nazwę dokumentu potwierdzającego tożsamość oraz nazwę państwa, które </a:t>
            </a:r>
            <a:r>
              <a:rPr lang="pl-PL" sz="1000" dirty="0" smtClean="0">
                <a:solidFill>
                  <a:srgbClr val="042B60"/>
                </a:solidFill>
              </a:rPr>
              <a:t>go wydało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42B60"/>
                </a:solidFill>
              </a:rPr>
              <a:t>dotyczące </a:t>
            </a:r>
            <a:r>
              <a:rPr lang="pl-PL" sz="1000" dirty="0">
                <a:solidFill>
                  <a:srgbClr val="042B60"/>
                </a:solidFill>
              </a:rPr>
              <a:t>uprawnień do wykonywania czynności na stanowiskach, o których mowa w art. 22d ust. </a:t>
            </a:r>
            <a:r>
              <a:rPr lang="pl-PL" sz="1000" dirty="0" smtClean="0">
                <a:solidFill>
                  <a:srgbClr val="042B60"/>
                </a:solidFill>
              </a:rPr>
              <a:t>1 ustawy 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dotyczące odbytych szkoleń, pouczeń okresowych oraz pouczeń </a:t>
            </a:r>
            <a:r>
              <a:rPr lang="pl-PL" sz="1000" dirty="0" smtClean="0">
                <a:solidFill>
                  <a:srgbClr val="042B60"/>
                </a:solidFill>
              </a:rPr>
              <a:t>doraźnych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dotyczące przeprowadzonych sprawdzianów wiedzy i </a:t>
            </a:r>
            <a:r>
              <a:rPr lang="pl-PL" sz="1000" dirty="0" smtClean="0">
                <a:solidFill>
                  <a:srgbClr val="042B60"/>
                </a:solidFill>
              </a:rPr>
              <a:t>umiejętności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dotyczące orzeczeń stwierdzających istnienie lub brak przeciwwskazań zdrowotnych do </a:t>
            </a:r>
            <a:r>
              <a:rPr lang="pl-PL" sz="1000" dirty="0" smtClean="0">
                <a:solidFill>
                  <a:srgbClr val="042B60"/>
                </a:solidFill>
              </a:rPr>
              <a:t>pracy </a:t>
            </a:r>
            <a:r>
              <a:rPr lang="pl-PL" sz="1000" dirty="0">
                <a:solidFill>
                  <a:srgbClr val="042B60"/>
                </a:solidFill>
              </a:rPr>
              <a:t>na </a:t>
            </a:r>
            <a:r>
              <a:rPr lang="pl-PL" sz="1000" dirty="0" smtClean="0">
                <a:solidFill>
                  <a:srgbClr val="042B60"/>
                </a:solidFill>
              </a:rPr>
              <a:t>stanowisku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o miejscu </a:t>
            </a:r>
            <a:r>
              <a:rPr lang="pl-PL" sz="1000" dirty="0" smtClean="0">
                <a:solidFill>
                  <a:srgbClr val="042B60"/>
                </a:solidFill>
              </a:rPr>
              <a:t>zatrudnienia</a:t>
            </a:r>
            <a:endParaRPr lang="pl-PL" sz="1000" dirty="0">
              <a:solidFill>
                <a:srgbClr val="042B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o formie </a:t>
            </a:r>
            <a:r>
              <a:rPr lang="pl-PL" sz="1000" dirty="0" smtClean="0">
                <a:solidFill>
                  <a:srgbClr val="042B60"/>
                </a:solidFill>
              </a:rPr>
              <a:t>zatrudnienia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42B60"/>
                </a:solidFill>
              </a:rPr>
              <a:t>o </a:t>
            </a:r>
            <a:r>
              <a:rPr lang="pl-PL" sz="1000" dirty="0">
                <a:solidFill>
                  <a:srgbClr val="042B60"/>
                </a:solidFill>
              </a:rPr>
              <a:t>stanowisku </a:t>
            </a:r>
            <a:r>
              <a:rPr lang="pl-PL" sz="1000" dirty="0" smtClean="0">
                <a:solidFill>
                  <a:srgbClr val="042B60"/>
                </a:solidFill>
              </a:rPr>
              <a:t>pracy</a:t>
            </a:r>
            <a:endParaRPr lang="pl-PL" sz="1000" dirty="0">
              <a:solidFill>
                <a:srgbClr val="042B6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841" y="4094343"/>
            <a:ext cx="7018423" cy="32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informacje z rejestru licencji maszynistów i rejestru świadectw maszynistów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957391" y="4094343"/>
            <a:ext cx="3402000" cy="716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42B60"/>
                </a:solidFill>
              </a:rPr>
              <a:t>przeprowadzonych </a:t>
            </a:r>
            <a:r>
              <a:rPr lang="pl-PL" sz="1000" dirty="0">
                <a:solidFill>
                  <a:srgbClr val="042B60"/>
                </a:solidFill>
              </a:rPr>
              <a:t>egzaminów,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wydanych dokumentów upoważniających </a:t>
            </a:r>
            <a:r>
              <a:rPr lang="pl-PL" sz="1000" dirty="0" smtClean="0">
                <a:solidFill>
                  <a:srgbClr val="042B60"/>
                </a:solidFill>
              </a:rPr>
              <a:t/>
            </a:r>
            <a:br>
              <a:rPr lang="pl-PL" sz="1000" dirty="0" smtClean="0">
                <a:solidFill>
                  <a:srgbClr val="042B60"/>
                </a:solidFill>
              </a:rPr>
            </a:br>
            <a:r>
              <a:rPr lang="pl-PL" sz="1000" dirty="0" smtClean="0">
                <a:solidFill>
                  <a:srgbClr val="042B60"/>
                </a:solidFill>
              </a:rPr>
              <a:t>do </a:t>
            </a:r>
            <a:r>
              <a:rPr lang="pl-PL" sz="1000" dirty="0">
                <a:solidFill>
                  <a:srgbClr val="042B60"/>
                </a:solidFill>
              </a:rPr>
              <a:t>wykonywania czynności na stanowisku kolejowym,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42B60"/>
                </a:solidFill>
              </a:rPr>
              <a:t>praw kierowania pojazdem kolejowym; </a:t>
            </a:r>
          </a:p>
        </p:txBody>
      </p:sp>
    </p:spTree>
    <p:extLst>
      <p:ext uri="{BB962C8B-B14F-4D97-AF65-F5344CB8AC3E}">
        <p14:creationId xmlns:p14="http://schemas.microsoft.com/office/powerpoint/2010/main" val="35983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/>
          <p:cNvCxnSpPr/>
          <p:nvPr/>
        </p:nvCxnSpPr>
        <p:spPr>
          <a:xfrm>
            <a:off x="7896726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178968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Gromadzone dane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85009" y="985590"/>
            <a:ext cx="112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Prezes </a:t>
            </a:r>
            <a:r>
              <a:rPr lang="pl-PL" dirty="0" smtClean="0"/>
              <a:t>UTK prowadzi </a:t>
            </a:r>
            <a:r>
              <a:rPr lang="pl-PL" dirty="0"/>
              <a:t>w systemie teleinformatycznym krajowy rejestr maszynistów i prowadzących pojazdy kolejowe, który zawiera </a:t>
            </a:r>
            <a:r>
              <a:rPr lang="pl-PL" dirty="0" smtClean="0"/>
              <a:t>dane: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01841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Kandydaci na maszynistów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41183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Maszyniści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2182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Prowadzący Pojazdy Kolejowe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1842" y="2358740"/>
            <a:ext cx="10659978" cy="1610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imię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(imiona)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nazwisko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datę i miejsce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urodzenia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obywatelstwo i numer PESEL, a w przypadku osoby nieposiadającej numeru PESEL - serię, numer i nazwę dokumentu potwierdzającego tożsamość oraz nazwę państwa, które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go wydało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dotyczące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uprawnień do wykonywania czynności na stanowiskach, o których mowa w art. 22d ust.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1 ustawy 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dotyczące odbytych szkoleń, pouczeń okresowych oraz pouczeń </a:t>
            </a:r>
            <a:r>
              <a:rPr lang="pl-PL" sz="1000" b="1" dirty="0" smtClean="0">
                <a:solidFill>
                  <a:srgbClr val="0661EE"/>
                </a:solidFill>
              </a:rPr>
              <a:t>doraźnych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dotyczące przeprowadzonych sprawdzianów wiedzy i </a:t>
            </a:r>
            <a:r>
              <a:rPr lang="pl-PL" sz="1000" b="1" dirty="0" smtClean="0">
                <a:solidFill>
                  <a:srgbClr val="0661EE"/>
                </a:solidFill>
              </a:rPr>
              <a:t>umiejętności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orzeczeń stwierdzających istnienie lub brak przeciwwskazań zdrowotnych do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pracy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na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stanowisku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 miejscu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zatrudnienia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 formie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zatrudnienia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o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stanowisku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pracy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841" y="4094343"/>
            <a:ext cx="7018423" cy="32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informacje z rejestru licencji maszynistów i rejestru świadectw maszynistów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959820" y="4092250"/>
            <a:ext cx="3402000" cy="716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przeprowadzonych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egzaminów,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wydanych dokumentów upoważniających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wykonywania czynności na stanowisku kolejowym,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praw kierowania pojazdem kolejowym;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85009" y="4868228"/>
            <a:ext cx="1147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Dane, w terminie 3 </a:t>
            </a:r>
            <a:r>
              <a:rPr lang="pl-PL" dirty="0"/>
              <a:t>dni roboczych </a:t>
            </a:r>
            <a:r>
              <a:rPr lang="pl-PL" dirty="0" smtClean="0"/>
              <a:t>od </a:t>
            </a:r>
            <a:r>
              <a:rPr lang="pl-PL" dirty="0"/>
              <a:t>dnia zaistnienia zdarzenia powodującego obowiązek wprowadzenia </a:t>
            </a:r>
            <a:r>
              <a:rPr lang="pl-PL" dirty="0" smtClean="0"/>
              <a:t>danych, </a:t>
            </a:r>
            <a:br>
              <a:rPr lang="pl-PL" dirty="0" smtClean="0"/>
            </a:br>
            <a:r>
              <a:rPr lang="pl-PL" dirty="0" smtClean="0"/>
              <a:t>wprowadza: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053390" y="5313946"/>
            <a:ext cx="3312695" cy="505326"/>
          </a:xfrm>
          <a:prstGeom prst="roundRect">
            <a:avLst/>
          </a:prstGeom>
          <a:solidFill>
            <a:srgbClr val="0661EE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Szkolenia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/>
          <p:cNvCxnSpPr/>
          <p:nvPr/>
        </p:nvCxnSpPr>
        <p:spPr>
          <a:xfrm>
            <a:off x="7896726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178968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Gromadzone dane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85009" y="985590"/>
            <a:ext cx="112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Prezes </a:t>
            </a:r>
            <a:r>
              <a:rPr lang="pl-PL" dirty="0" smtClean="0"/>
              <a:t>UTK prowadzi </a:t>
            </a:r>
            <a:r>
              <a:rPr lang="pl-PL" dirty="0"/>
              <a:t>w systemie teleinformatycznym krajowy rejestr maszynistów i prowadzących pojazdy kolejowe, który zawiera </a:t>
            </a:r>
            <a:r>
              <a:rPr lang="pl-PL" dirty="0" smtClean="0"/>
              <a:t>dane: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01841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Kandydaci na maszynistów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41183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Maszyniści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2182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Prowadzący Pojazdy Kolejowe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1842" y="2358740"/>
            <a:ext cx="10659978" cy="1610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imię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(imiona)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nazwisko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datę i miejsce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urodzenia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obywatelstwo i numer PESEL, a w przypadku osoby nieposiadającej numeru PESEL - serię, numer i nazwę dokumentu potwierdzającego tożsamość oraz nazwę państwa, które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go wydało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 smtClean="0">
                <a:solidFill>
                  <a:srgbClr val="0661EE"/>
                </a:solidFill>
              </a:rPr>
              <a:t>dotyczące </a:t>
            </a:r>
            <a:r>
              <a:rPr lang="pl-PL" sz="1000" b="1" dirty="0">
                <a:solidFill>
                  <a:srgbClr val="0661EE"/>
                </a:solidFill>
              </a:rPr>
              <a:t>uprawnień do wykonywania czynności na stanowiskach, o których mowa w art. 22d ust. </a:t>
            </a:r>
            <a:r>
              <a:rPr lang="pl-PL" sz="1000" b="1" dirty="0" smtClean="0">
                <a:solidFill>
                  <a:srgbClr val="0661EE"/>
                </a:solidFill>
              </a:rPr>
              <a:t>1 ustawy 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odbytych szkoleń, pouczeń okresowych oraz pouczeń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doraźnych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przeprowadzonych sprawdzianów wiedzy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umiejętności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orzeczeń stwierdzających istnienie lub brak przeciwwskazań zdrowotnych do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pracy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na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stanowisku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o miejscu </a:t>
            </a:r>
            <a:r>
              <a:rPr lang="pl-PL" sz="1000" b="1" dirty="0" smtClean="0">
                <a:solidFill>
                  <a:srgbClr val="0661EE"/>
                </a:solidFill>
              </a:rPr>
              <a:t>zatrudnienia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o formie </a:t>
            </a:r>
            <a:r>
              <a:rPr lang="pl-PL" sz="1000" b="1" dirty="0" smtClean="0">
                <a:solidFill>
                  <a:srgbClr val="0661EE"/>
                </a:solidFill>
              </a:rPr>
              <a:t>zatrudnienia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 smtClean="0">
                <a:solidFill>
                  <a:srgbClr val="0661EE"/>
                </a:solidFill>
              </a:rPr>
              <a:t>o </a:t>
            </a:r>
            <a:r>
              <a:rPr lang="pl-PL" sz="1000" b="1" dirty="0">
                <a:solidFill>
                  <a:srgbClr val="0661EE"/>
                </a:solidFill>
              </a:rPr>
              <a:t>stanowisku </a:t>
            </a:r>
            <a:r>
              <a:rPr lang="pl-PL" sz="1000" b="1" dirty="0" smtClean="0">
                <a:solidFill>
                  <a:srgbClr val="0661EE"/>
                </a:solidFill>
              </a:rPr>
              <a:t>pracy</a:t>
            </a:r>
            <a:endParaRPr lang="pl-PL" sz="1000" b="1" dirty="0">
              <a:solidFill>
                <a:srgbClr val="0661E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841" y="4094343"/>
            <a:ext cx="7018423" cy="32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informacje</a:t>
            </a:r>
            <a:r>
              <a:rPr lang="pl-PL" sz="1000" dirty="0">
                <a:solidFill>
                  <a:srgbClr val="042B60"/>
                </a:solidFill>
              </a:rPr>
              <a:t> </a:t>
            </a:r>
            <a:r>
              <a:rPr lang="pl-PL" sz="1000" b="1" dirty="0">
                <a:solidFill>
                  <a:srgbClr val="0661EE"/>
                </a:solidFill>
              </a:rPr>
              <a:t>z</a:t>
            </a:r>
            <a:r>
              <a:rPr lang="pl-PL" sz="1000" dirty="0">
                <a:solidFill>
                  <a:srgbClr val="042B60"/>
                </a:solidFill>
              </a:rPr>
              <a:t>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rejestru licencji maszynistów i </a:t>
            </a:r>
            <a:r>
              <a:rPr lang="pl-PL" sz="1000" b="1" dirty="0">
                <a:solidFill>
                  <a:srgbClr val="0661EE"/>
                </a:solidFill>
              </a:rPr>
              <a:t>rejestru świadectw maszynistów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965160" y="4094343"/>
            <a:ext cx="3402000" cy="716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przeprowadzonych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egzaminów,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wydanych dokumentów upoważniających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wykonywania czynności na stanowisku kolejowym,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praw kierowania pojazdem kolejowym;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85009" y="4868228"/>
            <a:ext cx="1147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Dane, w terminie 3 </a:t>
            </a:r>
            <a:r>
              <a:rPr lang="pl-PL" dirty="0"/>
              <a:t>dni roboczych </a:t>
            </a:r>
            <a:r>
              <a:rPr lang="pl-PL" dirty="0" smtClean="0"/>
              <a:t>od </a:t>
            </a:r>
            <a:r>
              <a:rPr lang="pl-PL" dirty="0"/>
              <a:t>dnia zaistnienia zdarzenia powodującego obowiązek wprowadzenia </a:t>
            </a:r>
            <a:r>
              <a:rPr lang="pl-PL" dirty="0" smtClean="0"/>
              <a:t>danych, </a:t>
            </a:r>
            <a:br>
              <a:rPr lang="pl-PL" dirty="0" smtClean="0"/>
            </a:br>
            <a:r>
              <a:rPr lang="pl-PL" dirty="0" smtClean="0"/>
              <a:t>wprowadza: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053390" y="5313946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Szkolenia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5799220" y="5313946"/>
            <a:ext cx="3312695" cy="505326"/>
          </a:xfrm>
          <a:prstGeom prst="roundRect">
            <a:avLst/>
          </a:prstGeom>
          <a:solidFill>
            <a:srgbClr val="066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Przewoźnik kolejowy</a:t>
            </a:r>
            <a:br>
              <a:rPr lang="pl-PL" dirty="0" smtClean="0"/>
            </a:br>
            <a:r>
              <a:rPr lang="pl-PL" dirty="0" smtClean="0"/>
              <a:t> Zarządca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09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/>
          <p:cNvCxnSpPr/>
          <p:nvPr/>
        </p:nvCxnSpPr>
        <p:spPr>
          <a:xfrm>
            <a:off x="7896726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178968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Gromadzone dane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85009" y="985590"/>
            <a:ext cx="112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Prezes </a:t>
            </a:r>
            <a:r>
              <a:rPr lang="pl-PL" dirty="0" smtClean="0"/>
              <a:t>UTK prowadzi </a:t>
            </a:r>
            <a:r>
              <a:rPr lang="pl-PL" dirty="0"/>
              <a:t>w systemie teleinformatycznym krajowy rejestr maszynistów i prowadzących pojazdy kolejowe, który zawiera </a:t>
            </a:r>
            <a:r>
              <a:rPr lang="pl-PL" dirty="0" smtClean="0"/>
              <a:t>dane: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01841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Kandydaci na maszynistów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41183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Maszyniści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2182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Prowadzący Pojazdy Kolejowe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1842" y="2358740"/>
            <a:ext cx="10659978" cy="1610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imię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(imiona)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nazwisko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datę i miejsce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urodzenia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obywatelstwo i numer PESEL, a w przypadku osoby nieposiadającej numeru PESEL - serię, numer i nazwę dokumentu potwierdzającego tożsamość oraz nazwę państwa, które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go wydało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dotyczące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uprawnień do wykonywania czynności na stanowiskach, o których mowa w art. 22d ust.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1 ustawy 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odbytych szkoleń, pouczeń okresowych oraz pouczeń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doraźnych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przeprowadzonych sprawdzianów wiedzy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umiejętności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dotyczące orzeczeń stwierdzających istnienie lub brak przeciwwskazań zdrowotnych do </a:t>
            </a:r>
            <a:r>
              <a:rPr lang="pl-PL" sz="1000" b="1" dirty="0" smtClean="0">
                <a:solidFill>
                  <a:srgbClr val="0661EE"/>
                </a:solidFill>
              </a:rPr>
              <a:t>pracy </a:t>
            </a:r>
            <a:r>
              <a:rPr lang="pl-PL" sz="1000" b="1" dirty="0">
                <a:solidFill>
                  <a:srgbClr val="0661EE"/>
                </a:solidFill>
              </a:rPr>
              <a:t>na </a:t>
            </a:r>
            <a:r>
              <a:rPr lang="pl-PL" sz="1000" b="1" dirty="0" smtClean="0">
                <a:solidFill>
                  <a:srgbClr val="0661EE"/>
                </a:solidFill>
              </a:rPr>
              <a:t>stanowisku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 miejscu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zatrudnienia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 formie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zatrudnienia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o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stanowisku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pracy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841" y="4094343"/>
            <a:ext cx="7018423" cy="32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informacje z rejestru licencji maszynistów i rejestru świadectw maszynistów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957391" y="4094343"/>
            <a:ext cx="3402000" cy="716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przeprowadzonych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egzaminów,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wydanych dokumentów upoważniających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wykonywania czynności na stanowisku kolejowym,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praw kierowania pojazdem kolejowym;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85009" y="4868228"/>
            <a:ext cx="1147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Dane, w terminie 3 </a:t>
            </a:r>
            <a:r>
              <a:rPr lang="pl-PL" dirty="0"/>
              <a:t>dni roboczych </a:t>
            </a:r>
            <a:r>
              <a:rPr lang="pl-PL" dirty="0" smtClean="0"/>
              <a:t>od </a:t>
            </a:r>
            <a:r>
              <a:rPr lang="pl-PL" dirty="0"/>
              <a:t>dnia zaistnienia zdarzenia powodującego obowiązek wprowadzenia </a:t>
            </a:r>
            <a:r>
              <a:rPr lang="pl-PL" dirty="0" smtClean="0"/>
              <a:t>danych, </a:t>
            </a:r>
            <a:br>
              <a:rPr lang="pl-PL" dirty="0" smtClean="0"/>
            </a:br>
            <a:r>
              <a:rPr lang="pl-PL" dirty="0" smtClean="0"/>
              <a:t>wprowadza: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053390" y="5313946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Szkolenia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5799220" y="5313946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Przewoźnik kolejowy</a:t>
            </a:r>
            <a:br>
              <a:rPr lang="pl-PL" dirty="0" smtClean="0"/>
            </a:br>
            <a:r>
              <a:rPr lang="pl-PL" dirty="0" smtClean="0"/>
              <a:t> Zarządca</a:t>
            </a:r>
            <a:endParaRPr lang="pl-PL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2053390" y="5944330"/>
            <a:ext cx="3312695" cy="505326"/>
          </a:xfrm>
          <a:prstGeom prst="roundRect">
            <a:avLst/>
          </a:prstGeom>
          <a:solidFill>
            <a:srgbClr val="066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Medycyny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4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Łącznik prosty 21"/>
          <p:cNvCxnSpPr/>
          <p:nvPr/>
        </p:nvCxnSpPr>
        <p:spPr>
          <a:xfrm>
            <a:off x="7896726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178968" y="1631921"/>
            <a:ext cx="0" cy="3240000"/>
          </a:xfrm>
          <a:prstGeom prst="line">
            <a:avLst/>
          </a:prstGeom>
          <a:ln>
            <a:solidFill>
              <a:srgbClr val="D112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Gromadzone dane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85009" y="985590"/>
            <a:ext cx="112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Prezes </a:t>
            </a:r>
            <a:r>
              <a:rPr lang="pl-PL" dirty="0" smtClean="0"/>
              <a:t>UTK prowadzi </a:t>
            </a:r>
            <a:r>
              <a:rPr lang="pl-PL" dirty="0"/>
              <a:t>w systemie teleinformatycznym krajowy rejestr maszynistów i prowadzących pojazdy kolejowe, który zawiera </a:t>
            </a:r>
            <a:r>
              <a:rPr lang="pl-PL" dirty="0" smtClean="0"/>
              <a:t>dane: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01841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Kandydaci na maszynistów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441183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Maszyniści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21820" y="1756979"/>
            <a:ext cx="3240000" cy="505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Prowadzący Pojazdy Kolejowe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01842" y="2358740"/>
            <a:ext cx="10659978" cy="1610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imię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(imiona)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nazwisko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datę i miejsce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urodzenia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obywatelstwo i numer PESEL, a w przypadku osoby nieposiadającej numeru PESEL - serię, numer i nazwę dokumentu potwierdzającego tożsamość oraz nazwę państwa, które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go wydało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dotyczące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uprawnień do wykonywania czynności na stanowiskach, o których mowa w art. 22d ust.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1 ustawy 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odbytych szkoleń, pouczeń okresowych oraz pouczeń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doraźnych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przeprowadzonych sprawdzianów wiedzy i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umiejętności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dotyczące orzeczeń stwierdzających istnienie lub brak przeciwwskazań zdrowotnych do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pracy </a:t>
            </a: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na </a:t>
            </a:r>
            <a:r>
              <a:rPr lang="pl-PL" sz="1000" dirty="0" smtClean="0">
                <a:solidFill>
                  <a:schemeClr val="bg2">
                    <a:lumMod val="90000"/>
                  </a:schemeClr>
                </a:solidFill>
              </a:rPr>
              <a:t>stanowisku</a:t>
            </a:r>
            <a:endParaRPr lang="pl-PL" sz="100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o miejscu </a:t>
            </a:r>
            <a:r>
              <a:rPr lang="pl-PL" sz="1000" b="1" dirty="0" smtClean="0">
                <a:solidFill>
                  <a:srgbClr val="0661EE"/>
                </a:solidFill>
              </a:rPr>
              <a:t>zatrudnienia</a:t>
            </a:r>
            <a:endParaRPr lang="pl-PL" sz="1000" b="1" dirty="0">
              <a:solidFill>
                <a:srgbClr val="0661E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o formie </a:t>
            </a:r>
            <a:r>
              <a:rPr lang="pl-PL" sz="1000" b="1" dirty="0" smtClean="0">
                <a:solidFill>
                  <a:srgbClr val="0661EE"/>
                </a:solidFill>
              </a:rPr>
              <a:t>zatrudnienia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 smtClean="0">
                <a:solidFill>
                  <a:srgbClr val="0661EE"/>
                </a:solidFill>
              </a:rPr>
              <a:t>o </a:t>
            </a:r>
            <a:r>
              <a:rPr lang="pl-PL" sz="1000" b="1" dirty="0">
                <a:solidFill>
                  <a:srgbClr val="0661EE"/>
                </a:solidFill>
              </a:rPr>
              <a:t>stanowisku </a:t>
            </a:r>
            <a:r>
              <a:rPr lang="pl-PL" sz="1000" b="1" dirty="0" smtClean="0">
                <a:solidFill>
                  <a:srgbClr val="0661EE"/>
                </a:solidFill>
              </a:rPr>
              <a:t>pracy</a:t>
            </a:r>
            <a:endParaRPr lang="pl-PL" sz="1000" b="1" dirty="0">
              <a:solidFill>
                <a:srgbClr val="0661EE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841" y="4094343"/>
            <a:ext cx="7018423" cy="320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2">
                    <a:lumMod val="90000"/>
                  </a:schemeClr>
                </a:solidFill>
              </a:rPr>
              <a:t>informacje z rejestru licencji maszynistów i rejestru świadectw maszynistów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959820" y="4092616"/>
            <a:ext cx="3402000" cy="716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 smtClean="0">
                <a:solidFill>
                  <a:srgbClr val="0661EE"/>
                </a:solidFill>
              </a:rPr>
              <a:t>przeprowadzonych </a:t>
            </a:r>
            <a:r>
              <a:rPr lang="pl-PL" sz="1000" b="1" dirty="0">
                <a:solidFill>
                  <a:srgbClr val="0661EE"/>
                </a:solidFill>
              </a:rPr>
              <a:t>egzaminów,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wydanych dokumentów upoważniających </a:t>
            </a:r>
            <a:r>
              <a:rPr lang="pl-PL" sz="1000" b="1" dirty="0" smtClean="0">
                <a:solidFill>
                  <a:srgbClr val="0661EE"/>
                </a:solidFill>
              </a:rPr>
              <a:t/>
            </a:r>
            <a:br>
              <a:rPr lang="pl-PL" sz="1000" b="1" dirty="0" smtClean="0">
                <a:solidFill>
                  <a:srgbClr val="0661EE"/>
                </a:solidFill>
              </a:rPr>
            </a:br>
            <a:r>
              <a:rPr lang="pl-PL" sz="1000" b="1" dirty="0" smtClean="0">
                <a:solidFill>
                  <a:srgbClr val="0661EE"/>
                </a:solidFill>
              </a:rPr>
              <a:t>do </a:t>
            </a:r>
            <a:r>
              <a:rPr lang="pl-PL" sz="1000" b="1" dirty="0">
                <a:solidFill>
                  <a:srgbClr val="0661EE"/>
                </a:solidFill>
              </a:rPr>
              <a:t>wykonywania czynności na stanowisku kolejowym,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661EE"/>
                </a:solidFill>
              </a:rPr>
              <a:t>praw kierowania pojazdem kolejowym;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85009" y="4868228"/>
            <a:ext cx="1147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Dane, w terminie 3 </a:t>
            </a:r>
            <a:r>
              <a:rPr lang="pl-PL" dirty="0"/>
              <a:t>dni roboczych </a:t>
            </a:r>
            <a:r>
              <a:rPr lang="pl-PL" dirty="0" smtClean="0"/>
              <a:t>od </a:t>
            </a:r>
            <a:r>
              <a:rPr lang="pl-PL" dirty="0"/>
              <a:t>dnia zaistnienia zdarzenia powodującego obowiązek wprowadzenia </a:t>
            </a:r>
            <a:r>
              <a:rPr lang="pl-PL" dirty="0" smtClean="0"/>
              <a:t>danych, </a:t>
            </a:r>
            <a:br>
              <a:rPr lang="pl-PL" dirty="0" smtClean="0"/>
            </a:br>
            <a:r>
              <a:rPr lang="pl-PL" dirty="0" smtClean="0"/>
              <a:t>wprowadza: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053390" y="5313946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Szkolenia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5799220" y="5313946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Przewoźnik kolejowy</a:t>
            </a:r>
            <a:br>
              <a:rPr lang="pl-PL" dirty="0" smtClean="0"/>
            </a:br>
            <a:r>
              <a:rPr lang="pl-PL" dirty="0" smtClean="0"/>
              <a:t> Zarządca</a:t>
            </a:r>
            <a:endParaRPr lang="pl-PL" dirty="0"/>
          </a:p>
        </p:txBody>
      </p:sp>
      <p:sp>
        <p:nvSpPr>
          <p:cNvPr id="28" name="Prostokąt zaokrąglony 27"/>
          <p:cNvSpPr/>
          <p:nvPr/>
        </p:nvSpPr>
        <p:spPr>
          <a:xfrm>
            <a:off x="5799220" y="5944330"/>
            <a:ext cx="3312695" cy="505326"/>
          </a:xfrm>
          <a:prstGeom prst="roundRect">
            <a:avLst/>
          </a:prstGeom>
          <a:solidFill>
            <a:srgbClr val="066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Podmiot wydający Prawo Kierowania</a:t>
            </a:r>
            <a:endParaRPr lang="pl-PL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2053390" y="5944330"/>
            <a:ext cx="3312695" cy="5053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Ośrodek Medycyny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50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</a:t>
            </a:r>
            <a:endParaRPr lang="pl-P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6717021"/>
              </p:ext>
            </p:extLst>
          </p:nvPr>
        </p:nvGraphicFramePr>
        <p:xfrm>
          <a:off x="623392" y="356660"/>
          <a:ext cx="10717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8225806" y="1101386"/>
            <a:ext cx="254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dnia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stycznia 2023 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323341" y="4293695"/>
            <a:ext cx="33038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zawarte w prowadzonych przez nich rejestrach dotyczące: 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świadectw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maszynistów;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przeprowadzonych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egzaminów;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wydanych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 kierowania pojazdem kolejowym;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wydanych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dokumentów upoważniających do wykonywania czynności na stanowisku kolejowym.</a:t>
            </a:r>
          </a:p>
          <a:p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16383" y="1101387"/>
            <a:ext cx="2998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dnia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czerwca 2022 r.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6383" y="4293695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przekazania danych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5250574" y="2462144"/>
            <a:ext cx="1523690" cy="120769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maszynista.gov.pl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2284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Przekazanie danych</a:t>
            </a:r>
            <a:endParaRPr lang="pl-P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6085986"/>
              </p:ext>
            </p:extLst>
          </p:nvPr>
        </p:nvGraphicFramePr>
        <p:xfrm>
          <a:off x="623392" y="356660"/>
          <a:ext cx="10717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8225806" y="1101386"/>
            <a:ext cx="254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dnia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stycznia 2023 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295118" y="4293695"/>
            <a:ext cx="330381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egzaminatorów: 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imię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(imiona) i nazwisko;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datę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miejsce urodzenia;</a:t>
            </a:r>
          </a:p>
          <a:p>
            <a:pPr>
              <a:spcBef>
                <a:spcPts val="300"/>
              </a:spcBef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numer PESEL;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obywatelstwo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adres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zamieszkania;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numer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licencji 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maszynisty;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numer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ewidencyjny;</a:t>
            </a:r>
          </a:p>
          <a:p>
            <a:pPr>
              <a:spcBef>
                <a:spcPts val="3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zakres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uprawnień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16383" y="1101387"/>
            <a:ext cx="2998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dnia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czerwca 2022 r.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6383" y="4293695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przekazania danych</a:t>
            </a: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5250574" y="2462144"/>
            <a:ext cx="1523690" cy="120769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maszynista.gov.pl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649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zadania Prezesa UTK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66446" y="753999"/>
            <a:ext cx="9282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8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endParaRPr lang="pl-PL" sz="8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-1077276" y="1609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083496" y="960576"/>
            <a:ext cx="380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USTAWA O ZMIANIE USTAWY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TRANSPORCIE KOLEJOWYM </a:t>
            </a:r>
            <a:r>
              <a:rPr lang="pl-P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(Dz. U. z 2021 r. poz. 1556)</a:t>
            </a:r>
            <a:endParaRPr lang="pl-PL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046" y="5719787"/>
            <a:ext cx="6358679" cy="75597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607002" y="701311"/>
            <a:ext cx="5932763" cy="1980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6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42B60"/>
                </a:solidFill>
              </a:rPr>
              <a:t>PROJEKT POIS.05.02.00-00-0046/21</a:t>
            </a:r>
          </a:p>
          <a:p>
            <a:pPr algn="ctr"/>
            <a:r>
              <a:rPr lang="pl-PL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42B60"/>
                </a:solidFill>
              </a:rPr>
              <a:t>"POPRAWA BEZPIECZEŃSTWA KOLEJOWEGO POPRZEZ BUDOWĘ SYSTEMU EGZAMINOWANIA </a:t>
            </a:r>
            <a:br>
              <a:rPr lang="pl-PL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42B60"/>
                </a:solidFill>
              </a:rPr>
            </a:br>
            <a:r>
              <a:rPr lang="pl-PL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42B60"/>
                </a:solidFill>
              </a:rPr>
              <a:t>I MONITOROWANIA MASZYNISTÓW” </a:t>
            </a:r>
          </a:p>
          <a:p>
            <a:pPr algn="ctr">
              <a:spcBef>
                <a:spcPts val="1000"/>
              </a:spcBef>
            </a:pPr>
            <a:r>
              <a:rPr lang="pl-PL" sz="1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42B60"/>
                </a:solidFill>
              </a:rPr>
              <a:t>W RAMACH DZIAŁANIA 5.2 ROZWÓJ TRANSPORTU KOLEJOWEGO POZA TEN-T, OŚ PRIORYTETOWA V ROZWÓJ TRANSPORTU KOLEJOWEGO W POLSCE, PROGRAMU OPERACYJNEGO INFRASTRUKTURA I ŚRODOWISKO 2014 – 2020.</a:t>
            </a:r>
            <a:endParaRPr lang="pl-PL" sz="1200" dirty="0">
              <a:ln w="12700">
                <a:solidFill>
                  <a:schemeClr val="accent1"/>
                </a:solidFill>
                <a:prstDash val="solid"/>
              </a:ln>
              <a:solidFill>
                <a:srgbClr val="042B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81203" y="3318217"/>
            <a:ext cx="12384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</a:rPr>
              <a:t>Wartość dofinansowania</a:t>
            </a:r>
            <a:r>
              <a:rPr lang="pl-PL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</a:rPr>
              <a:t>:</a:t>
            </a:r>
            <a:r>
              <a:rPr lang="pl-PL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</a:rPr>
              <a:t> 39 239 572,39 zł </a:t>
            </a:r>
            <a:endParaRPr lang="pl-PL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1121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81204" y="4780639"/>
            <a:ext cx="123843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Całkowita wartość Projektu</a:t>
            </a:r>
            <a:r>
              <a:rPr lang="pl-PL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</a:t>
            </a:r>
            <a:r>
              <a:rPr lang="pl-PL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pl-PL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pl-P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46 </a:t>
            </a:r>
            <a:r>
              <a:rPr lang="pl-PL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164 202,82 </a:t>
            </a:r>
            <a:r>
              <a:rPr lang="pl-P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112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zł</a:t>
            </a:r>
            <a:endParaRPr lang="pl-PL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1121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pl-PL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D1121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6" y="3779882"/>
            <a:ext cx="1077591" cy="10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rostokąt zaokrąglony 92"/>
          <p:cNvSpPr/>
          <p:nvPr/>
        </p:nvSpPr>
        <p:spPr>
          <a:xfrm>
            <a:off x="6039910" y="5790317"/>
            <a:ext cx="5332954" cy="500597"/>
          </a:xfrm>
          <a:prstGeom prst="roundRect">
            <a:avLst/>
          </a:prstGeom>
          <a:solidFill>
            <a:srgbClr val="D1121C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Integracja</a:t>
            </a:r>
            <a:endParaRPr lang="pl-PL" dirty="0"/>
          </a:p>
        </p:txBody>
      </p:sp>
      <p:cxnSp>
        <p:nvCxnSpPr>
          <p:cNvPr id="61" name="Łącznik prosty 60"/>
          <p:cNvCxnSpPr/>
          <p:nvPr/>
        </p:nvCxnSpPr>
        <p:spPr>
          <a:xfrm flipV="1">
            <a:off x="2721182" y="1629209"/>
            <a:ext cx="0" cy="1551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flipV="1">
            <a:off x="2937095" y="2279734"/>
            <a:ext cx="0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/>
          <p:cNvCxnSpPr/>
          <p:nvPr/>
        </p:nvCxnSpPr>
        <p:spPr>
          <a:xfrm flipV="1">
            <a:off x="4191709" y="1760475"/>
            <a:ext cx="0" cy="14192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V="1">
            <a:off x="4695146" y="2269588"/>
            <a:ext cx="0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 flipV="1">
            <a:off x="6719077" y="2269479"/>
            <a:ext cx="0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 flipV="1">
            <a:off x="8401521" y="2279734"/>
            <a:ext cx="0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armonogram integracji</a:t>
            </a: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11511365" y="2391798"/>
            <a:ext cx="0" cy="1534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 rot="16200000">
            <a:off x="10889399" y="2223496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01.01.2023</a:t>
            </a:r>
            <a:endParaRPr lang="pl-PL" sz="1200" b="1" dirty="0"/>
          </a:p>
        </p:txBody>
      </p:sp>
      <p:cxnSp>
        <p:nvCxnSpPr>
          <p:cNvPr id="29" name="Łącznik prosty 28"/>
          <p:cNvCxnSpPr/>
          <p:nvPr/>
        </p:nvCxnSpPr>
        <p:spPr>
          <a:xfrm flipV="1">
            <a:off x="414376" y="2300308"/>
            <a:ext cx="0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 rot="16200000">
            <a:off x="-210795" y="2223495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15.09.2021</a:t>
            </a:r>
            <a:endParaRPr lang="pl-PL" sz="1200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08906" y="1777088"/>
            <a:ext cx="1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Podpisanie umowy na budowę systemu</a:t>
            </a:r>
            <a:endParaRPr lang="pl-PL" sz="1400" dirty="0"/>
          </a:p>
        </p:txBody>
      </p:sp>
      <p:sp>
        <p:nvSpPr>
          <p:cNvPr id="33" name="pole tekstowe 32"/>
          <p:cNvSpPr txBox="1"/>
          <p:nvPr/>
        </p:nvSpPr>
        <p:spPr>
          <a:xfrm rot="16200000">
            <a:off x="10621482" y="2772074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Uruchomienie CEMM</a:t>
            </a:r>
            <a:endParaRPr lang="pl-PL" sz="1600" b="1" dirty="0"/>
          </a:p>
        </p:txBody>
      </p:sp>
      <p:sp>
        <p:nvSpPr>
          <p:cNvPr id="34" name="Strzałka w prawo 33"/>
          <p:cNvSpPr/>
          <p:nvPr/>
        </p:nvSpPr>
        <p:spPr>
          <a:xfrm>
            <a:off x="568456" y="2562264"/>
            <a:ext cx="10942908" cy="1276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535116" y="2974707"/>
          <a:ext cx="1096513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027">
                  <a:extLst>
                    <a:ext uri="{9D8B030D-6E8A-4147-A177-3AD203B41FA5}">
                      <a16:colId xmlns:a16="http://schemas.microsoft.com/office/drawing/2014/main" val="3229926072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1468705434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1057093892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2173337604"/>
                    </a:ext>
                  </a:extLst>
                </a:gridCol>
                <a:gridCol w="2193027">
                  <a:extLst>
                    <a:ext uri="{9D8B030D-6E8A-4147-A177-3AD203B41FA5}">
                      <a16:colId xmlns:a16="http://schemas.microsoft.com/office/drawing/2014/main" val="753889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IV kw. 2021</a:t>
                      </a:r>
                      <a:endParaRPr lang="pl-PL" dirty="0"/>
                    </a:p>
                  </a:txBody>
                  <a:tcPr>
                    <a:solidFill>
                      <a:srgbClr val="DEECF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I kw. 2022</a:t>
                      </a:r>
                      <a:endParaRPr lang="pl-PL" dirty="0"/>
                    </a:p>
                  </a:txBody>
                  <a:tcPr>
                    <a:solidFill>
                      <a:srgbClr val="DEECF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II kw. 2022</a:t>
                      </a:r>
                      <a:endParaRPr lang="pl-PL" dirty="0"/>
                    </a:p>
                  </a:txBody>
                  <a:tcPr>
                    <a:solidFill>
                      <a:srgbClr val="DEECF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III kw. 2022</a:t>
                      </a:r>
                      <a:endParaRPr lang="pl-PL" dirty="0"/>
                    </a:p>
                  </a:txBody>
                  <a:tcPr>
                    <a:solidFill>
                      <a:srgbClr val="DEECF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IV kw. 2022</a:t>
                      </a:r>
                      <a:endParaRPr lang="pl-PL" dirty="0"/>
                    </a:p>
                  </a:txBody>
                  <a:tcPr>
                    <a:solidFill>
                      <a:srgbClr val="DEECF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89177"/>
                  </a:ext>
                </a:extLst>
              </a:tr>
            </a:tbl>
          </a:graphicData>
        </a:graphic>
      </p:graphicFrame>
      <p:sp>
        <p:nvSpPr>
          <p:cNvPr id="62" name="pole tekstowe 61"/>
          <p:cNvSpPr txBox="1"/>
          <p:nvPr/>
        </p:nvSpPr>
        <p:spPr>
          <a:xfrm rot="16200000">
            <a:off x="2106769" y="1531902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31.12.2021</a:t>
            </a:r>
            <a:endParaRPr lang="pl-PL" sz="1200" b="1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2623995" y="1105989"/>
            <a:ext cx="1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Dostawa infrastruktury IT</a:t>
            </a:r>
            <a:endParaRPr lang="pl-PL" sz="1400" dirty="0"/>
          </a:p>
        </p:txBody>
      </p:sp>
      <p:sp>
        <p:nvSpPr>
          <p:cNvPr id="66" name="pole tekstowe 65"/>
          <p:cNvSpPr txBox="1"/>
          <p:nvPr/>
        </p:nvSpPr>
        <p:spPr>
          <a:xfrm rot="16200000">
            <a:off x="2352990" y="2204683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12.01.2022</a:t>
            </a:r>
            <a:endParaRPr lang="pl-PL" sz="1200" b="1" dirty="0"/>
          </a:p>
        </p:txBody>
      </p:sp>
      <p:sp>
        <p:nvSpPr>
          <p:cNvPr id="67" name="pole tekstowe 66"/>
          <p:cNvSpPr txBox="1"/>
          <p:nvPr/>
        </p:nvSpPr>
        <p:spPr>
          <a:xfrm>
            <a:off x="2868987" y="1798763"/>
            <a:ext cx="1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Dostawa serwerowni</a:t>
            </a:r>
            <a:endParaRPr lang="pl-PL" sz="1400" dirty="0"/>
          </a:p>
        </p:txBody>
      </p:sp>
      <p:sp>
        <p:nvSpPr>
          <p:cNvPr id="79" name="pole tekstowe 78"/>
          <p:cNvSpPr txBox="1"/>
          <p:nvPr/>
        </p:nvSpPr>
        <p:spPr>
          <a:xfrm rot="16200000">
            <a:off x="3607987" y="18678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04.03.2022</a:t>
            </a:r>
            <a:endParaRPr lang="pl-PL" sz="1200" b="1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4146337" y="1452698"/>
            <a:ext cx="174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Wydanie I</a:t>
            </a:r>
            <a:endParaRPr lang="pl-PL" sz="1400" dirty="0"/>
          </a:p>
        </p:txBody>
      </p:sp>
      <p:sp>
        <p:nvSpPr>
          <p:cNvPr id="83" name="pole tekstowe 82"/>
          <p:cNvSpPr txBox="1"/>
          <p:nvPr/>
        </p:nvSpPr>
        <p:spPr>
          <a:xfrm rot="16200000">
            <a:off x="4111041" y="2194537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25.03.2022</a:t>
            </a:r>
            <a:endParaRPr lang="pl-PL" sz="1200" b="1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632346" y="1881193"/>
            <a:ext cx="174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Wydanie II</a:t>
            </a:r>
            <a:endParaRPr lang="pl-PL" sz="1400" dirty="0"/>
          </a:p>
        </p:txBody>
      </p:sp>
      <p:sp>
        <p:nvSpPr>
          <p:cNvPr id="86" name="pole tekstowe 85"/>
          <p:cNvSpPr txBox="1"/>
          <p:nvPr/>
        </p:nvSpPr>
        <p:spPr>
          <a:xfrm rot="16200000">
            <a:off x="6134972" y="2194428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17.06.2022</a:t>
            </a:r>
            <a:endParaRPr lang="pl-PL" sz="1200" b="1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6656277" y="1881084"/>
            <a:ext cx="174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Wydanie III</a:t>
            </a:r>
            <a:endParaRPr lang="pl-PL" sz="1400" dirty="0"/>
          </a:p>
        </p:txBody>
      </p:sp>
      <p:sp>
        <p:nvSpPr>
          <p:cNvPr id="90" name="pole tekstowe 89"/>
          <p:cNvSpPr txBox="1"/>
          <p:nvPr/>
        </p:nvSpPr>
        <p:spPr>
          <a:xfrm rot="16200000">
            <a:off x="7817416" y="2204683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26.08.2022</a:t>
            </a:r>
            <a:endParaRPr lang="pl-PL" sz="1200" b="1" dirty="0"/>
          </a:p>
        </p:txBody>
      </p:sp>
      <p:sp>
        <p:nvSpPr>
          <p:cNvPr id="92" name="pole tekstowe 91"/>
          <p:cNvSpPr txBox="1"/>
          <p:nvPr/>
        </p:nvSpPr>
        <p:spPr>
          <a:xfrm>
            <a:off x="8338721" y="1891339"/>
            <a:ext cx="174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Wydanie IV</a:t>
            </a:r>
            <a:endParaRPr lang="pl-PL" sz="1400" dirty="0"/>
          </a:p>
        </p:txBody>
      </p:sp>
      <p:sp>
        <p:nvSpPr>
          <p:cNvPr id="7" name="Strzałka w prawo 6"/>
          <p:cNvSpPr/>
          <p:nvPr/>
        </p:nvSpPr>
        <p:spPr>
          <a:xfrm>
            <a:off x="8555601" y="2153404"/>
            <a:ext cx="2164453" cy="595791"/>
          </a:xfrm>
          <a:prstGeom prst="rightArrow">
            <a:avLst/>
          </a:prstGeom>
          <a:noFill/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8507076" y="2306388"/>
            <a:ext cx="1980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Eksploatacja nadzorowana</a:t>
            </a:r>
            <a:endParaRPr lang="pl-PL" sz="12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6039910" y="1105989"/>
            <a:ext cx="5332954" cy="500597"/>
          </a:xfrm>
          <a:prstGeom prst="roundRect">
            <a:avLst/>
          </a:prstGeom>
          <a:solidFill>
            <a:srgbClr val="042B60"/>
          </a:solidFill>
          <a:ln>
            <a:solidFill>
              <a:srgbClr val="066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Budowa oprogramowania</a:t>
            </a:r>
            <a:endParaRPr lang="pl-PL" dirty="0"/>
          </a:p>
        </p:txBody>
      </p:sp>
      <p:cxnSp>
        <p:nvCxnSpPr>
          <p:cNvPr id="96" name="Łącznik prosty 95"/>
          <p:cNvCxnSpPr/>
          <p:nvPr/>
        </p:nvCxnSpPr>
        <p:spPr>
          <a:xfrm flipV="1">
            <a:off x="414376" y="3316308"/>
            <a:ext cx="0" cy="900000"/>
          </a:xfrm>
          <a:prstGeom prst="line">
            <a:avLst/>
          </a:prstGeom>
          <a:ln w="28575"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ole tekstowe 98"/>
          <p:cNvSpPr txBox="1"/>
          <p:nvPr/>
        </p:nvSpPr>
        <p:spPr>
          <a:xfrm rot="16200000">
            <a:off x="8215" y="3973465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rgbClr val="D1121C"/>
                </a:solidFill>
              </a:rPr>
              <a:t>2020</a:t>
            </a:r>
            <a:endParaRPr lang="pl-PL" sz="1200" b="1" dirty="0">
              <a:solidFill>
                <a:srgbClr val="D1121C"/>
              </a:solidFill>
            </a:endParaRPr>
          </a:p>
        </p:txBody>
      </p:sp>
      <p:sp>
        <p:nvSpPr>
          <p:cNvPr id="100" name="pole tekstowe 99"/>
          <p:cNvSpPr txBox="1"/>
          <p:nvPr/>
        </p:nvSpPr>
        <p:spPr>
          <a:xfrm>
            <a:off x="311441" y="4193051"/>
            <a:ext cx="1893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D1121C"/>
                </a:solidFill>
              </a:rPr>
              <a:t>Pierwsze konsultacje z rynkiem w zakresie integracji</a:t>
            </a:r>
            <a:endParaRPr lang="pl-PL" sz="1400" dirty="0">
              <a:solidFill>
                <a:srgbClr val="D1121C"/>
              </a:solidFill>
            </a:endParaRPr>
          </a:p>
        </p:txBody>
      </p:sp>
      <p:cxnSp>
        <p:nvCxnSpPr>
          <p:cNvPr id="101" name="Łącznik prosty 100"/>
          <p:cNvCxnSpPr/>
          <p:nvPr/>
        </p:nvCxnSpPr>
        <p:spPr>
          <a:xfrm flipV="1">
            <a:off x="3250952" y="3316308"/>
            <a:ext cx="0" cy="900000"/>
          </a:xfrm>
          <a:prstGeom prst="line">
            <a:avLst/>
          </a:prstGeom>
          <a:ln w="28575"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/>
          <p:cNvSpPr txBox="1"/>
          <p:nvPr/>
        </p:nvSpPr>
        <p:spPr>
          <a:xfrm rot="16200000">
            <a:off x="2629989" y="3973465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rgbClr val="D1121C"/>
                </a:solidFill>
              </a:rPr>
              <a:t>26.01.2022</a:t>
            </a:r>
            <a:endParaRPr lang="pl-PL" sz="1200" b="1" dirty="0">
              <a:solidFill>
                <a:srgbClr val="D1121C"/>
              </a:solidFill>
            </a:endParaRPr>
          </a:p>
        </p:txBody>
      </p:sp>
      <p:sp>
        <p:nvSpPr>
          <p:cNvPr id="108" name="pole tekstowe 107"/>
          <p:cNvSpPr txBox="1"/>
          <p:nvPr/>
        </p:nvSpPr>
        <p:spPr>
          <a:xfrm>
            <a:off x="3148017" y="4193051"/>
            <a:ext cx="189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D1121C"/>
                </a:solidFill>
              </a:rPr>
              <a:t>Drugie konsultacje </a:t>
            </a:r>
            <a:br>
              <a:rPr lang="pl-PL" sz="1400" dirty="0" smtClean="0">
                <a:solidFill>
                  <a:srgbClr val="D1121C"/>
                </a:solidFill>
              </a:rPr>
            </a:br>
            <a:r>
              <a:rPr lang="pl-PL" sz="1400" dirty="0" smtClean="0">
                <a:solidFill>
                  <a:srgbClr val="D1121C"/>
                </a:solidFill>
              </a:rPr>
              <a:t>z rynkiem</a:t>
            </a:r>
            <a:endParaRPr lang="pl-PL" sz="1400" dirty="0">
              <a:solidFill>
                <a:srgbClr val="D1121C"/>
              </a:solidFill>
            </a:endParaRPr>
          </a:p>
        </p:txBody>
      </p:sp>
      <p:cxnSp>
        <p:nvCxnSpPr>
          <p:cNvPr id="109" name="Łącznik prosty 108"/>
          <p:cNvCxnSpPr/>
          <p:nvPr/>
        </p:nvCxnSpPr>
        <p:spPr>
          <a:xfrm flipV="1">
            <a:off x="7108364" y="3316308"/>
            <a:ext cx="0" cy="900000"/>
          </a:xfrm>
          <a:prstGeom prst="line">
            <a:avLst/>
          </a:prstGeom>
          <a:ln w="28575">
            <a:solidFill>
              <a:srgbClr val="D11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 rot="16200000">
            <a:off x="6487401" y="3973465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rgbClr val="D1121C"/>
                </a:solidFill>
              </a:rPr>
              <a:t>30.06.2022</a:t>
            </a:r>
            <a:endParaRPr lang="pl-PL" sz="1200" b="1" dirty="0">
              <a:solidFill>
                <a:srgbClr val="D1121C"/>
              </a:solidFill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7005429" y="4193051"/>
            <a:ext cx="1893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D1121C"/>
                </a:solidFill>
              </a:rPr>
              <a:t>Publikacja w BIP UTK formatu wymiany danych</a:t>
            </a:r>
            <a:endParaRPr lang="pl-PL" sz="1400" dirty="0">
              <a:solidFill>
                <a:srgbClr val="D1121C"/>
              </a:solidFill>
            </a:endParaRPr>
          </a:p>
        </p:txBody>
      </p:sp>
      <p:sp>
        <p:nvSpPr>
          <p:cNvPr id="112" name="Strzałka w prawo 111"/>
          <p:cNvSpPr/>
          <p:nvPr/>
        </p:nvSpPr>
        <p:spPr>
          <a:xfrm>
            <a:off x="404090" y="4962681"/>
            <a:ext cx="6601339" cy="595791"/>
          </a:xfrm>
          <a:prstGeom prst="rightArrow">
            <a:avLst/>
          </a:prstGeom>
          <a:noFill/>
          <a:ln>
            <a:solidFill>
              <a:srgbClr val="D1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3" name="pole tekstowe 112"/>
          <p:cNvSpPr txBox="1"/>
          <p:nvPr/>
        </p:nvSpPr>
        <p:spPr>
          <a:xfrm>
            <a:off x="414376" y="5110272"/>
            <a:ext cx="624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Proces konsultacji i opracowania optymalnych formatów i struktury danych</a:t>
            </a:r>
            <a:endParaRPr lang="pl-PL" sz="1200" dirty="0"/>
          </a:p>
        </p:txBody>
      </p:sp>
      <p:sp>
        <p:nvSpPr>
          <p:cNvPr id="114" name="Strzałka w prawo 113"/>
          <p:cNvSpPr/>
          <p:nvPr/>
        </p:nvSpPr>
        <p:spPr>
          <a:xfrm>
            <a:off x="7223260" y="4960269"/>
            <a:ext cx="3611690" cy="595791"/>
          </a:xfrm>
          <a:prstGeom prst="rightArrow">
            <a:avLst/>
          </a:prstGeom>
          <a:noFill/>
          <a:ln>
            <a:solidFill>
              <a:srgbClr val="D11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pole tekstowe 114"/>
          <p:cNvSpPr txBox="1"/>
          <p:nvPr/>
        </p:nvSpPr>
        <p:spPr>
          <a:xfrm>
            <a:off x="7274454" y="5119664"/>
            <a:ext cx="4098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Implementacja </a:t>
            </a:r>
            <a:r>
              <a:rPr lang="pl-PL" sz="1200" dirty="0"/>
              <a:t>i </a:t>
            </a:r>
            <a:r>
              <a:rPr lang="pl-PL" sz="1200" dirty="0" smtClean="0"/>
              <a:t>wsparcie </a:t>
            </a:r>
            <a:r>
              <a:rPr lang="pl-PL" sz="1200" dirty="0"/>
              <a:t>w </a:t>
            </a:r>
            <a:r>
              <a:rPr lang="pl-PL" sz="1200" dirty="0" smtClean="0"/>
              <a:t>integracji    |   testy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9160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9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Krajowy Rejestr Maszynistów i Prowadzących Pojazdy Kolejowe</a:t>
            </a:r>
            <a:endParaRPr lang="pl-PL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5061" y="1523255"/>
          <a:ext cx="6687880" cy="437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2941" y="2046244"/>
            <a:ext cx="4877844" cy="27437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5550195" y="5353283"/>
            <a:ext cx="497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www.maszynista.gov.pl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>
            <a:spLocks noGrp="1"/>
          </p:cNvSpPr>
          <p:nvPr>
            <p:ph type="title"/>
          </p:nvPr>
        </p:nvSpPr>
        <p:spPr>
          <a:xfrm>
            <a:off x="623392" y="356660"/>
            <a:ext cx="11233248" cy="480001"/>
          </a:xfrm>
        </p:spPr>
        <p:txBody>
          <a:bodyPr/>
          <a:lstStyle/>
          <a:p>
            <a:r>
              <a:rPr lang="pl-PL" dirty="0" smtClean="0"/>
              <a:t>maszynista.gov.pl </a:t>
            </a:r>
            <a:r>
              <a:rPr lang="pl-PL" b="0" dirty="0" smtClean="0"/>
              <a:t>– system teleinformatyczny</a:t>
            </a:r>
            <a:endParaRPr lang="pl-PL" b="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236" y="2385068"/>
            <a:ext cx="3167284" cy="237546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551241" y="740317"/>
            <a:ext cx="2677592" cy="584775"/>
          </a:xfrm>
          <a:prstGeom prst="rect">
            <a:avLst/>
          </a:prstGeom>
          <a:ln w="28575">
            <a:solidFill>
              <a:srgbClr val="0661E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Dedykowana serwerownia </a:t>
            </a:r>
            <a:br>
              <a:rPr lang="pl-PL" sz="1600" dirty="0" smtClean="0"/>
            </a:br>
            <a:r>
              <a:rPr lang="pl-PL" sz="1600" dirty="0" smtClean="0"/>
              <a:t>i infrastruktura </a:t>
            </a:r>
            <a:r>
              <a:rPr lang="pl-PL" sz="1600" dirty="0"/>
              <a:t>IT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4331" y="3392961"/>
            <a:ext cx="2524525" cy="1323439"/>
          </a:xfrm>
          <a:prstGeom prst="rect">
            <a:avLst/>
          </a:prstGeom>
          <a:ln w="28575">
            <a:solidFill>
              <a:srgbClr val="0661E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Bezpieczeństwo </a:t>
            </a:r>
            <a:r>
              <a:rPr lang="pl-PL" sz="1600" dirty="0"/>
              <a:t>fizyczne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dla </a:t>
            </a:r>
            <a:r>
              <a:rPr lang="pl-PL" sz="1600" dirty="0"/>
              <a:t>rejestrów państwowych współpracujących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Systemem</a:t>
            </a:r>
          </a:p>
        </p:txBody>
      </p:sp>
      <p:sp>
        <p:nvSpPr>
          <p:cNvPr id="4" name="Prostokąt 3"/>
          <p:cNvSpPr/>
          <p:nvPr/>
        </p:nvSpPr>
        <p:spPr>
          <a:xfrm>
            <a:off x="301022" y="1708686"/>
            <a:ext cx="2791286" cy="830997"/>
          </a:xfrm>
          <a:prstGeom prst="rect">
            <a:avLst/>
          </a:prstGeom>
          <a:ln w="28575">
            <a:solidFill>
              <a:srgbClr val="0661E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Fizyczne </a:t>
            </a:r>
            <a:r>
              <a:rPr lang="pl-PL" sz="1600" dirty="0" smtClean="0"/>
              <a:t>zabezpieczenie komory </a:t>
            </a:r>
            <a:r>
              <a:rPr lang="pl-PL" sz="1600" dirty="0"/>
              <a:t>serwerowni </a:t>
            </a:r>
            <a:r>
              <a:rPr lang="pl-PL" sz="1600" dirty="0" smtClean="0"/>
              <a:t>na </a:t>
            </a:r>
            <a:r>
              <a:rPr lang="pl-PL" sz="1600" dirty="0"/>
              <a:t>wzór standardu </a:t>
            </a:r>
            <a:r>
              <a:rPr lang="pl-PL" sz="1600" dirty="0" err="1"/>
              <a:t>Tier</a:t>
            </a:r>
            <a:r>
              <a:rPr lang="pl-PL" sz="1600" dirty="0"/>
              <a:t> 3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159974" y="4047890"/>
            <a:ext cx="2514992" cy="1323439"/>
          </a:xfrm>
          <a:prstGeom prst="rect">
            <a:avLst/>
          </a:prstGeom>
          <a:ln w="28575">
            <a:solidFill>
              <a:srgbClr val="0661E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Bezpieczeństwo </a:t>
            </a:r>
            <a:r>
              <a:rPr lang="pl-PL" sz="1600" dirty="0"/>
              <a:t>systemów </a:t>
            </a:r>
            <a:r>
              <a:rPr lang="pl-PL" sz="1600" dirty="0" smtClean="0"/>
              <a:t>IT: </a:t>
            </a:r>
            <a:br>
              <a:rPr lang="pl-PL" sz="1600" dirty="0" smtClean="0"/>
            </a:br>
            <a:r>
              <a:rPr lang="pl-PL" sz="1600" dirty="0" smtClean="0"/>
              <a:t>UTM</a:t>
            </a:r>
          </a:p>
          <a:p>
            <a:pPr algn="ctr"/>
            <a:r>
              <a:rPr lang="pl-PL" sz="1600" dirty="0" smtClean="0"/>
              <a:t>sprzętowy </a:t>
            </a:r>
            <a:r>
              <a:rPr lang="pl-PL" sz="1600" dirty="0"/>
              <a:t>generator kluczy kryptograficznych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9447308" y="1902323"/>
            <a:ext cx="2378708" cy="1077218"/>
          </a:xfrm>
          <a:prstGeom prst="rect">
            <a:avLst/>
          </a:prstGeom>
          <a:ln w="28575">
            <a:solidFill>
              <a:srgbClr val="0661E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Infrastruktura </a:t>
            </a:r>
            <a:r>
              <a:rPr lang="pl-PL" sz="1600" dirty="0" err="1" smtClean="0"/>
              <a:t>hiperkonwergentna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możliwością podziału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na </a:t>
            </a:r>
            <a:r>
              <a:rPr lang="pl-PL" sz="1600" dirty="0"/>
              <a:t>rozwiązanie HA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150174" y="5569678"/>
            <a:ext cx="9884664" cy="923330"/>
          </a:xfrm>
          <a:prstGeom prst="rect">
            <a:avLst/>
          </a:prstGeom>
          <a:ln w="19050">
            <a:solidFill>
              <a:srgbClr val="D1121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/>
              <a:t>System będzie wspierać </a:t>
            </a:r>
            <a:r>
              <a:rPr lang="pl-PL" dirty="0" smtClean="0"/>
              <a:t>procesy </a:t>
            </a:r>
            <a:r>
              <a:rPr lang="pl-PL" dirty="0"/>
              <a:t>związane z </a:t>
            </a:r>
            <a:r>
              <a:rPr lang="pl-PL" dirty="0" smtClean="0"/>
              <a:t>licencjonowaniem maszynistów, </a:t>
            </a:r>
            <a:br>
              <a:rPr lang="pl-PL" dirty="0" smtClean="0"/>
            </a:br>
            <a:r>
              <a:rPr lang="pl-PL" dirty="0" smtClean="0"/>
              <a:t>uzyskiwaniem i wydawaniem świadectw </a:t>
            </a:r>
            <a:r>
              <a:rPr lang="pl-PL" dirty="0"/>
              <a:t>maszynistów, dokumentami </a:t>
            </a:r>
            <a:r>
              <a:rPr lang="pl-PL" dirty="0" smtClean="0"/>
              <a:t>uprawniającymi </a:t>
            </a:r>
            <a:br>
              <a:rPr lang="pl-PL" dirty="0" smtClean="0"/>
            </a:br>
            <a:r>
              <a:rPr lang="pl-PL" dirty="0" smtClean="0"/>
              <a:t>do prowadzenia pojazdów kolejowych, </a:t>
            </a:r>
            <a:r>
              <a:rPr lang="pl-PL" dirty="0"/>
              <a:t>a także rejestrami egzaminów i egzaminatorów</a:t>
            </a:r>
          </a:p>
        </p:txBody>
      </p:sp>
      <p:cxnSp>
        <p:nvCxnSpPr>
          <p:cNvPr id="20" name="Łącznik łamany 19"/>
          <p:cNvCxnSpPr>
            <a:endCxn id="4" idx="0"/>
          </p:cNvCxnSpPr>
          <p:nvPr/>
        </p:nvCxnSpPr>
        <p:spPr>
          <a:xfrm rot="10800000">
            <a:off x="1696666" y="1708687"/>
            <a:ext cx="5232481" cy="733889"/>
          </a:xfrm>
          <a:prstGeom prst="bentConnector4">
            <a:avLst>
              <a:gd name="adj1" fmla="val 36664"/>
              <a:gd name="adj2" fmla="val 131149"/>
            </a:avLst>
          </a:prstGeom>
          <a:ln w="28575">
            <a:solidFill>
              <a:srgbClr val="D1121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łamany 20"/>
          <p:cNvCxnSpPr>
            <a:endCxn id="3" idx="3"/>
          </p:cNvCxnSpPr>
          <p:nvPr/>
        </p:nvCxnSpPr>
        <p:spPr>
          <a:xfrm rot="10800000" flipV="1">
            <a:off x="2998856" y="2442575"/>
            <a:ext cx="3930290" cy="1612106"/>
          </a:xfrm>
          <a:prstGeom prst="bentConnector3">
            <a:avLst>
              <a:gd name="adj1" fmla="val 75815"/>
            </a:avLst>
          </a:prstGeom>
          <a:ln w="28575">
            <a:solidFill>
              <a:srgbClr val="D1121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>
            <a:endCxn id="15" idx="0"/>
          </p:cNvCxnSpPr>
          <p:nvPr/>
        </p:nvCxnSpPr>
        <p:spPr>
          <a:xfrm rot="10800000" flipV="1">
            <a:off x="5417471" y="2979540"/>
            <a:ext cx="1622157" cy="1068349"/>
          </a:xfrm>
          <a:prstGeom prst="bentConnector2">
            <a:avLst/>
          </a:prstGeom>
          <a:ln w="28575">
            <a:solidFill>
              <a:srgbClr val="D1121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14" idx="1"/>
            <a:endCxn id="2" idx="1"/>
          </p:cNvCxnSpPr>
          <p:nvPr/>
        </p:nvCxnSpPr>
        <p:spPr>
          <a:xfrm rot="5400000" flipH="1" flipV="1">
            <a:off x="7855833" y="1293751"/>
            <a:ext cx="956453" cy="434363"/>
          </a:xfrm>
          <a:prstGeom prst="bentConnector2">
            <a:avLst/>
          </a:prstGeom>
          <a:ln w="28575">
            <a:solidFill>
              <a:srgbClr val="D1121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14" idx="0"/>
            <a:endCxn id="16" idx="2"/>
          </p:cNvCxnSpPr>
          <p:nvPr/>
        </p:nvCxnSpPr>
        <p:spPr>
          <a:xfrm flipV="1">
            <a:off x="9304610" y="2979541"/>
            <a:ext cx="1332052" cy="593259"/>
          </a:xfrm>
          <a:prstGeom prst="bentConnector2">
            <a:avLst/>
          </a:prstGeom>
          <a:ln w="28575">
            <a:solidFill>
              <a:srgbClr val="D1121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maszynista.gov.pl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06456" y="2897162"/>
            <a:ext cx="379405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maszynista.gov.pl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71300" y="1238471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661EE"/>
                </a:solidFill>
              </a:rPr>
              <a:t>wniosek o egzamin on-line</a:t>
            </a:r>
            <a:endParaRPr lang="pl-PL" dirty="0">
              <a:solidFill>
                <a:srgbClr val="0661E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39720" y="3618834"/>
            <a:ext cx="34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wymiana informacji </a:t>
            </a:r>
            <a:br>
              <a:rPr lang="pl-PL" dirty="0" smtClean="0"/>
            </a:br>
            <a:r>
              <a:rPr lang="pl-PL" dirty="0" smtClean="0"/>
              <a:t>w procesie zarządzania ryzykiem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662911" y="1219446"/>
            <a:ext cx="295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D1121C"/>
                </a:solidFill>
              </a:rPr>
              <a:t>automatyzacja procesu egzaminowania</a:t>
            </a:r>
            <a:endParaRPr lang="pl-PL" dirty="0">
              <a:solidFill>
                <a:srgbClr val="D1121C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662911" y="4726830"/>
            <a:ext cx="5193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możliwość prowadzenia wewnętrznych rejestrów: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świadectw maszynistów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egzaminów i szkoleń okresowych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praw kierowania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upoważnień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976297" y="4986838"/>
            <a:ext cx="4727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zmniejszenie obciążeń administracyjnych – automatyczne przekazywanie danych poprzez API lub GUI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339720" y="201999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D1121C"/>
                </a:solidFill>
              </a:rPr>
              <a:t>integracja z rejestrami państwowymi oraz logowanie </a:t>
            </a:r>
            <a:br>
              <a:rPr lang="pl-PL" dirty="0" smtClean="0">
                <a:solidFill>
                  <a:srgbClr val="D1121C"/>
                </a:solidFill>
              </a:rPr>
            </a:br>
            <a:r>
              <a:rPr lang="pl-PL" dirty="0" smtClean="0">
                <a:solidFill>
                  <a:srgbClr val="D1121C"/>
                </a:solidFill>
              </a:rPr>
              <a:t>z wykorzystaniem login.gov.pl</a:t>
            </a:r>
            <a:endParaRPr lang="pl-PL" dirty="0">
              <a:solidFill>
                <a:srgbClr val="D1121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976297" y="2028943"/>
            <a:ext cx="280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661EE"/>
                </a:solidFill>
              </a:rPr>
              <a:t>wniosek o wydanie licencji maszynisty on-line</a:t>
            </a:r>
            <a:endParaRPr lang="pl-PL" dirty="0">
              <a:solidFill>
                <a:srgbClr val="0661EE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99423" y="3867557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661EE"/>
                </a:solidFill>
              </a:rPr>
              <a:t>system płatności on-line</a:t>
            </a:r>
            <a:endParaRPr lang="pl-PL" dirty="0">
              <a:solidFill>
                <a:srgbClr val="0661EE"/>
              </a:solidFill>
            </a:endParaRPr>
          </a:p>
        </p:txBody>
      </p:sp>
      <p:cxnSp>
        <p:nvCxnSpPr>
          <p:cNvPr id="18" name="Łącznik łamany 17"/>
          <p:cNvCxnSpPr>
            <a:stCxn id="7" idx="0"/>
            <a:endCxn id="4" idx="2"/>
          </p:cNvCxnSpPr>
          <p:nvPr/>
        </p:nvCxnSpPr>
        <p:spPr>
          <a:xfrm rot="16200000" flipV="1">
            <a:off x="4298515" y="1492194"/>
            <a:ext cx="1289359" cy="1520577"/>
          </a:xfrm>
          <a:prstGeom prst="bentConnector3">
            <a:avLst/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łamany 20"/>
          <p:cNvCxnSpPr>
            <a:endCxn id="9" idx="1"/>
          </p:cNvCxnSpPr>
          <p:nvPr/>
        </p:nvCxnSpPr>
        <p:spPr>
          <a:xfrm rot="5400000" flipH="1" flipV="1">
            <a:off x="5876095" y="2109212"/>
            <a:ext cx="1353416" cy="220216"/>
          </a:xfrm>
          <a:prstGeom prst="bentConnector2">
            <a:avLst/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>
            <a:stCxn id="7" idx="3"/>
            <a:endCxn id="8" idx="1"/>
          </p:cNvCxnSpPr>
          <p:nvPr/>
        </p:nvCxnSpPr>
        <p:spPr>
          <a:xfrm>
            <a:off x="7600508" y="3220328"/>
            <a:ext cx="739212" cy="721672"/>
          </a:xfrm>
          <a:prstGeom prst="bentConnector3">
            <a:avLst>
              <a:gd name="adj1" fmla="val 50000"/>
            </a:avLst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7" idx="1"/>
            <a:endCxn id="15" idx="2"/>
          </p:cNvCxnSpPr>
          <p:nvPr/>
        </p:nvCxnSpPr>
        <p:spPr>
          <a:xfrm rot="10800000">
            <a:off x="2377900" y="2675274"/>
            <a:ext cx="1428557" cy="545054"/>
          </a:xfrm>
          <a:prstGeom prst="bentConnector2">
            <a:avLst/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łamany 32"/>
          <p:cNvCxnSpPr>
            <a:endCxn id="16" idx="3"/>
          </p:cNvCxnSpPr>
          <p:nvPr/>
        </p:nvCxnSpPr>
        <p:spPr>
          <a:xfrm rot="10800000" flipV="1">
            <a:off x="3339889" y="3558527"/>
            <a:ext cx="1178824" cy="493696"/>
          </a:xfrm>
          <a:prstGeom prst="bentConnector3">
            <a:avLst>
              <a:gd name="adj1" fmla="val -1412"/>
            </a:avLst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36"/>
          <p:cNvCxnSpPr>
            <a:stCxn id="7" idx="2"/>
            <a:endCxn id="13" idx="0"/>
          </p:cNvCxnSpPr>
          <p:nvPr/>
        </p:nvCxnSpPr>
        <p:spPr>
          <a:xfrm rot="5400000">
            <a:off x="3800014" y="3083369"/>
            <a:ext cx="1443345" cy="2363592"/>
          </a:xfrm>
          <a:prstGeom prst="bentConnector3">
            <a:avLst/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>
            <a:endCxn id="11" idx="1"/>
          </p:cNvCxnSpPr>
          <p:nvPr/>
        </p:nvCxnSpPr>
        <p:spPr>
          <a:xfrm rot="16200000" flipH="1">
            <a:off x="5345837" y="4286919"/>
            <a:ext cx="2045466" cy="588682"/>
          </a:xfrm>
          <a:prstGeom prst="bentConnector2">
            <a:avLst/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>
            <a:endCxn id="14" idx="1"/>
          </p:cNvCxnSpPr>
          <p:nvPr/>
        </p:nvCxnSpPr>
        <p:spPr>
          <a:xfrm flipV="1">
            <a:off x="6844932" y="2481663"/>
            <a:ext cx="1494788" cy="400465"/>
          </a:xfrm>
          <a:prstGeom prst="bentConnector3">
            <a:avLst>
              <a:gd name="adj1" fmla="val 2342"/>
            </a:avLst>
          </a:prstGeom>
          <a:ln w="1905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1225411" y="1119930"/>
            <a:ext cx="784189" cy="461665"/>
          </a:xfrm>
          <a:prstGeom prst="rect">
            <a:avLst/>
          </a:prstGeom>
          <a:noFill/>
          <a:ln>
            <a:solidFill>
              <a:srgbClr val="0661EE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661EE"/>
                </a:solidFill>
              </a:rPr>
              <a:t>A2C</a:t>
            </a:r>
            <a:endParaRPr lang="pl-PL" sz="2400" b="1" dirty="0">
              <a:solidFill>
                <a:srgbClr val="0661EE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9684239" y="1133825"/>
            <a:ext cx="798617" cy="461665"/>
          </a:xfrm>
          <a:prstGeom prst="rect">
            <a:avLst/>
          </a:prstGeom>
          <a:noFill/>
          <a:ln>
            <a:solidFill>
              <a:srgbClr val="D1121C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D1121C"/>
                </a:solidFill>
              </a:rPr>
              <a:t>A2A</a:t>
            </a:r>
            <a:endParaRPr lang="pl-PL" sz="2400" b="1" dirty="0">
              <a:solidFill>
                <a:srgbClr val="D1121C"/>
              </a:solidFill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4992572" y="5922653"/>
            <a:ext cx="780983" cy="461665"/>
          </a:xfrm>
          <a:prstGeom prst="rect">
            <a:avLst/>
          </a:prstGeom>
          <a:noFill/>
          <a:ln>
            <a:solidFill>
              <a:srgbClr val="042B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42B60"/>
                </a:solidFill>
              </a:rPr>
              <a:t>A2B</a:t>
            </a:r>
            <a:endParaRPr lang="pl-PL" sz="2400" b="1" dirty="0">
              <a:solidFill>
                <a:srgbClr val="04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9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maszynista.gov.pl – kluczowe funkcjonalności</a:t>
            </a:r>
            <a:endParaRPr lang="pl-P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12" y="1555464"/>
            <a:ext cx="7313264" cy="41137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8292890" y="1467373"/>
            <a:ext cx="243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Logowanie za pomocą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węzła krajowego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17" y="2338326"/>
            <a:ext cx="3224059" cy="32240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9312" t="1540"/>
          <a:stretch/>
        </p:blipFill>
        <p:spPr>
          <a:xfrm>
            <a:off x="9680976" y="3664077"/>
            <a:ext cx="1007229" cy="5933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4" y="2934996"/>
            <a:ext cx="1293071" cy="36580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675" y="4981573"/>
            <a:ext cx="1190625" cy="3705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4541" y="2464221"/>
            <a:ext cx="1148233" cy="4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maszynista.gov.pl – kluczowe funkcjonalności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041976" y="1299909"/>
            <a:ext cx="332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Możliwość złożenia wniosku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 przeprowadzenie egzaminu oraz wydanie licencji maszynisty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E6C6B5-222C-42E1-96EC-DE6E6524E3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3" y="1299909"/>
            <a:ext cx="8640666" cy="48593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5BEB332-31AF-41AC-97FF-EC86986D87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3" y="1299909"/>
            <a:ext cx="8640666" cy="48593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8E3A9F-4867-42DF-93FC-F039AB73F9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3" y="1299909"/>
            <a:ext cx="8640666" cy="48593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19E46A-BFC0-482B-9DC9-B0F044D24A9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3" y="1299909"/>
            <a:ext cx="8640666" cy="48593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351" y="3095701"/>
            <a:ext cx="2190674" cy="21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maszynista.gov.pl – kluczowe funkcjonalności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105206" y="1072957"/>
            <a:ext cx="2871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Przeprowadzenie części testowej egzaminów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na licencję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 świadectwo maszynisty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Planowanie egzaminu praktycznego </a:t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na świadectwo maszynisty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8" y="1072958"/>
            <a:ext cx="8568331" cy="50431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7" y="1072957"/>
            <a:ext cx="8568331" cy="50431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34A9ECA-10D8-4895-94BA-A53761039A6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6"/>
          <a:stretch/>
        </p:blipFill>
        <p:spPr>
          <a:xfrm>
            <a:off x="2190551" y="1105771"/>
            <a:ext cx="5530090" cy="49775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411" y="1105769"/>
            <a:ext cx="5517230" cy="49775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247987" y="3617577"/>
            <a:ext cx="257273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maszynista.gov.pl – kluczowe funkcjonalności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216938" y="1485784"/>
            <a:ext cx="287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Możliwość prowadzenia rejestru świadectw oraz rejestru praw kierowania w systemie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70" y="1095729"/>
            <a:ext cx="8686801" cy="49341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04CC43D-EAB4-40CB-875F-243911AEFE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6"/>
          <a:stretch/>
        </p:blipFill>
        <p:spPr>
          <a:xfrm>
            <a:off x="1397478" y="1095729"/>
            <a:ext cx="6849375" cy="49341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69" y="1095730"/>
            <a:ext cx="8686801" cy="49341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D8BA59A-3D26-4CC7-B303-3551C50E138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0"/>
          <a:stretch/>
        </p:blipFill>
        <p:spPr>
          <a:xfrm>
            <a:off x="284668" y="1095728"/>
            <a:ext cx="8686802" cy="49341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Obraz 15" descr="Obraz zawierający zrzut ekranu, monitor, komputer, ekran&#10;&#10;Opis wygenerowany automatycznie">
            <a:extLst>
              <a:ext uri="{FF2B5EF4-FFF2-40B4-BE49-F238E27FC236}">
                <a16:creationId xmlns:a16="http://schemas.microsoft.com/office/drawing/2014/main" id="{1256C7FD-2565-40FE-8E9E-5D0D2DF6341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80"/>
          <a:stretch/>
        </p:blipFill>
        <p:spPr>
          <a:xfrm>
            <a:off x="1152010" y="1095727"/>
            <a:ext cx="6952117" cy="4934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Obraz 16" descr="Obraz zawierający zrzut ekranu, monitor, komputer, ekran&#10;&#10;Opis wygenerowany automatycznie">
            <a:extLst>
              <a:ext uri="{FF2B5EF4-FFF2-40B4-BE49-F238E27FC236}">
                <a16:creationId xmlns:a16="http://schemas.microsoft.com/office/drawing/2014/main" id="{C60007E9-5D46-4862-9A6A-E5375D5D2F1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9" b="23106"/>
          <a:stretch/>
        </p:blipFill>
        <p:spPr>
          <a:xfrm>
            <a:off x="1152009" y="1095726"/>
            <a:ext cx="6952118" cy="49254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65" y="3181350"/>
            <a:ext cx="2344010" cy="23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K tutułowa i zakończenie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020" id="{1949B648-6398-4773-9620-7E1BD5CBC8ED}" vid="{16F77502-CE82-4881-9FFE-0590C32BD6B6}"/>
    </a:ext>
  </a:extLst>
</a:theme>
</file>

<file path=ppt/theme/theme2.xml><?xml version="1.0" encoding="utf-8"?>
<a:theme xmlns:a="http://schemas.openxmlformats.org/drawingml/2006/main" name="UTK slajdy">
  <a:themeElements>
    <a:clrScheme name="UTK">
      <a:dk1>
        <a:srgbClr val="042B60"/>
      </a:dk1>
      <a:lt1>
        <a:srgbClr val="FFFFFF"/>
      </a:lt1>
      <a:dk2>
        <a:srgbClr val="000000"/>
      </a:dk2>
      <a:lt2>
        <a:srgbClr val="D8D8D8"/>
      </a:lt2>
      <a:accent1>
        <a:srgbClr val="042B60"/>
      </a:accent1>
      <a:accent2>
        <a:srgbClr val="0661EE"/>
      </a:accent2>
      <a:accent3>
        <a:srgbClr val="D1121C"/>
      </a:accent3>
      <a:accent4>
        <a:srgbClr val="7F7F7F"/>
      </a:accent4>
      <a:accent5>
        <a:srgbClr val="639EFB"/>
      </a:accent5>
      <a:accent6>
        <a:srgbClr val="BFBFBF"/>
      </a:accent6>
      <a:hlink>
        <a:srgbClr val="0661EE"/>
      </a:hlink>
      <a:folHlink>
        <a:srgbClr val="04378A"/>
      </a:folHlink>
    </a:clrScheme>
    <a:fontScheme name="UTK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020" id="{1949B648-6398-4773-9620-7E1BD5CBC8ED}" vid="{D2E3DB08-48CA-4DA4-9C97-6A4C34334750}"/>
    </a:ext>
  </a:extLst>
</a:theme>
</file>

<file path=ppt/theme/theme3.xml><?xml version="1.0" encoding="utf-8"?>
<a:theme xmlns:a="http://schemas.openxmlformats.org/drawingml/2006/main" name="UTK ciemne slajdy">
  <a:themeElements>
    <a:clrScheme name="UTK">
      <a:dk1>
        <a:srgbClr val="042B60"/>
      </a:dk1>
      <a:lt1>
        <a:srgbClr val="FFFFFF"/>
      </a:lt1>
      <a:dk2>
        <a:srgbClr val="000000"/>
      </a:dk2>
      <a:lt2>
        <a:srgbClr val="D8D8D8"/>
      </a:lt2>
      <a:accent1>
        <a:srgbClr val="042B60"/>
      </a:accent1>
      <a:accent2>
        <a:srgbClr val="0661EE"/>
      </a:accent2>
      <a:accent3>
        <a:srgbClr val="D1121C"/>
      </a:accent3>
      <a:accent4>
        <a:srgbClr val="7F7F7F"/>
      </a:accent4>
      <a:accent5>
        <a:srgbClr val="639EFB"/>
      </a:accent5>
      <a:accent6>
        <a:srgbClr val="BFBFBF"/>
      </a:accent6>
      <a:hlink>
        <a:srgbClr val="0661EE"/>
      </a:hlink>
      <a:folHlink>
        <a:srgbClr val="04378A"/>
      </a:folHlink>
    </a:clrScheme>
    <a:fontScheme name="UTK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or_UTK_2020" id="{1949B648-6398-4773-9620-7E1BD5CBC8ED}" vid="{3483DB7D-B442-458D-ACCC-0BA7600FE4C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prezentacja_wzor_UTK_2020-1</Template>
  <TotalTime>302</TotalTime>
  <Words>2363</Words>
  <Application>Microsoft Office PowerPoint</Application>
  <PresentationFormat>Panoramiczny</PresentationFormat>
  <Paragraphs>278</Paragraphs>
  <Slides>21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UTK tutułowa i zakończenie</vt:lpstr>
      <vt:lpstr>UTK slajdy</vt:lpstr>
      <vt:lpstr>UTK ciemne slajdy</vt:lpstr>
      <vt:lpstr>Krajowy Rejestr Maszynistów  i Prowadzących Pojazdy Kolejowe</vt:lpstr>
      <vt:lpstr>Nowe zadania Prezesa UTK</vt:lpstr>
      <vt:lpstr>Krajowy Rejestr Maszynistów i Prowadzących Pojazdy Kolejowe</vt:lpstr>
      <vt:lpstr>maszynista.gov.pl – system teleinformatyczny</vt:lpstr>
      <vt:lpstr>maszynista.gov.pl</vt:lpstr>
      <vt:lpstr>maszynista.gov.pl – kluczowe funkcjonalności</vt:lpstr>
      <vt:lpstr>maszynista.gov.pl – kluczowe funkcjonalności</vt:lpstr>
      <vt:lpstr>maszynista.gov.pl – kluczowe funkcjonalności</vt:lpstr>
      <vt:lpstr>maszynista.gov.pl – kluczowe funkcjonalności</vt:lpstr>
      <vt:lpstr>maszynista.gov.pl - architektura systemu</vt:lpstr>
      <vt:lpstr>maszynista.gov.pl – cechy charakterystyczne</vt:lpstr>
      <vt:lpstr>maszynista.gov.pl – plan integracji</vt:lpstr>
      <vt:lpstr>Gromadzone dane</vt:lpstr>
      <vt:lpstr>Gromadzone dane</vt:lpstr>
      <vt:lpstr>Gromadzone dane</vt:lpstr>
      <vt:lpstr>Gromadzone dane</vt:lpstr>
      <vt:lpstr>Gromadzone dane</vt:lpstr>
      <vt:lpstr>Przekazanie danych</vt:lpstr>
      <vt:lpstr>Przekazanie danych</vt:lpstr>
      <vt:lpstr>Harmonogram integracji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Krajowy Rejestr Maszynistów  i Prowadzących Pojazdy Kolejowe</dc:title>
  <dc:creator>Małgorzata Michalik</dc:creator>
  <cp:lastModifiedBy>Piotr Combik</cp:lastModifiedBy>
  <cp:revision>30</cp:revision>
  <dcterms:created xsi:type="dcterms:W3CDTF">2022-03-07T16:12:16Z</dcterms:created>
  <dcterms:modified xsi:type="dcterms:W3CDTF">2022-03-14T17:56:54Z</dcterms:modified>
</cp:coreProperties>
</file>