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2" r:id="rId2"/>
  </p:sldMasterIdLst>
  <p:notesMasterIdLst>
    <p:notesMasterId r:id="rId16"/>
  </p:notesMasterIdLst>
  <p:sldIdLst>
    <p:sldId id="258" r:id="rId3"/>
    <p:sldId id="265" r:id="rId4"/>
    <p:sldId id="266" r:id="rId5"/>
    <p:sldId id="271" r:id="rId6"/>
    <p:sldId id="280" r:id="rId7"/>
    <p:sldId id="270" r:id="rId8"/>
    <p:sldId id="273" r:id="rId9"/>
    <p:sldId id="279" r:id="rId10"/>
    <p:sldId id="278" r:id="rId11"/>
    <p:sldId id="267" r:id="rId12"/>
    <p:sldId id="274" r:id="rId13"/>
    <p:sldId id="268" r:id="rId14"/>
    <p:sldId id="264" r:id="rId1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283C028-1557-45FB-B2C4-D2A6E2DFF28F}">
          <p14:sldIdLst>
            <p14:sldId id="258"/>
            <p14:sldId id="265"/>
            <p14:sldId id="266"/>
            <p14:sldId id="271"/>
            <p14:sldId id="280"/>
            <p14:sldId id="270"/>
            <p14:sldId id="273"/>
            <p14:sldId id="279"/>
            <p14:sldId id="278"/>
            <p14:sldId id="267"/>
            <p14:sldId id="274"/>
            <p14:sldId id="268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173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D869E-38B3-4243-A02F-95FE593BD96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670C-0465-407A-BF61-98BD8EC7E4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83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K strona tu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 userDrawn="1"/>
        </p:nvSpPr>
        <p:spPr>
          <a:xfrm>
            <a:off x="1717200" y="2721600"/>
            <a:ext cx="7426800" cy="10799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 userDrawn="1"/>
        </p:nvSpPr>
        <p:spPr>
          <a:xfrm>
            <a:off x="1717612" y="0"/>
            <a:ext cx="7426800" cy="10799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 hasCustomPrompt="1"/>
          </p:nvPr>
        </p:nvSpPr>
        <p:spPr>
          <a:xfrm>
            <a:off x="1717612" y="111374"/>
            <a:ext cx="74268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7675" y="2720975"/>
            <a:ext cx="7426325" cy="10810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720511"/>
            <a:ext cx="1043608" cy="1003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pPr lvl="0"/>
            <a:r>
              <a:rPr lang="pl-PL" dirty="0" smtClean="0"/>
              <a:t>Imię</a:t>
            </a:r>
          </a:p>
          <a:p>
            <a:pPr lvl="0"/>
            <a:r>
              <a:rPr lang="pl-PL" dirty="0" smtClean="0"/>
              <a:t>Nazwisko</a:t>
            </a:r>
          </a:p>
          <a:p>
            <a:pPr lvl="0"/>
            <a:r>
              <a:rPr lang="pl-PL" dirty="0" smtClean="0"/>
              <a:t>Funkcja</a:t>
            </a:r>
          </a:p>
        </p:txBody>
      </p:sp>
    </p:spTree>
    <p:extLst>
      <p:ext uri="{BB962C8B-B14F-4D97-AF65-F5344CB8AC3E}">
        <p14:creationId xmlns:p14="http://schemas.microsoft.com/office/powerpoint/2010/main" val="359968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52920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47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601216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82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673224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812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745232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817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81724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886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88924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250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K strona końc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 userDrawn="1"/>
        </p:nvSpPr>
        <p:spPr>
          <a:xfrm>
            <a:off x="1717200" y="2721600"/>
            <a:ext cx="7426800" cy="10799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717200" y="2721600"/>
            <a:ext cx="7426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4800" dirty="0" smtClean="0">
                <a:solidFill>
                  <a:schemeClr val="bg1"/>
                </a:solidFill>
                <a:latin typeface="Lato" panose="020F0502020204030203" pitchFamily="34" charset="-18"/>
              </a:rPr>
              <a:t>Dziękuję za uwagę!</a:t>
            </a:r>
            <a:endParaRPr lang="pl-PL" sz="4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6467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064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9716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694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16916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37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241176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745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13184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377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85192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945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4572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987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 userDrawn="1"/>
        </p:nvSpPr>
        <p:spPr>
          <a:xfrm>
            <a:off x="0" y="4073087"/>
            <a:ext cx="1080000" cy="10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8" name="Picture 4" descr="C:\Users\tfrankowski\Pictures\tło_prezentacji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942" y="-6379"/>
            <a:ext cx="7429058" cy="380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 userDrawn="1"/>
        </p:nvSpPr>
        <p:spPr>
          <a:xfrm>
            <a:off x="0" y="2700000"/>
            <a:ext cx="108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daty 10"/>
          <p:cNvSpPr txBox="1">
            <a:spLocks/>
          </p:cNvSpPr>
          <p:nvPr userDrawn="1"/>
        </p:nvSpPr>
        <p:spPr>
          <a:xfrm>
            <a:off x="0" y="4392541"/>
            <a:ext cx="1440000" cy="475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spc="20" dirty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Warszawa</a:t>
            </a:r>
            <a:endParaRPr lang="pl-PL" sz="800" spc="0" dirty="0" smtClean="0">
              <a:solidFill>
                <a:srgbClr val="FFFFFF"/>
              </a:solidFill>
              <a:latin typeface="Lato" panose="020F0502020204030203" pitchFamily="34" charset="-18"/>
              <a:cs typeface="Calibri Light"/>
            </a:endParaRPr>
          </a:p>
          <a:p>
            <a:fld id="{7B3235EE-550A-4979-B5BB-FC74F89EFC1E}" type="datetime4">
              <a:rPr lang="pl-PL" sz="800" spc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18 kwietnia 2018</a:t>
            </a:fld>
            <a:endParaRPr lang="pl-PL" sz="800" spc="20" dirty="0" smtClean="0">
              <a:solidFill>
                <a:srgbClr val="FFFFFF"/>
              </a:solidFill>
              <a:latin typeface="Lato" panose="020F0502020204030203" pitchFamily="34" charset="-18"/>
              <a:cs typeface="Calibri Light"/>
            </a:endParaRPr>
          </a:p>
        </p:txBody>
      </p:sp>
      <p:cxnSp>
        <p:nvCxnSpPr>
          <p:cNvPr id="10" name="Łącznik prosty 24"/>
          <p:cNvCxnSpPr/>
          <p:nvPr userDrawn="1"/>
        </p:nvCxnSpPr>
        <p:spPr>
          <a:xfrm>
            <a:off x="35496" y="4485336"/>
            <a:ext cx="0" cy="318662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1"/>
          <a:stretch/>
        </p:blipFill>
        <p:spPr>
          <a:xfrm>
            <a:off x="5076056" y="4217791"/>
            <a:ext cx="2870252" cy="586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 userDrawn="1"/>
        </p:nvSpPr>
        <p:spPr>
          <a:xfrm>
            <a:off x="0" y="0"/>
            <a:ext cx="1080000" cy="10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0" y="1350000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 userDrawn="1"/>
        </p:nvSpPr>
        <p:spPr>
          <a:xfrm>
            <a:off x="8075485" y="4073087"/>
            <a:ext cx="108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12" y="4341050"/>
            <a:ext cx="1661864" cy="26377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46" y="4327119"/>
            <a:ext cx="1296144" cy="2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972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1"/>
          <a:stretch/>
        </p:blipFill>
        <p:spPr>
          <a:xfrm>
            <a:off x="0" y="4827559"/>
            <a:ext cx="1259632" cy="25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 userDrawn="1"/>
        </p:nvSpPr>
        <p:spPr>
          <a:xfrm>
            <a:off x="0" y="486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24"/>
          <p:cNvCxnSpPr/>
          <p:nvPr userDrawn="1"/>
        </p:nvCxnSpPr>
        <p:spPr>
          <a:xfrm>
            <a:off x="8530243" y="4851673"/>
            <a:ext cx="0" cy="209327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 userDrawn="1"/>
        </p:nvSpPr>
        <p:spPr>
          <a:xfrm>
            <a:off x="-1" y="2430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 userDrawn="1"/>
        </p:nvSpPr>
        <p:spPr>
          <a:xfrm>
            <a:off x="-1" y="1458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 userDrawn="1"/>
        </p:nvSpPr>
        <p:spPr>
          <a:xfrm>
            <a:off x="-1" y="1944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 userDrawn="1"/>
        </p:nvSpPr>
        <p:spPr>
          <a:xfrm>
            <a:off x="-1" y="2916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 userDrawn="1"/>
        </p:nvSpPr>
        <p:spPr>
          <a:xfrm>
            <a:off x="-1" y="3888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 userDrawn="1"/>
        </p:nvSpPr>
        <p:spPr>
          <a:xfrm>
            <a:off x="-1" y="3402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 userDrawn="1"/>
        </p:nvSpPr>
        <p:spPr>
          <a:xfrm>
            <a:off x="0" y="4374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 userDrawn="1"/>
        </p:nvSpPr>
        <p:spPr>
          <a:xfrm>
            <a:off x="8604001" y="4783500"/>
            <a:ext cx="539999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 userDrawn="1"/>
        </p:nvSpPr>
        <p:spPr>
          <a:xfrm>
            <a:off x="7668344" y="4783500"/>
            <a:ext cx="935656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numeru slajdu 3"/>
          <p:cNvSpPr txBox="1">
            <a:spLocks/>
          </p:cNvSpPr>
          <p:nvPr userDrawn="1"/>
        </p:nvSpPr>
        <p:spPr>
          <a:xfrm>
            <a:off x="8575490" y="4858814"/>
            <a:ext cx="638624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dirty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Str. </a:t>
            </a:r>
            <a:fld id="{05EDC338-4434-A340-8586-916D0B216B81}" type="slidenum">
              <a:rPr lang="pl-PL" sz="1000" b="1" smtClean="0">
                <a:solidFill>
                  <a:srgbClr val="FFFFFF"/>
                </a:solidFill>
                <a:latin typeface="Lato" panose="020F0502020204030203" pitchFamily="34" charset="-18"/>
                <a:cs typeface="Calibri"/>
              </a:rPr>
              <a:pPr algn="l"/>
              <a:t>‹#›</a:t>
            </a:fld>
            <a:endParaRPr lang="pl-PL" sz="1100" b="1" dirty="0">
              <a:solidFill>
                <a:srgbClr val="FFFFFF"/>
              </a:solidFill>
              <a:latin typeface="Lato" panose="020F0502020204030203" pitchFamily="34" charset="-18"/>
              <a:cs typeface="Calibri"/>
            </a:endParaRPr>
          </a:p>
        </p:txBody>
      </p:sp>
      <p:sp>
        <p:nvSpPr>
          <p:cNvPr id="18" name="Symbol zastępczy daty 10"/>
          <p:cNvSpPr txBox="1">
            <a:spLocks/>
          </p:cNvSpPr>
          <p:nvPr userDrawn="1"/>
        </p:nvSpPr>
        <p:spPr>
          <a:xfrm>
            <a:off x="7775482" y="4857964"/>
            <a:ext cx="828519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spc="20" dirty="0" smtClean="0">
                <a:solidFill>
                  <a:schemeClr val="bg1"/>
                </a:solidFill>
                <a:latin typeface="Lato" panose="020F0502020204030203" pitchFamily="34" charset="-18"/>
                <a:cs typeface="Calibri Light"/>
              </a:rPr>
              <a:t>Warszawa</a:t>
            </a:r>
          </a:p>
          <a:p>
            <a:pPr algn="l"/>
            <a:fld id="{7B8B942C-0FA6-4F1F-974D-70E384C4FCA4}" type="datetime1">
              <a:rPr lang="pl-PL" sz="900" spc="20" smtClean="0">
                <a:solidFill>
                  <a:schemeClr val="bg1"/>
                </a:solidFill>
                <a:latin typeface="Lato" panose="020F0502020204030203" pitchFamily="34" charset="-18"/>
                <a:cs typeface="Calibri Light"/>
              </a:rPr>
              <a:pPr algn="l"/>
              <a:t>18.04.2018</a:t>
            </a:fld>
            <a:endParaRPr lang="pl-PL" sz="900" spc="20" dirty="0" smtClean="0">
              <a:solidFill>
                <a:schemeClr val="bg1"/>
              </a:solidFill>
              <a:latin typeface="Lato" panose="020F0502020204030203" pitchFamily="34" charset="-18"/>
              <a:cs typeface="Calibri Light"/>
            </a:endParaRPr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58" y="4898221"/>
            <a:ext cx="1265272" cy="20082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94" y="4877008"/>
            <a:ext cx="986828" cy="2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Rewizja TSI Hałas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Aktualny stan prac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Piotr Sieczkowski</a:t>
            </a:r>
          </a:p>
          <a:p>
            <a:r>
              <a:rPr lang="pl-PL" dirty="0" smtClean="0"/>
              <a:t>Departament Techniki </a:t>
            </a:r>
            <a:br>
              <a:rPr lang="pl-PL" dirty="0" smtClean="0"/>
            </a:br>
            <a:r>
              <a:rPr lang="pl-PL" dirty="0" smtClean="0"/>
              <a:t>i Wyrobów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5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4013433" cy="3744764"/>
          </a:xfrm>
        </p:spPr>
        <p:txBody>
          <a:bodyPr/>
          <a:lstStyle/>
          <a:p>
            <a:r>
              <a:rPr lang="pl-PL" sz="1600" dirty="0" smtClean="0"/>
              <a:t>W krajowym rejestrze pojazdów jest ok. 91 000 wagonów, ale przyjęto, że ok. 10% nie będzie podlegało przezbrojeniu</a:t>
            </a:r>
          </a:p>
          <a:p>
            <a:endParaRPr lang="pl-PL" sz="800" dirty="0" smtClean="0"/>
          </a:p>
          <a:p>
            <a:r>
              <a:rPr lang="pl-PL" sz="1600" dirty="0" smtClean="0"/>
              <a:t>Bardzo duży udział wagonów towarowych wymagających kosztownych inwestycji </a:t>
            </a:r>
            <a:br>
              <a:rPr lang="pl-PL" sz="1600" dirty="0" smtClean="0"/>
            </a:br>
            <a:r>
              <a:rPr lang="pl-PL" sz="1600" dirty="0" smtClean="0"/>
              <a:t>w strukturze floty wagonowej w Polsce:</a:t>
            </a:r>
          </a:p>
          <a:p>
            <a:pPr lvl="1"/>
            <a:r>
              <a:rPr lang="pl-PL" sz="1400" dirty="0" smtClean="0"/>
              <a:t>Wymiana kół i/lub przebudowa układu hamulcowego</a:t>
            </a:r>
          </a:p>
          <a:p>
            <a:pPr lvl="1"/>
            <a:r>
              <a:rPr lang="pl-PL" sz="1400" dirty="0" smtClean="0"/>
              <a:t>Koszty dostosowania jednego wagonu mogą być nawet 7-krotnie wyższe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l-PL" sz="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sz="1600" dirty="0" smtClean="0"/>
              <a:t>Aby ograniczyć koszty </a:t>
            </a:r>
            <a:r>
              <a:rPr lang="pl-PL" sz="1600" dirty="0"/>
              <a:t>dla przewoźników Polska wystąpiła o szczególny </a:t>
            </a:r>
            <a:r>
              <a:rPr lang="pl-PL" sz="1600" dirty="0" smtClean="0"/>
              <a:t>przypadek, który został zaakceptowany przez Agencję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Szczególny przypadek dla Polski (1)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21" y="975987"/>
            <a:ext cx="4415416" cy="361198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7164000" y="1969200"/>
            <a:ext cx="1800200" cy="46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1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5472980" cy="3744764"/>
          </a:xfrm>
        </p:spPr>
        <p:txBody>
          <a:bodyPr/>
          <a:lstStyle/>
          <a:p>
            <a:r>
              <a:rPr lang="pl-PL" sz="1600" dirty="0" smtClean="0"/>
              <a:t>Wagony z kołami obręczowanymi (ok. 60 000 szt.):</a:t>
            </a:r>
          </a:p>
          <a:p>
            <a:pPr lvl="1"/>
            <a:r>
              <a:rPr lang="pl-PL" sz="1400" dirty="0" smtClean="0"/>
              <a:t>Wymagają wymiany kół na monoblokowe</a:t>
            </a:r>
          </a:p>
          <a:p>
            <a:endParaRPr lang="pl-PL" sz="800" dirty="0" smtClean="0"/>
          </a:p>
          <a:p>
            <a:r>
              <a:rPr lang="pl-PL" sz="1600" dirty="0" smtClean="0"/>
              <a:t>Wagony z jednostronnym hamowaniem kół (ok. 1350 szt.):</a:t>
            </a:r>
          </a:p>
          <a:p>
            <a:pPr lvl="1"/>
            <a:r>
              <a:rPr lang="pl-PL" sz="1400" dirty="0" smtClean="0"/>
              <a:t>Konfiguracja wstawek hamulcowych 1Bg lub 1Bgu</a:t>
            </a:r>
          </a:p>
          <a:p>
            <a:pPr lvl="1"/>
            <a:r>
              <a:rPr lang="pl-PL" sz="1400" dirty="0" smtClean="0"/>
              <a:t>Przy takiej konstrukcji wózków brak możliwych do zastosowania kompozytowych wstawek hamulcowych</a:t>
            </a:r>
          </a:p>
          <a:p>
            <a:endParaRPr lang="pl-PL" sz="800" dirty="0" smtClean="0"/>
          </a:p>
          <a:p>
            <a:r>
              <a:rPr lang="pl-PL" sz="1600" dirty="0" smtClean="0"/>
              <a:t>Wagony z hamulcem dostosowanym do prędkości powyżej 100 km/h (ok. 1110 szt.):</a:t>
            </a:r>
          </a:p>
          <a:p>
            <a:pPr lvl="1"/>
            <a:r>
              <a:rPr lang="pl-PL" sz="1400" dirty="0" smtClean="0"/>
              <a:t>Konieczna wymiana kół na koła odporne termicznie</a:t>
            </a:r>
          </a:p>
          <a:p>
            <a:pPr lvl="1"/>
            <a:r>
              <a:rPr lang="pl-PL" sz="1400" dirty="0" smtClean="0"/>
              <a:t>Niezbędny montaż zaworu hamulcowego z tzw. załamaną charakterystyką hamowania</a:t>
            </a:r>
          </a:p>
          <a:p>
            <a:endParaRPr lang="pl-PL" sz="800" dirty="0"/>
          </a:p>
          <a:p>
            <a:r>
              <a:rPr lang="pl-PL" sz="1600" b="1" dirty="0" smtClean="0"/>
              <a:t>Szczególny przypadek dla Polski będzie ważny </a:t>
            </a:r>
            <a:br>
              <a:rPr lang="pl-PL" sz="1600" b="1" dirty="0" smtClean="0"/>
            </a:br>
            <a:r>
              <a:rPr lang="pl-PL" sz="1600" b="1" dirty="0" smtClean="0"/>
              <a:t>do 31 grudnia 2036 r.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Szczególny przypadek dla Polski </a:t>
            </a:r>
            <a:r>
              <a:rPr lang="pl-PL" dirty="0" smtClean="0"/>
              <a:t>(2)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37482" r="28339" b="3291"/>
          <a:stretch/>
        </p:blipFill>
        <p:spPr>
          <a:xfrm>
            <a:off x="6084168" y="1011159"/>
            <a:ext cx="2828934" cy="1632599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08916"/>
            <a:ext cx="2825302" cy="1779057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5977036" cy="3744764"/>
          </a:xfrm>
        </p:spPr>
        <p:txBody>
          <a:bodyPr/>
          <a:lstStyle/>
          <a:p>
            <a:r>
              <a:rPr lang="pl-PL" sz="1600" dirty="0"/>
              <a:t>Z końcem kwietnia do Komisji Europejskiej trafi oficjalna rekomendacja Agencji Kolejowej Unii Europejskiej w sprawie zmiany TSI Hałas</a:t>
            </a:r>
          </a:p>
          <a:p>
            <a:endParaRPr lang="pl-PL" sz="1600" dirty="0"/>
          </a:p>
          <a:p>
            <a:r>
              <a:rPr lang="pl-PL" sz="1600" dirty="0"/>
              <a:t>Komitet </a:t>
            </a:r>
            <a:r>
              <a:rPr lang="pl-PL" sz="1600" dirty="0" smtClean="0"/>
              <a:t>ds. Bezpieczeństwa i Interoperacyjności Kolei (Komitet RISC) </a:t>
            </a:r>
            <a:r>
              <a:rPr lang="pl-PL" sz="1600" dirty="0"/>
              <a:t>przedyskutuje projekt </a:t>
            </a:r>
            <a:r>
              <a:rPr lang="pl-PL" sz="1600" dirty="0" smtClean="0"/>
              <a:t>zmiany TSI w </a:t>
            </a:r>
            <a:r>
              <a:rPr lang="pl-PL" sz="1600" dirty="0"/>
              <a:t>czerwcu 2018 r., głosowanie planowane jest na posiedzeniu w listopadzie 2018 r</a:t>
            </a:r>
            <a:r>
              <a:rPr lang="pl-PL" sz="1600" dirty="0" smtClean="0"/>
              <a:t>.</a:t>
            </a:r>
          </a:p>
          <a:p>
            <a:endParaRPr lang="pl-PL" sz="1600" dirty="0"/>
          </a:p>
          <a:p>
            <a:r>
              <a:rPr lang="pl-PL" sz="1600" dirty="0" smtClean="0"/>
              <a:t>Przewidywany termin publikacji zmiany TSI Hałas w Dzienniku Urzędowym UE to kwiecień 2019 r. </a:t>
            </a:r>
            <a:endParaRPr lang="pl-PL" sz="16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 prac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-39" r="24568" b="39"/>
          <a:stretch/>
        </p:blipFill>
        <p:spPr>
          <a:xfrm>
            <a:off x="6660232" y="930911"/>
            <a:ext cx="2182005" cy="3729072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3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0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dirty="0" smtClean="0"/>
              <a:t>Dla mieszkańców części państw UE (Holandia, Niemcy, Szwajcaria) hałas generowany przez intensywny ruch kolejowy przebiegający nierzadko bardzo blisko budynków mieszkalnych stanowi istotny problem</a:t>
            </a:r>
          </a:p>
          <a:p>
            <a:endParaRPr lang="pl-PL" sz="1600" dirty="0" smtClean="0"/>
          </a:p>
          <a:p>
            <a:r>
              <a:rPr lang="pl-PL" sz="1600" dirty="0" smtClean="0"/>
              <a:t>Za główne źródło problemu hałasu uznawany jest ruch pociągów towarowych</a:t>
            </a:r>
          </a:p>
          <a:p>
            <a:endParaRPr lang="pl-PL" sz="1600" dirty="0" smtClean="0"/>
          </a:p>
          <a:p>
            <a:r>
              <a:rPr lang="pl-PL" sz="1600" dirty="0" smtClean="0"/>
              <a:t>Komisja Europejska postanowiła rozwiązać problem hałasu w UE wprowadzając obowiązek przezbrojenia istniejących wagonów towarowych w kompozytowe wstawki hamulcowe, które zmniejszają emisję hałasu podczas przejazdu pociągu</a:t>
            </a:r>
          </a:p>
          <a:p>
            <a:endParaRPr lang="pl-PL" sz="1600" dirty="0" smtClean="0"/>
          </a:p>
          <a:p>
            <a:r>
              <a:rPr lang="pl-PL" sz="1600" dirty="0" smtClean="0"/>
              <a:t>TSI Hałas będzie pierwszą specyfikacją, która będzie mieć zastosowanie do istniejących pojazdów kolejowych (umożliwia to nowa dyrektywa 2016/797 o interoperacyjności kolei)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informacje o rewizji TSI Hałas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22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</p:spPr>
        <p:txBody>
          <a:bodyPr/>
          <a:lstStyle/>
          <a:p>
            <a:r>
              <a:rPr lang="pl-PL" sz="1600" dirty="0" smtClean="0"/>
              <a:t>Tylko wagony spełniające wymagania TSI Hałas będą mogły być eksploatowane na określonych odcinkach linii kolejowych wskazanych jako tzw. „ciche sekcje”</a:t>
            </a:r>
          </a:p>
          <a:p>
            <a:endParaRPr lang="pl-PL" sz="800" dirty="0" smtClean="0"/>
          </a:p>
          <a:p>
            <a:r>
              <a:rPr lang="pl-PL" sz="1600" dirty="0" smtClean="0"/>
              <a:t>Kryteria wyboru „cichych sekcji”:</a:t>
            </a:r>
          </a:p>
          <a:p>
            <a:pPr lvl="1"/>
            <a:r>
              <a:rPr lang="pl-PL" sz="1400" dirty="0" smtClean="0"/>
              <a:t>Średni roczny ruch powyżej 12 pociągów towarowych w ciągu doby w porze nocnej (22-6) określony wg faktycznej, a nie rozkładowej godziny przejazdu</a:t>
            </a:r>
          </a:p>
          <a:p>
            <a:pPr lvl="1"/>
            <a:r>
              <a:rPr lang="pl-PL" sz="1400" dirty="0" smtClean="0"/>
              <a:t>Odcinek spełniający kryterium ruchowe powyżej musi mieć min. 20 km (aby uniknąć tworzenia na sieci kolejowej sztucznych ograniczeń)</a:t>
            </a:r>
          </a:p>
          <a:p>
            <a:pPr lvl="0"/>
            <a:endParaRPr lang="pl-PL" sz="800" dirty="0" smtClean="0">
              <a:solidFill>
                <a:srgbClr val="042B60"/>
              </a:solidFill>
            </a:endParaRPr>
          </a:p>
          <a:p>
            <a:pPr lvl="0"/>
            <a:r>
              <a:rPr lang="pl-PL" sz="1600" dirty="0">
                <a:solidFill>
                  <a:srgbClr val="042B60"/>
                </a:solidFill>
              </a:rPr>
              <a:t>Podstawą dla wyznaczenia cichych sekcji będą dane o ruchu pociągów </a:t>
            </a:r>
            <a:r>
              <a:rPr lang="pl-PL" sz="1600" dirty="0" smtClean="0">
                <a:solidFill>
                  <a:srgbClr val="042B60"/>
                </a:solidFill>
              </a:rPr>
              <a:t>za </a:t>
            </a:r>
            <a:r>
              <a:rPr lang="pl-PL" sz="1600" dirty="0">
                <a:solidFill>
                  <a:srgbClr val="042B60"/>
                </a:solidFill>
              </a:rPr>
              <a:t>2018 r. </a:t>
            </a:r>
          </a:p>
          <a:p>
            <a:endParaRPr lang="pl-PL" sz="800" dirty="0"/>
          </a:p>
          <a:p>
            <a:r>
              <a:rPr lang="pl-PL" sz="1600" dirty="0" smtClean="0"/>
              <a:t>Informacja </a:t>
            </a:r>
            <a:r>
              <a:rPr lang="pl-PL" sz="1600" dirty="0"/>
              <a:t>o liniach wyznaczonych jako „ciche sekcje” zostanie opublikowana w formie </a:t>
            </a:r>
            <a:r>
              <a:rPr lang="pl-PL" sz="1600" b="1" dirty="0"/>
              <a:t>wykazu </a:t>
            </a:r>
            <a:r>
              <a:rPr lang="pl-PL" sz="1600" dirty="0"/>
              <a:t> zawierającego </a:t>
            </a:r>
            <a:r>
              <a:rPr lang="pl-PL" sz="1600" dirty="0" smtClean="0"/>
              <a:t>pewne minimum informacji wymaganych przez TSI Hałas (nazwy stacji, nr linii, wielkość ruchu pociągów)</a:t>
            </a:r>
          </a:p>
          <a:p>
            <a:endParaRPr lang="pl-PL" sz="800" dirty="0"/>
          </a:p>
          <a:p>
            <a:r>
              <a:rPr lang="pl-PL" sz="1600" dirty="0"/>
              <a:t>Przekazanie map </a:t>
            </a:r>
            <a:r>
              <a:rPr lang="pl-PL" sz="1600" dirty="0" smtClean="0"/>
              <a:t>„cichych sekcji” </a:t>
            </a:r>
            <a:r>
              <a:rPr lang="pl-PL" sz="1600" dirty="0"/>
              <a:t>będzie </a:t>
            </a:r>
            <a:r>
              <a:rPr lang="pl-PL" sz="1600" b="1" dirty="0"/>
              <a:t>opcjonalne</a:t>
            </a:r>
          </a:p>
          <a:p>
            <a:endParaRPr lang="pl-PL" sz="1600" dirty="0" smtClean="0"/>
          </a:p>
          <a:p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Koncepcja „cichych sekcji” (1)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72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60040"/>
          </a:xfrm>
        </p:spPr>
        <p:txBody>
          <a:bodyPr/>
          <a:lstStyle/>
          <a:p>
            <a:r>
              <a:rPr lang="pl-PL" sz="1600" dirty="0" smtClean="0"/>
              <a:t>Przykład wykazu „cichych sekcji”:</a:t>
            </a:r>
            <a:endParaRPr lang="pl-PL" sz="16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Koncepcja </a:t>
            </a:r>
            <a:r>
              <a:rPr lang="pl-PL" dirty="0"/>
              <a:t>„cichych sekcji” </a:t>
            </a:r>
            <a:r>
              <a:rPr lang="pl-PL" dirty="0" smtClean="0"/>
              <a:t>(2)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60892"/>
              </p:ext>
            </p:extLst>
          </p:nvPr>
        </p:nvGraphicFramePr>
        <p:xfrm>
          <a:off x="621810" y="1347614"/>
          <a:ext cx="8342678" cy="261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23">
                  <a:extLst>
                    <a:ext uri="{9D8B030D-6E8A-4147-A177-3AD203B41FA5}">
                      <a16:colId xmlns:a16="http://schemas.microsoft.com/office/drawing/2014/main" val="4202763746"/>
                    </a:ext>
                  </a:extLst>
                </a:gridCol>
                <a:gridCol w="1202492">
                  <a:extLst>
                    <a:ext uri="{9D8B030D-6E8A-4147-A177-3AD203B41FA5}">
                      <a16:colId xmlns:a16="http://schemas.microsoft.com/office/drawing/2014/main" val="3033735135"/>
                    </a:ext>
                  </a:extLst>
                </a:gridCol>
                <a:gridCol w="2480140">
                  <a:extLst>
                    <a:ext uri="{9D8B030D-6E8A-4147-A177-3AD203B41FA5}">
                      <a16:colId xmlns:a16="http://schemas.microsoft.com/office/drawing/2014/main" val="1045700968"/>
                    </a:ext>
                  </a:extLst>
                </a:gridCol>
                <a:gridCol w="751558">
                  <a:extLst>
                    <a:ext uri="{9D8B030D-6E8A-4147-A177-3AD203B41FA5}">
                      <a16:colId xmlns:a16="http://schemas.microsoft.com/office/drawing/2014/main" val="1683168849"/>
                    </a:ext>
                  </a:extLst>
                </a:gridCol>
                <a:gridCol w="1503115">
                  <a:extLst>
                    <a:ext uri="{9D8B030D-6E8A-4147-A177-3AD203B41FA5}">
                      <a16:colId xmlns:a16="http://schemas.microsoft.com/office/drawing/2014/main" val="672766023"/>
                    </a:ext>
                  </a:extLst>
                </a:gridCol>
                <a:gridCol w="1954050">
                  <a:extLst>
                    <a:ext uri="{9D8B030D-6E8A-4147-A177-3AD203B41FA5}">
                      <a16:colId xmlns:a16="http://schemas.microsoft.com/office/drawing/2014/main" val="500972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Lp.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Cicha sekcja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effectLst/>
                          <a:latin typeface="+mj-lt"/>
                        </a:rPr>
                        <a:t>Linie wchodzące w skład sekcji</a:t>
                      </a:r>
                      <a:endParaRPr lang="pl-PL" sz="1200" b="1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effectLst/>
                          <a:latin typeface="+mj-lt"/>
                        </a:rPr>
                        <a:t>Numer linii</a:t>
                      </a:r>
                      <a:endParaRPr lang="pl-PL" sz="1200" b="1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effectLst/>
                          <a:latin typeface="+mj-lt"/>
                          <a:ea typeface="+mn-ea"/>
                        </a:rPr>
                        <a:t>Średnia</a:t>
                      </a:r>
                      <a:r>
                        <a:rPr lang="pl-PL" sz="1200" b="1" i="0" baseline="0" dirty="0" smtClean="0">
                          <a:effectLst/>
                          <a:latin typeface="+mj-lt"/>
                          <a:ea typeface="+mn-ea"/>
                        </a:rPr>
                        <a:t> liczba pociągów towarowych w nocy</a:t>
                      </a:r>
                      <a:endParaRPr lang="pl-PL" sz="1200" b="1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effectLst/>
                          <a:latin typeface="+mj-lt"/>
                          <a:ea typeface="+mn-ea"/>
                        </a:rPr>
                        <a:t>Cicha</a:t>
                      </a:r>
                      <a:r>
                        <a:rPr lang="pl-PL" sz="1200" b="1" i="0" baseline="0" dirty="0" smtClean="0">
                          <a:effectLst/>
                          <a:latin typeface="+mj-lt"/>
                          <a:ea typeface="+mn-ea"/>
                        </a:rPr>
                        <a:t> sekcja rozpoczyna się lub kończy na granicy z innym państwem</a:t>
                      </a:r>
                      <a:endParaRPr lang="pl-PL" sz="1200" b="1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99694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1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Herby Nowe – Bydgoszcz Emilianowo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Herby Nowe – Chorzew</a:t>
                      </a:r>
                      <a:r>
                        <a:rPr lang="pl-PL" sz="1200" baseline="0" dirty="0" smtClean="0">
                          <a:effectLst/>
                          <a:latin typeface="+mj-lt"/>
                        </a:rPr>
                        <a:t> Siemkowice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131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15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nie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2584922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2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Chorzew Siemkowice – Ponętów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131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20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95620"/>
                  </a:ext>
                </a:extLst>
              </a:tr>
              <a:tr h="137136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3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Ponętów – Lipie Góry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131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19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705356"/>
                  </a:ext>
                </a:extLst>
              </a:tr>
              <a:tr h="18628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4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Lipie</a:t>
                      </a:r>
                      <a:r>
                        <a:rPr lang="pl-PL" sz="1200" baseline="0" dirty="0" smtClean="0">
                          <a:effectLst/>
                          <a:latin typeface="+mj-lt"/>
                        </a:rPr>
                        <a:t> Góry – Inowrocław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131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8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152058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5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j-lt"/>
                        </a:rPr>
                        <a:t>Inowrocław – Jaksice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131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&gt; 20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68903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6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…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…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j-lt"/>
                        </a:rPr>
                        <a:t>…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99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8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4027906" cy="3744764"/>
          </a:xfrm>
        </p:spPr>
        <p:txBody>
          <a:bodyPr/>
          <a:lstStyle/>
          <a:p>
            <a:r>
              <a:rPr lang="pl-PL" sz="1600" dirty="0" smtClean="0"/>
              <a:t>Na podstawie danych za 2016 r. zidentyfikowano następujące potencjalne „ciche sekcje” w Polsce:</a:t>
            </a:r>
          </a:p>
          <a:p>
            <a:pPr lvl="1"/>
            <a:r>
              <a:rPr lang="pl-PL" sz="1400" dirty="0" smtClean="0"/>
              <a:t>linia </a:t>
            </a:r>
            <a:r>
              <a:rPr lang="pl-PL" sz="1400" dirty="0"/>
              <a:t>nr 131 </a:t>
            </a:r>
            <a:r>
              <a:rPr lang="pl-PL" sz="1400" dirty="0" smtClean="0"/>
              <a:t>(tzw</a:t>
            </a:r>
            <a:r>
              <a:rPr lang="pl-PL" sz="1400" dirty="0"/>
              <a:t>. „węglówka</a:t>
            </a:r>
            <a:r>
              <a:rPr lang="pl-PL" sz="1400" dirty="0" smtClean="0"/>
              <a:t>”)</a:t>
            </a:r>
          </a:p>
          <a:p>
            <a:pPr lvl="1"/>
            <a:r>
              <a:rPr lang="pl-PL" sz="1400" dirty="0"/>
              <a:t>linia 139 Katowice – Czechowice Dziedzice</a:t>
            </a:r>
          </a:p>
          <a:p>
            <a:pPr lvl="1"/>
            <a:r>
              <a:rPr lang="pl-PL" sz="1400" dirty="0" smtClean="0"/>
              <a:t>ciąg Katowice – Oświęcim – Zebrzydowice</a:t>
            </a:r>
          </a:p>
          <a:p>
            <a:pPr lvl="1"/>
            <a:r>
              <a:rPr lang="pl-PL" sz="1400" dirty="0" smtClean="0"/>
              <a:t>ciąg Opole – K. </a:t>
            </a:r>
            <a:r>
              <a:rPr lang="pl-PL" sz="1400" dirty="0" err="1" smtClean="0"/>
              <a:t>Kożle</a:t>
            </a:r>
            <a:r>
              <a:rPr lang="pl-PL" sz="1400" dirty="0" smtClean="0"/>
              <a:t> – Rybnik – Pawłowice Górnicze</a:t>
            </a:r>
          </a:p>
          <a:p>
            <a:pPr lvl="1"/>
            <a:r>
              <a:rPr lang="pl-PL" sz="1400" dirty="0" smtClean="0"/>
              <a:t>linia 133 Katowice – Kraków</a:t>
            </a:r>
            <a:endParaRPr lang="pl-PL" sz="1400" dirty="0"/>
          </a:p>
          <a:p>
            <a:pPr lvl="1"/>
            <a:r>
              <a:rPr lang="pl-PL" sz="1400" dirty="0"/>
              <a:t>linia nr 3 </a:t>
            </a:r>
            <a:r>
              <a:rPr lang="pl-PL" sz="1400" dirty="0" smtClean="0"/>
              <a:t>na odc. Kutno-Barłogi, Poznań – Zbąszyń</a:t>
            </a:r>
          </a:p>
          <a:p>
            <a:pPr lvl="1"/>
            <a:r>
              <a:rPr lang="pl-PL" sz="1400" dirty="0" smtClean="0"/>
              <a:t>linia </a:t>
            </a:r>
            <a:r>
              <a:rPr lang="pl-PL" sz="1400" dirty="0"/>
              <a:t>nr 272 (Poznań – Śląsk)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połączeniem </a:t>
            </a:r>
            <a:r>
              <a:rPr lang="pl-PL" sz="1400" dirty="0"/>
              <a:t>po </a:t>
            </a:r>
            <a:r>
              <a:rPr lang="pl-PL" sz="1400" dirty="0" smtClean="0"/>
              <a:t>liniach 143 i 281 </a:t>
            </a:r>
            <a:r>
              <a:rPr lang="pl-PL" sz="1400" dirty="0"/>
              <a:t>do Wrocławia</a:t>
            </a:r>
          </a:p>
          <a:p>
            <a:pPr lvl="0"/>
            <a:endParaRPr lang="pl-PL" sz="1400" dirty="0">
              <a:solidFill>
                <a:srgbClr val="042B60"/>
              </a:solidFill>
            </a:endParaRPr>
          </a:p>
          <a:p>
            <a:pPr lvl="1"/>
            <a:endParaRPr lang="pl-PL" sz="1200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Koncepcja „cichych sekcji” (3)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94" y="978064"/>
            <a:ext cx="4325393" cy="3681918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1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 dirty="0" smtClean="0"/>
              <a:t>Kwiecień 2019 r.:</a:t>
            </a:r>
            <a:r>
              <a:rPr lang="pl-PL" sz="1600" dirty="0" smtClean="0"/>
              <a:t> przewidywany termin publikacji TSI Hałas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sz="1600" b="1" dirty="0" smtClean="0"/>
              <a:t>Lipiec 2019 r.: </a:t>
            </a:r>
            <a:r>
              <a:rPr lang="pl-PL" sz="1600" dirty="0" smtClean="0"/>
              <a:t>państwa </a:t>
            </a:r>
            <a:r>
              <a:rPr lang="pl-PL" sz="1600" dirty="0"/>
              <a:t>członkowskie przekazują Agencji </a:t>
            </a:r>
            <a:r>
              <a:rPr lang="pl-PL" sz="1600" dirty="0" smtClean="0"/>
              <a:t>wykazy i mapy „cichych sekcji”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sz="1600" b="1" dirty="0" smtClean="0"/>
              <a:t>Październik 2019 r.: </a:t>
            </a:r>
            <a:r>
              <a:rPr lang="pl-PL" sz="1600" dirty="0" smtClean="0"/>
              <a:t>publikacja wykazów i map </a:t>
            </a:r>
            <a:r>
              <a:rPr lang="pl-PL" sz="1600" dirty="0"/>
              <a:t>na stronie </a:t>
            </a:r>
            <a:r>
              <a:rPr lang="pl-PL" sz="1600" dirty="0" smtClean="0"/>
              <a:t>Agencji Kolejowej UE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</a:rPr>
              <a:t>8 grudnia 2024 r.: </a:t>
            </a:r>
            <a:r>
              <a:rPr lang="pl-PL" sz="1600" dirty="0" smtClean="0"/>
              <a:t>od tego dnia (wejście w życie rozkładu jazdy 2024/2025) wagony towarowe poruszające </a:t>
            </a:r>
            <a:r>
              <a:rPr lang="pl-PL" sz="1600" dirty="0"/>
              <a:t>się po „cichych sekcjach” </a:t>
            </a:r>
            <a:r>
              <a:rPr lang="pl-PL" sz="1600" dirty="0" smtClean="0"/>
              <a:t>będą musiały </a:t>
            </a:r>
            <a:r>
              <a:rPr lang="pl-PL" sz="1600" dirty="0"/>
              <a:t>spełniać wymagania TSI </a:t>
            </a:r>
            <a:r>
              <a:rPr lang="pl-PL" sz="1600" dirty="0" smtClean="0"/>
              <a:t>Hałas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l-PL" sz="1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sz="1600" dirty="0" smtClean="0"/>
              <a:t>Aktualizacja wykazu „cichych sekcji”:</a:t>
            </a:r>
          </a:p>
          <a:p>
            <a:pPr lvl="1"/>
            <a:r>
              <a:rPr lang="pl-PL" sz="1400" dirty="0" smtClean="0"/>
              <a:t>Minimum co 5 lat, przy wykorzystaniu danych o ruchu pociągów za rok poprzedzający</a:t>
            </a:r>
          </a:p>
          <a:p>
            <a:pPr lvl="1"/>
            <a:r>
              <a:rPr lang="pl-PL" sz="1400" dirty="0" smtClean="0"/>
              <a:t>Zaktualizowane wykazy „cichych sekcji” wchodzą w życie wraz z rocznym rozkładem jazdy następującym po roku od publikacji wykazów na stronie internetowej ERA</a:t>
            </a:r>
            <a:endParaRPr lang="pl-PL" sz="800" dirty="0" smtClean="0"/>
          </a:p>
          <a:p>
            <a:endParaRPr lang="pl-PL" sz="1000" dirty="0" smtClean="0"/>
          </a:p>
          <a:p>
            <a:r>
              <a:rPr lang="pl-PL" sz="1600" dirty="0" smtClean="0"/>
              <a:t>Informacja o tym, czy dany odcinek linii jest „cichą sekcją” będzie także umieszczona </a:t>
            </a:r>
            <a:br>
              <a:rPr lang="pl-PL" sz="1600" dirty="0" smtClean="0"/>
            </a:br>
            <a:r>
              <a:rPr lang="pl-PL" sz="1600" dirty="0" smtClean="0"/>
              <a:t>w rejestrze infrastruktury kolejowej (RINF)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 wdrażania zmienionej TSI Hałas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8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11188" y="1457100"/>
            <a:ext cx="5400972" cy="327523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sz="1600" dirty="0" smtClean="0"/>
              <a:t>Poniższe wagony będą mogły być eksploatowane na </a:t>
            </a:r>
            <a:r>
              <a:rPr lang="pl-PL" sz="1600" dirty="0"/>
              <a:t>„cichych sekcjach” </a:t>
            </a:r>
            <a:r>
              <a:rPr lang="pl-PL" sz="1600" b="1" dirty="0"/>
              <a:t>w całej </a:t>
            </a:r>
            <a:r>
              <a:rPr lang="pl-PL" sz="1600" b="1" dirty="0" smtClean="0"/>
              <a:t>Europie:</a:t>
            </a:r>
          </a:p>
          <a:p>
            <a:pPr lvl="1"/>
            <a:r>
              <a:rPr lang="pl-PL" sz="1600" dirty="0" smtClean="0"/>
              <a:t>Wagony wykorzystywane wyłącznie do utrzymania </a:t>
            </a:r>
            <a:br>
              <a:rPr lang="pl-PL" sz="1600" dirty="0" smtClean="0"/>
            </a:br>
            <a:r>
              <a:rPr lang="pl-PL" sz="1600" dirty="0" smtClean="0"/>
              <a:t>i budowy infrastruktury</a:t>
            </a:r>
          </a:p>
          <a:p>
            <a:pPr lvl="1"/>
            <a:r>
              <a:rPr lang="pl-PL" sz="1600" dirty="0" smtClean="0"/>
              <a:t>Wagony w pociągach ratunkowych</a:t>
            </a:r>
          </a:p>
          <a:p>
            <a:pPr lvl="1"/>
            <a:r>
              <a:rPr lang="pl-PL" sz="1600" dirty="0" smtClean="0"/>
              <a:t>Wagony eksploatowane na liniach z pochyleniem </a:t>
            </a:r>
            <a:br>
              <a:rPr lang="pl-PL" sz="1600" dirty="0" smtClean="0"/>
            </a:br>
            <a:r>
              <a:rPr lang="pl-PL" sz="1600" dirty="0" smtClean="0"/>
              <a:t>powyżej 40 ‰</a:t>
            </a:r>
          </a:p>
          <a:p>
            <a:pPr lvl="1"/>
            <a:r>
              <a:rPr lang="pl-PL" sz="1600" dirty="0" smtClean="0"/>
              <a:t>Wagony wyposażone we wstawki wskazane w załączniku N do karty UIC 541-4 (tzw. historyczne wstawki hamulcowe)</a:t>
            </a:r>
            <a:endParaRPr lang="pl-PL" sz="1600" b="1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Wyłączenia </a:t>
            </a:r>
            <a:r>
              <a:rPr lang="pl-PL" dirty="0"/>
              <a:t>od zasady ruchu cichych wagonów </a:t>
            </a:r>
            <a:r>
              <a:rPr lang="pl-PL" dirty="0" smtClean="0"/>
              <a:t>na </a:t>
            </a:r>
            <a:r>
              <a:rPr lang="pl-PL" dirty="0"/>
              <a:t>„cichych </a:t>
            </a:r>
            <a:r>
              <a:rPr lang="pl-PL" dirty="0" smtClean="0"/>
              <a:t>sekcjach” (1)</a:t>
            </a:r>
            <a:endParaRPr lang="pl-PL" dirty="0"/>
          </a:p>
        </p:txBody>
      </p:sp>
      <p:pic>
        <p:nvPicPr>
          <p:cNvPr id="7" name="Obraz 6" descr="wagon_418_Vb_-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5554" y="987574"/>
            <a:ext cx="2828934" cy="1728192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6391"/>
          <a:stretch/>
        </p:blipFill>
        <p:spPr>
          <a:xfrm>
            <a:off x="6135554" y="2859782"/>
            <a:ext cx="2828934" cy="1872556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323527" y="971550"/>
            <a:ext cx="5688633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pl-PL" dirty="0" smtClean="0">
                <a:solidFill>
                  <a:schemeClr val="bg1"/>
                </a:solidFill>
              </a:rPr>
              <a:t>Wyjątki na poziomie europejskim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11188" y="1457100"/>
            <a:ext cx="8353300" cy="3275238"/>
          </a:xfrm>
        </p:spPr>
        <p:txBody>
          <a:bodyPr/>
          <a:lstStyle/>
          <a:p>
            <a:r>
              <a:rPr lang="pl-PL" sz="1600" dirty="0" smtClean="0"/>
              <a:t>W poniższych sytuacjach specjalnych TSI Hałas dopuszcza prowadzenie ruchu pociągów </a:t>
            </a:r>
            <a:br>
              <a:rPr lang="pl-PL" sz="1600" dirty="0" smtClean="0"/>
            </a:br>
            <a:r>
              <a:rPr lang="pl-PL" sz="1600" dirty="0" smtClean="0"/>
              <a:t>z głośnymi wagonami po liniach uznanych za „ciche sekcje”:</a:t>
            </a:r>
          </a:p>
          <a:p>
            <a:pPr lvl="1"/>
            <a:r>
              <a:rPr lang="pl-PL" sz="1600" dirty="0" smtClean="0"/>
              <a:t>Awarie </a:t>
            </a:r>
            <a:r>
              <a:rPr lang="pl-PL" sz="1600" dirty="0"/>
              <a:t>taboru lub infrastruktury</a:t>
            </a:r>
          </a:p>
          <a:p>
            <a:pPr lvl="1"/>
            <a:r>
              <a:rPr lang="pl-PL" sz="1600" dirty="0" smtClean="0"/>
              <a:t>Ekstremalne warunki pogodowe</a:t>
            </a:r>
            <a:endParaRPr lang="pl-PL" sz="1600" dirty="0"/>
          </a:p>
          <a:p>
            <a:pPr lvl="1"/>
            <a:r>
              <a:rPr lang="pl-PL" sz="1600" dirty="0" smtClean="0"/>
              <a:t>Wypadki </a:t>
            </a:r>
            <a:r>
              <a:rPr lang="pl-PL" sz="1600" dirty="0"/>
              <a:t>lub </a:t>
            </a:r>
            <a:r>
              <a:rPr lang="pl-PL" sz="1600" dirty="0" smtClean="0"/>
              <a:t>incydenty</a:t>
            </a:r>
          </a:p>
          <a:p>
            <a:pPr lvl="1"/>
            <a:r>
              <a:rPr lang="pl-PL" sz="1600" dirty="0" smtClean="0"/>
              <a:t>Remonty infrastruktury kolejowej – gdy </a:t>
            </a:r>
            <a:r>
              <a:rPr lang="pl-PL" sz="1600" dirty="0"/>
              <a:t>„cicha sekcja” jest jedyną rozsądną </a:t>
            </a:r>
            <a:r>
              <a:rPr lang="pl-PL" sz="1600" dirty="0" smtClean="0"/>
              <a:t>alternatywą dla skierowania ruchu pociągów towarowych</a:t>
            </a:r>
            <a:endParaRPr lang="pl-PL" sz="1600" dirty="0"/>
          </a:p>
          <a:p>
            <a:pPr lvl="1"/>
            <a:r>
              <a:rPr lang="pl-PL" sz="1600" dirty="0" smtClean="0"/>
              <a:t>W celu </a:t>
            </a:r>
            <a:r>
              <a:rPr lang="pl-PL" sz="1600" dirty="0"/>
              <a:t>zapewnienia dojazdu wagonu </a:t>
            </a:r>
            <a:r>
              <a:rPr lang="pl-PL" sz="1600" dirty="0" smtClean="0"/>
              <a:t>na czynności naprawcze (również planowe) </a:t>
            </a:r>
            <a:br>
              <a:rPr lang="pl-PL" sz="1600" dirty="0" smtClean="0"/>
            </a:br>
            <a:r>
              <a:rPr lang="pl-PL" sz="1600" dirty="0" smtClean="0"/>
              <a:t>do </a:t>
            </a:r>
            <a:r>
              <a:rPr lang="pl-PL" sz="1600" dirty="0"/>
              <a:t>warsztatu </a:t>
            </a:r>
            <a:r>
              <a:rPr lang="pl-PL" sz="1600" dirty="0" smtClean="0"/>
              <a:t>utrzymaniowego leżącego przy „cichej sekcji”</a:t>
            </a:r>
            <a:endParaRPr lang="pl-PL" sz="1600" dirty="0"/>
          </a:p>
          <a:p>
            <a:endParaRPr lang="pl-PL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l-PL" sz="1600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Wyłączenia </a:t>
            </a:r>
            <a:r>
              <a:rPr lang="pl-PL" dirty="0"/>
              <a:t>od zasady ruchu cichych wagonów </a:t>
            </a:r>
            <a:r>
              <a:rPr lang="pl-PL" dirty="0" smtClean="0"/>
              <a:t>na </a:t>
            </a:r>
            <a:r>
              <a:rPr lang="pl-PL" dirty="0"/>
              <a:t>„cichych </a:t>
            </a:r>
            <a:r>
              <a:rPr lang="pl-PL" dirty="0" smtClean="0"/>
              <a:t>sekcjach” (2)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23527" y="971550"/>
            <a:ext cx="8820473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pl-PL" dirty="0">
                <a:solidFill>
                  <a:schemeClr val="bg1"/>
                </a:solidFill>
              </a:rPr>
              <a:t>Wyjątki na poziomie </a:t>
            </a:r>
            <a:r>
              <a:rPr lang="pl-PL" dirty="0" smtClean="0">
                <a:solidFill>
                  <a:schemeClr val="bg1"/>
                </a:solidFill>
              </a:rPr>
              <a:t>europejskim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11188" y="1457100"/>
            <a:ext cx="8353300" cy="327523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sz="1600" dirty="0"/>
              <a:t>Szczególne przypadki: przyznawane indywidualnie poszczególnym państwom członkowskim, znajdują zastosowanie co do zasady tylko </a:t>
            </a:r>
            <a:r>
              <a:rPr lang="pl-PL" sz="1600" b="1" dirty="0"/>
              <a:t>na terenie danego kraju</a:t>
            </a:r>
          </a:p>
          <a:p>
            <a:pPr lvl="1"/>
            <a:r>
              <a:rPr lang="pl-PL" sz="1600" dirty="0" smtClean="0"/>
              <a:t>Obecnie uzyskały je Belgia, Czechy, Francja, Norwegia, Polska, Szwecja, Wielka Brytania </a:t>
            </a:r>
            <a:br>
              <a:rPr lang="pl-PL" sz="1600" dirty="0" smtClean="0"/>
            </a:br>
            <a:r>
              <a:rPr lang="pl-PL" sz="1600" dirty="0" smtClean="0"/>
              <a:t>i Włochy</a:t>
            </a:r>
          </a:p>
          <a:p>
            <a:pPr lvl="1"/>
            <a:r>
              <a:rPr lang="pl-PL" sz="1600" dirty="0" smtClean="0"/>
              <a:t>Jeżeli w </a:t>
            </a:r>
            <a:r>
              <a:rPr lang="pl-PL" sz="1600" dirty="0"/>
              <a:t>sąsiadujących państwach obowiązywałby ten sam szczególny przypadek, wagony nim objęte mogłyby być wykorzystywane w ruchu między tymi państwami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sz="1600" dirty="0" smtClean="0"/>
              <a:t>Wagony wyposażone we wstawki hamulcowe dopuszczone do eksploatacji w danym kraju przed powstaniem TSI – będą wymienione w załączniku do projektowanej TSI</a:t>
            </a:r>
            <a:endParaRPr lang="pl-PL" sz="1600" dirty="0"/>
          </a:p>
          <a:p>
            <a:endParaRPr lang="pl-PL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l-PL" sz="1600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Wyłączenia </a:t>
            </a:r>
            <a:r>
              <a:rPr lang="pl-PL" dirty="0"/>
              <a:t>od zasady ruchu cichych wagonów </a:t>
            </a:r>
            <a:r>
              <a:rPr lang="pl-PL" dirty="0" smtClean="0"/>
              <a:t>na </a:t>
            </a:r>
            <a:r>
              <a:rPr lang="pl-PL" dirty="0"/>
              <a:t>„cichych </a:t>
            </a:r>
            <a:r>
              <a:rPr lang="pl-PL" dirty="0" smtClean="0"/>
              <a:t>sekcjach” (3)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23527" y="971550"/>
            <a:ext cx="8820473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pl-PL" dirty="0" smtClean="0">
                <a:solidFill>
                  <a:schemeClr val="bg1"/>
                </a:solidFill>
              </a:rPr>
              <a:t>Wyjątki na poziomie krajowym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K tutułowa i zakończenie">
  <a:themeElements>
    <a:clrScheme name="UTK">
      <a:dk1>
        <a:sysClr val="windowText" lastClr="000000"/>
      </a:dk1>
      <a:lt1>
        <a:sysClr val="window" lastClr="FFFFFF"/>
      </a:lt1>
      <a:dk2>
        <a:srgbClr val="042B60"/>
      </a:dk2>
      <a:lt2>
        <a:srgbClr val="CADEFE"/>
      </a:lt2>
      <a:accent1>
        <a:srgbClr val="0661EE"/>
      </a:accent1>
      <a:accent2>
        <a:srgbClr val="D1121C"/>
      </a:accent2>
      <a:accent3>
        <a:srgbClr val="074BA5"/>
      </a:accent3>
      <a:accent4>
        <a:srgbClr val="F1626A"/>
      </a:accent4>
      <a:accent5>
        <a:srgbClr val="639EFB"/>
      </a:accent5>
      <a:accent6>
        <a:srgbClr val="F79646"/>
      </a:accent6>
      <a:hlink>
        <a:srgbClr val="0661EE"/>
      </a:hlink>
      <a:folHlink>
        <a:srgbClr val="04378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TK slajdy">
  <a:themeElements>
    <a:clrScheme name="UTK">
      <a:dk1>
        <a:sysClr val="windowText" lastClr="000000"/>
      </a:dk1>
      <a:lt1>
        <a:sysClr val="window" lastClr="FFFFFF"/>
      </a:lt1>
      <a:dk2>
        <a:srgbClr val="042B60"/>
      </a:dk2>
      <a:lt2>
        <a:srgbClr val="CADEFE"/>
      </a:lt2>
      <a:accent1>
        <a:srgbClr val="0661EE"/>
      </a:accent1>
      <a:accent2>
        <a:srgbClr val="D1121C"/>
      </a:accent2>
      <a:accent3>
        <a:srgbClr val="074BA5"/>
      </a:accent3>
      <a:accent4>
        <a:srgbClr val="F1626A"/>
      </a:accent4>
      <a:accent5>
        <a:srgbClr val="639EFB"/>
      </a:accent5>
      <a:accent6>
        <a:srgbClr val="F79646"/>
      </a:accent6>
      <a:hlink>
        <a:srgbClr val="0661EE"/>
      </a:hlink>
      <a:folHlink>
        <a:srgbClr val="04378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856</Words>
  <Application>Microsoft Office PowerPoint</Application>
  <PresentationFormat>Pokaz na ekranie (16:9)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Times New Roman</vt:lpstr>
      <vt:lpstr>UTK tutułowa i zakończenie</vt:lpstr>
      <vt:lpstr>UTK slajdy</vt:lpstr>
      <vt:lpstr>Rewizja TSI Hałas</vt:lpstr>
      <vt:lpstr>Podstawowe informacje o rewizji TSI Hałas</vt:lpstr>
      <vt:lpstr>Koncepcja „cichych sekcji” (1)</vt:lpstr>
      <vt:lpstr>Koncepcja „cichych sekcji” (2)</vt:lpstr>
      <vt:lpstr>Koncepcja „cichych sekcji” (3)</vt:lpstr>
      <vt:lpstr>Harmonogram wdrażania zmienionej TSI Hałas</vt:lpstr>
      <vt:lpstr>Wyłączenia od zasady ruchu cichych wagonów na „cichych sekcjach” (1)</vt:lpstr>
      <vt:lpstr>Wyłączenia od zasady ruchu cichych wagonów na „cichych sekcjach” (2)</vt:lpstr>
      <vt:lpstr>Wyłączenia od zasady ruchu cichych wagonów na „cichych sekcjach” (3)</vt:lpstr>
      <vt:lpstr>Szczególny przypadek dla Polski (1)</vt:lpstr>
      <vt:lpstr>Szczególny przypadek dla Polski (2)</vt:lpstr>
      <vt:lpstr>Harmonogram prac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Frankowski</dc:creator>
  <cp:lastModifiedBy>Piotr Sieczkowski</cp:lastModifiedBy>
  <cp:revision>114</cp:revision>
  <dcterms:created xsi:type="dcterms:W3CDTF">2017-07-12T14:00:51Z</dcterms:created>
  <dcterms:modified xsi:type="dcterms:W3CDTF">2018-04-18T21:15:05Z</dcterms:modified>
</cp:coreProperties>
</file>