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6" r:id="rId1"/>
  </p:sldMasterIdLst>
  <p:notesMasterIdLst>
    <p:notesMasterId r:id="rId16"/>
  </p:notesMasterIdLst>
  <p:sldIdLst>
    <p:sldId id="256" r:id="rId2"/>
    <p:sldId id="267" r:id="rId3"/>
    <p:sldId id="268" r:id="rId4"/>
    <p:sldId id="269" r:id="rId5"/>
    <p:sldId id="263" r:id="rId6"/>
    <p:sldId id="258" r:id="rId7"/>
    <p:sldId id="264" r:id="rId8"/>
    <p:sldId id="265" r:id="rId9"/>
    <p:sldId id="266" r:id="rId10"/>
    <p:sldId id="259" r:id="rId11"/>
    <p:sldId id="260" r:id="rId12"/>
    <p:sldId id="270" r:id="rId13"/>
    <p:sldId id="271" r:id="rId14"/>
    <p:sldId id="262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ta Szustak" initials="MS" lastIdx="0" clrIdx="0">
    <p:extLst>
      <p:ext uri="{19B8F6BF-5375-455C-9EA6-DF929625EA0E}">
        <p15:presenceInfo xmlns:p15="http://schemas.microsoft.com/office/powerpoint/2012/main" userId="S-1-5-21-2467282640-441801585-2190101527-19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474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2DE8A-1A1A-4059-85E5-2D9165016DF8}" type="datetimeFigureOut">
              <a:rPr lang="pl-PL" smtClean="0"/>
              <a:t>22.01.2019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F0597-7219-4C5D-9C35-C2EB966A280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7884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73934-D492-4443-9427-018DE5D6DDA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99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A1FC8-BFB9-4AF0-B7A2-98C5CA38B545}" type="datetime1">
              <a:rPr lang="pl-PL" smtClean="0"/>
              <a:t>22.01.2019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9CE43-E6B7-44C3-B30C-3721E1F30C14}" type="slidenum">
              <a:rPr lang="pl-PL" smtClean="0"/>
              <a:t>‹#›</a:t>
            </a:fld>
            <a:endParaRPr lang="pl-PL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9036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D24B3-A144-4F7F-B377-C8D738CECB7A}" type="datetime1">
              <a:rPr lang="pl-PL" smtClean="0"/>
              <a:t>22.01.2019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9CE43-E6B7-44C3-B30C-3721E1F30C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973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3514-D064-453D-86D0-AB58790C7DB7}" type="datetime1">
              <a:rPr lang="pl-PL" smtClean="0"/>
              <a:t>22.01.2019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9CE43-E6B7-44C3-B30C-3721E1F30C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0608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D97B-E698-4518-84EC-F8F8F9BA18EC}" type="datetime1">
              <a:rPr lang="pl-PL" smtClean="0"/>
              <a:t>22.01.2019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9CE43-E6B7-44C3-B30C-3721E1F30C14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8205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DAC76-D9DC-4BD2-AD4B-BC0F96A2615E}" type="datetime1">
              <a:rPr lang="pl-PL" smtClean="0"/>
              <a:t>22.01.2019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9CE43-E6B7-44C3-B30C-3721E1F30C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9199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1C07-BF79-4F60-84EF-2DC2114F1E1F}" type="datetime1">
              <a:rPr lang="pl-PL" smtClean="0"/>
              <a:t>22.01.2019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9CE43-E6B7-44C3-B30C-3721E1F30C14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86099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EEB3-D511-4167-882D-31B56236900D}" type="datetime1">
              <a:rPr lang="pl-PL" smtClean="0"/>
              <a:t>22.01.2019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9CE43-E6B7-44C3-B30C-3721E1F30C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6025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1C06-A737-4773-9B31-EC9C1556CA54}" type="datetime1">
              <a:rPr lang="pl-PL" smtClean="0"/>
              <a:t>22.01.2019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9CE43-E6B7-44C3-B30C-3721E1F30C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68378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D62E9-3F97-4197-A7F5-F87646A12E4C}" type="datetime1">
              <a:rPr lang="pl-PL" smtClean="0"/>
              <a:t>22.01.2019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9CE43-E6B7-44C3-B30C-3721E1F30C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68597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at we 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 noChangeAspect="1"/>
          </p:cNvSpPr>
          <p:nvPr>
            <p:ph type="pic" sz="quarter" idx="23"/>
          </p:nvPr>
        </p:nvSpPr>
        <p:spPr>
          <a:xfrm>
            <a:off x="479155" y="1978874"/>
            <a:ext cx="4557549" cy="4155281"/>
          </a:xfrm>
        </p:spPr>
        <p:txBody>
          <a:bodyPr anchor="t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Drag picture to placeholder or click icon to add</a:t>
            </a:r>
            <a:endParaRPr lang="id-ID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42F9A7-AF48-45A7-90A9-BD4536F5364A}"/>
              </a:ext>
            </a:extLst>
          </p:cNvPr>
          <p:cNvSpPr/>
          <p:nvPr userDrawn="1"/>
        </p:nvSpPr>
        <p:spPr>
          <a:xfrm>
            <a:off x="3896747" y="6446870"/>
            <a:ext cx="4404903" cy="276963"/>
          </a:xfrm>
          <a:prstGeom prst="rect">
            <a:avLst/>
          </a:prstGeom>
        </p:spPr>
        <p:txBody>
          <a:bodyPr wrap="square" lIns="91404" tIns="45702" rIns="91404" bIns="45702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  <a:latin typeface="Lato Light"/>
                <a:cs typeface="Lato Light"/>
              </a:rPr>
              <a:t>CAS Contract Advisory Services</a:t>
            </a:r>
          </a:p>
        </p:txBody>
      </p:sp>
    </p:spTree>
    <p:extLst>
      <p:ext uri="{BB962C8B-B14F-4D97-AF65-F5344CB8AC3E}">
        <p14:creationId xmlns:p14="http://schemas.microsoft.com/office/powerpoint/2010/main" val="24785414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397EE35-38C3-46B0-974C-08DED9D1DB0A}"/>
              </a:ext>
            </a:extLst>
          </p:cNvPr>
          <p:cNvSpPr/>
          <p:nvPr userDrawn="1"/>
        </p:nvSpPr>
        <p:spPr>
          <a:xfrm>
            <a:off x="3896747" y="6446870"/>
            <a:ext cx="4404903" cy="276963"/>
          </a:xfrm>
          <a:prstGeom prst="rect">
            <a:avLst/>
          </a:prstGeom>
        </p:spPr>
        <p:txBody>
          <a:bodyPr wrap="square" lIns="91404" tIns="45702" rIns="91404" bIns="45702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  <a:latin typeface="Lato Light"/>
                <a:cs typeface="Lato Light"/>
              </a:rPr>
              <a:t>CAS Contract Advisory Services</a:t>
            </a:r>
          </a:p>
        </p:txBody>
      </p:sp>
    </p:spTree>
    <p:extLst>
      <p:ext uri="{BB962C8B-B14F-4D97-AF65-F5344CB8AC3E}">
        <p14:creationId xmlns:p14="http://schemas.microsoft.com/office/powerpoint/2010/main" val="3331912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13D5E-6AE7-49D1-8CDC-E9BF8D92A323}" type="datetime1">
              <a:rPr lang="pl-PL" smtClean="0"/>
              <a:t>22.01.2019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9CE43-E6B7-44C3-B30C-3721E1F30C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7069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E0C95-7B6B-4D23-9D87-491795C1B12F}" type="datetime1">
              <a:rPr lang="pl-PL" smtClean="0"/>
              <a:t>22.01.2019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9CE43-E6B7-44C3-B30C-3721E1F30C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2069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0F1F-777E-4CE1-BB86-3DAD2073A2B2}" type="datetime1">
              <a:rPr lang="pl-PL" smtClean="0"/>
              <a:t>22.01.2019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9CE43-E6B7-44C3-B30C-3721E1F30C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4600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F44F4-FCCC-4457-8B2B-2E15D54B57F2}" type="datetime1">
              <a:rPr lang="pl-PL" smtClean="0"/>
              <a:t>22.01.2019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9CE43-E6B7-44C3-B30C-3721E1F30C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8233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689F-A0FC-476C-B582-CCF0F07868EF}" type="datetime1">
              <a:rPr lang="pl-PL" smtClean="0"/>
              <a:t>22.01.2019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9CE43-E6B7-44C3-B30C-3721E1F30C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5463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D032-2DD8-4A4E-9084-28A9A85992FD}" type="datetime1">
              <a:rPr lang="pl-PL" smtClean="0"/>
              <a:t>22.01.2019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9CE43-E6B7-44C3-B30C-3721E1F30C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1352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C18AE-3822-4A8A-A124-8819628E793B}" type="datetime1">
              <a:rPr lang="pl-PL" smtClean="0"/>
              <a:t>22.01.2019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9CE43-E6B7-44C3-B30C-3721E1F30C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1748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345A-D692-43DF-9BDF-1823D77F25F2}" type="datetime1">
              <a:rPr lang="pl-PL" smtClean="0"/>
              <a:t>22.01.2019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9CE43-E6B7-44C3-B30C-3721E1F30C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680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054F64C-BF38-4AB2-879E-06DBB168990C}" type="datetime1">
              <a:rPr lang="pl-PL" smtClean="0"/>
              <a:t>22.01.2019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C49CE43-E6B7-44C3-B30C-3721E1F30C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09543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  <p:sldLayoutId id="2147483898" r:id="rId12"/>
    <p:sldLayoutId id="2147483899" r:id="rId13"/>
    <p:sldLayoutId id="2147483900" r:id="rId14"/>
    <p:sldLayoutId id="2147483901" r:id="rId15"/>
    <p:sldLayoutId id="2147483902" r:id="rId16"/>
    <p:sldLayoutId id="2147483903" r:id="rId17"/>
    <p:sldLayoutId id="2147483904" r:id="rId18"/>
    <p:sldLayoutId id="2147483905" r:id="rId19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15.emf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0000">
              <a:schemeClr val="tx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>
                <a:solidFill>
                  <a:schemeClr val="accent1"/>
                </a:solidFill>
              </a:rPr>
              <a:t>VI Plenarne Forum Inwestycyjne</a:t>
            </a:r>
            <a:endParaRPr lang="pl-PL" sz="3200" b="1" dirty="0">
              <a:solidFill>
                <a:schemeClr val="accent1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sz="2000" dirty="0" smtClean="0">
                <a:solidFill>
                  <a:schemeClr val="bg1"/>
                </a:solidFill>
              </a:rPr>
              <a:t>Marita Szustak</a:t>
            </a:r>
          </a:p>
          <a:p>
            <a:r>
              <a:rPr lang="pl-PL" sz="1600" dirty="0" smtClean="0">
                <a:solidFill>
                  <a:schemeClr val="bg1"/>
                </a:solidFill>
              </a:rPr>
              <a:t>Prezes Zarządu Izby Gospodarczej Transportu Lądowego - Prezydium </a:t>
            </a:r>
            <a:r>
              <a:rPr lang="pl-PL" sz="1600" dirty="0">
                <a:solidFill>
                  <a:schemeClr val="bg1"/>
                </a:solidFill>
              </a:rPr>
              <a:t>Forum </a:t>
            </a:r>
            <a:endParaRPr lang="pl-PL" sz="1600" dirty="0" smtClean="0">
              <a:solidFill>
                <a:schemeClr val="bg1"/>
              </a:solidFill>
            </a:endParaRPr>
          </a:p>
          <a:p>
            <a:r>
              <a:rPr lang="pl-PL" sz="1600" dirty="0" smtClean="0">
                <a:solidFill>
                  <a:schemeClr val="bg1"/>
                </a:solidFill>
              </a:rPr>
              <a:t>24 styczeń 2019 r.</a:t>
            </a:r>
          </a:p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9CE43-E6B7-44C3-B30C-3721E1F30C14}" type="slidenum">
              <a:rPr lang="pl-PL" smtClean="0"/>
              <a:t>1</a:t>
            </a:fld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3160" y="4186947"/>
            <a:ext cx="2161036" cy="21579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  <a:softEdge rad="330200"/>
          </a:effectLst>
          <a:scene3d>
            <a:camera prst="orthographicFront"/>
            <a:lightRig rig="twoPt" dir="t">
              <a:rot lat="0" lon="0" rev="7200000"/>
            </a:lightRig>
          </a:scene3d>
          <a:sp3d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61265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5000">
              <a:schemeClr val="tx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1940767" y="1166325"/>
            <a:ext cx="85655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bg2">
                    <a:lumMod val="75000"/>
                  </a:schemeClr>
                </a:solidFill>
              </a:rPr>
              <a:t>WALORYZACJA KONTRAKTÓW  -</a:t>
            </a:r>
          </a:p>
          <a:p>
            <a:pPr algn="ctr"/>
            <a:r>
              <a:rPr lang="pl-PL" sz="1600" b="1" dirty="0" smtClean="0">
                <a:solidFill>
                  <a:schemeClr val="accent6"/>
                </a:solidFill>
              </a:rPr>
              <a:t>propozycja PKP PLK SA</a:t>
            </a:r>
            <a:endParaRPr lang="pl-PL" sz="1600" b="1" dirty="0">
              <a:solidFill>
                <a:schemeClr val="accent6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821093" y="2183363"/>
            <a:ext cx="1044095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dirty="0" smtClean="0">
                <a:solidFill>
                  <a:schemeClr val="bg1"/>
                </a:solidFill>
              </a:rPr>
              <a:t>propozycja nie obejmuje kontraktów już zawartych;</a:t>
            </a:r>
          </a:p>
          <a:p>
            <a:endParaRPr lang="pl-PL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dirty="0" smtClean="0">
                <a:solidFill>
                  <a:schemeClr val="bg1"/>
                </a:solidFill>
              </a:rPr>
              <a:t>mechanizm waloryzacji oparty jest na koszyku surowców a nie wyrobów gotowych tj.:</a:t>
            </a:r>
          </a:p>
          <a:p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smtClean="0">
                <a:solidFill>
                  <a:schemeClr val="bg1"/>
                </a:solidFill>
              </a:rPr>
              <a:t>    CPI (wskaźnik inflacji), Robocizna, Cement, Paliwo, Kruszywo, Stal, Miedź;</a:t>
            </a:r>
          </a:p>
          <a:p>
            <a:endParaRPr lang="pl-PL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dirty="0" smtClean="0">
                <a:solidFill>
                  <a:schemeClr val="bg1"/>
                </a:solidFill>
              </a:rPr>
              <a:t>ograniczenie waloryzacji poprzez wprowadzenie stałego wskaźnika 50% i maksymalnego pułapu na poziomie 5%</a:t>
            </a:r>
          </a:p>
          <a:p>
            <a:pPr marL="285750" indent="-285750">
              <a:buFontTx/>
              <a:buChar char="-"/>
            </a:pPr>
            <a:endParaRPr lang="pl-PL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dirty="0" smtClean="0">
                <a:solidFill>
                  <a:schemeClr val="bg1"/>
                </a:solidFill>
              </a:rPr>
              <a:t>nieprecyzyjny mechanizm waloryzacji Umów z Podwykonawcami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pl-PL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dirty="0" smtClean="0">
                <a:solidFill>
                  <a:schemeClr val="bg1"/>
                </a:solidFill>
              </a:rPr>
              <a:t>mechanizm waloryzacji trudny do zastosowania dla Wykonawców robót specjalistycznych np. branży </a:t>
            </a:r>
            <a:r>
              <a:rPr lang="pl-PL" dirty="0" err="1" smtClean="0">
                <a:solidFill>
                  <a:schemeClr val="bg1"/>
                </a:solidFill>
              </a:rPr>
              <a:t>srk</a:t>
            </a:r>
            <a:r>
              <a:rPr lang="pl-PL" dirty="0" smtClean="0">
                <a:solidFill>
                  <a:schemeClr val="bg1"/>
                </a:solidFill>
              </a:rPr>
              <a:t>.</a:t>
            </a:r>
          </a:p>
          <a:p>
            <a:pPr marL="285750" indent="-285750">
              <a:buFontTx/>
              <a:buChar char="-"/>
            </a:pPr>
            <a:endParaRPr lang="pl-PL" dirty="0">
              <a:solidFill>
                <a:schemeClr val="bg1"/>
              </a:solidFill>
            </a:endParaRPr>
          </a:p>
          <a:p>
            <a:endParaRPr lang="pl-PL" dirty="0" smtClean="0">
              <a:solidFill>
                <a:schemeClr val="bg1"/>
              </a:solidFill>
            </a:endParaRPr>
          </a:p>
          <a:p>
            <a:r>
              <a:rPr lang="pl-PL" sz="1600" b="1" dirty="0" smtClean="0">
                <a:solidFill>
                  <a:schemeClr val="accent6"/>
                </a:solidFill>
              </a:rPr>
              <a:t>Żadne uwagi z „rynku” nie zostały zaakceptowane</a:t>
            </a:r>
            <a:r>
              <a:rPr lang="pl-PL" dirty="0" smtClean="0"/>
              <a:t>. 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9CE43-E6B7-44C3-B30C-3721E1F30C14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948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5000">
              <a:schemeClr val="tx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9343" y="82062"/>
            <a:ext cx="4350882" cy="6611815"/>
          </a:xfrm>
          <a:prstGeom prst="rect">
            <a:avLst/>
          </a:prstGeom>
        </p:spPr>
      </p:pic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9CE43-E6B7-44C3-B30C-3721E1F30C14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947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0000">
              <a:srgbClr val="DDE8F0"/>
            </a:gs>
            <a:gs pos="28365">
              <a:schemeClr val="tx1"/>
            </a:gs>
            <a:gs pos="28000">
              <a:schemeClr val="tx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9CE43-E6B7-44C3-B30C-3721E1F30C14}" type="slidenum">
              <a:rPr lang="pl-PL" smtClean="0"/>
              <a:t>12</a:t>
            </a:fld>
            <a:endParaRPr lang="pl-PL"/>
          </a:p>
        </p:txBody>
      </p:sp>
      <p:sp>
        <p:nvSpPr>
          <p:cNvPr id="5" name="Uśmiechnięta buźka 4"/>
          <p:cNvSpPr/>
          <p:nvPr/>
        </p:nvSpPr>
        <p:spPr>
          <a:xfrm>
            <a:off x="4812146" y="1126835"/>
            <a:ext cx="1690254" cy="161636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1381675" y="3556001"/>
            <a:ext cx="8551196" cy="1052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dirty="0" smtClean="0">
                <a:solidFill>
                  <a:schemeClr val="bg1"/>
                </a:solidFill>
              </a:rPr>
              <a:t> </a:t>
            </a:r>
            <a:r>
              <a:rPr lang="pl-PL" sz="2000" dirty="0" smtClean="0">
                <a:solidFill>
                  <a:schemeClr val="bg1"/>
                </a:solidFill>
              </a:rPr>
              <a:t>Zmniejszenie wysokości wadium</a:t>
            </a:r>
          </a:p>
          <a:p>
            <a:endParaRPr lang="pl-PL" sz="20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sz="2000" dirty="0" smtClean="0">
                <a:solidFill>
                  <a:schemeClr val="bg1"/>
                </a:solidFill>
              </a:rPr>
              <a:t>Zmniejszenie wysokości gwarancji należytego wykonania Umowy</a:t>
            </a:r>
            <a:endParaRPr lang="pl-PL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7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5000">
              <a:schemeClr val="tx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9CE43-E6B7-44C3-B30C-3721E1F30C14}" type="slidenum">
              <a:rPr lang="pl-PL" smtClean="0"/>
              <a:t>13</a:t>
            </a:fld>
            <a:endParaRPr lang="pl-PL"/>
          </a:p>
        </p:txBody>
      </p:sp>
      <p:sp>
        <p:nvSpPr>
          <p:cNvPr id="12" name="Prostokąt 11"/>
          <p:cNvSpPr/>
          <p:nvPr/>
        </p:nvSpPr>
        <p:spPr>
          <a:xfrm>
            <a:off x="4542329" y="1268019"/>
            <a:ext cx="210666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6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? ? ?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1066800" y="3012831"/>
            <a:ext cx="1024351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dirty="0" smtClean="0">
                <a:solidFill>
                  <a:schemeClr val="bg1"/>
                </a:solidFill>
              </a:rPr>
              <a:t>Harmonogram planowanych  przetargów w roku 2019;</a:t>
            </a:r>
          </a:p>
          <a:p>
            <a:endParaRPr lang="pl-PL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dirty="0" smtClean="0">
                <a:solidFill>
                  <a:schemeClr val="bg1"/>
                </a:solidFill>
              </a:rPr>
              <a:t>Zapotrzebowanie na podstawowe materiały z uwzględnieniem uwag z Rady Ekspertów</a:t>
            </a:r>
          </a:p>
          <a:p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smtClean="0">
                <a:solidFill>
                  <a:schemeClr val="bg1"/>
                </a:solidFill>
              </a:rPr>
              <a:t>   tj. KPK, CPK, Programu Utrzymaniowego i perspektywy 2023 +.</a:t>
            </a:r>
          </a:p>
          <a:p>
            <a:endParaRPr lang="pl-PL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dirty="0" smtClean="0">
                <a:solidFill>
                  <a:schemeClr val="bg1"/>
                </a:solidFill>
              </a:rPr>
              <a:t>Przetargi ogłoszone, nierozstrzygane lub unieważniane z uwagi na przekroczony budżet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pl-PL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l-PL" dirty="0" smtClean="0">
                <a:solidFill>
                  <a:schemeClr val="bg1"/>
                </a:solidFill>
              </a:rPr>
              <a:t>Aukcje elektroniczne</a:t>
            </a:r>
            <a:endParaRPr lang="pl-PL" dirty="0" smtClean="0">
              <a:solidFill>
                <a:schemeClr val="accent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924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4000">
              <a:schemeClr val="tx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984171" y="2491273"/>
            <a:ext cx="36744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b="1" dirty="0" smtClean="0">
                <a:solidFill>
                  <a:schemeClr val="accent1"/>
                </a:solidFill>
              </a:rPr>
              <a:t>Dziękuję za uwagę  </a:t>
            </a:r>
            <a:endParaRPr lang="pl-PL" sz="2800" b="1" dirty="0">
              <a:solidFill>
                <a:schemeClr val="accent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9CE43-E6B7-44C3-B30C-3721E1F30C14}" type="slidenum">
              <a:rPr lang="pl-PL" smtClean="0"/>
              <a:t>14</a:t>
            </a:fld>
            <a:endParaRPr lang="pl-PL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0855" y="3420487"/>
            <a:ext cx="2161036" cy="21579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  <a:softEdge rad="330200"/>
          </a:effectLst>
          <a:scene3d>
            <a:camera prst="orthographicFront"/>
            <a:lightRig rig="twoPt" dir="t">
              <a:rot lat="0" lon="0" rev="7200000"/>
            </a:lightRig>
          </a:scene3d>
          <a:sp3d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3693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7000">
              <a:schemeClr val="tx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9CE43-E6B7-44C3-B30C-3721E1F30C14}" type="slidenum">
              <a:rPr lang="pl-PL" smtClean="0"/>
              <a:t>2</a:t>
            </a:fld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192" y="186613"/>
            <a:ext cx="11336694" cy="6382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747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8000">
              <a:schemeClr val="tx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9CE43-E6B7-44C3-B30C-3721E1F30C14}" type="slidenum">
              <a:rPr lang="pl-PL" smtClean="0"/>
              <a:t>3</a:t>
            </a:fld>
            <a:endParaRPr lang="pl-PL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218" y="240145"/>
            <a:ext cx="11536218" cy="628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574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5000">
              <a:schemeClr val="tx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9CE43-E6B7-44C3-B30C-3721E1F30C14}" type="slidenum">
              <a:rPr lang="pl-PL" smtClean="0"/>
              <a:t>4</a:t>
            </a:fld>
            <a:endParaRPr lang="pl-PL"/>
          </a:p>
        </p:txBody>
      </p:sp>
      <p:pic>
        <p:nvPicPr>
          <p:cNvPr id="1026" name="Obraz 2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180" y="306631"/>
            <a:ext cx="4285882" cy="582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Obraz 3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3162" y="1159733"/>
            <a:ext cx="3582499" cy="3881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863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5000">
              <a:schemeClr val="tx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9CE43-E6B7-44C3-B30C-3721E1F30C14}" type="slidenum">
              <a:rPr lang="pl-PL" smtClean="0"/>
              <a:t>5</a:t>
            </a:fld>
            <a:endParaRPr lang="pl-PL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703" y="515626"/>
            <a:ext cx="4014836" cy="304989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702" y="973016"/>
            <a:ext cx="7789667" cy="3821721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3303" y="3992440"/>
            <a:ext cx="6255959" cy="2361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87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5000">
              <a:schemeClr val="tx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904" y="2489045"/>
            <a:ext cx="11712348" cy="2524022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1651518" y="699796"/>
            <a:ext cx="96385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FF0000"/>
                </a:solidFill>
              </a:rPr>
              <a:t>MATRYCA RYZYK</a:t>
            </a:r>
            <a:endParaRPr lang="pl-PL" sz="3600" b="1" dirty="0">
              <a:solidFill>
                <a:srgbClr val="FF0000"/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9CE43-E6B7-44C3-B30C-3721E1F30C14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673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tx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E5A7C85-6AE5-4118-89CF-C1E12CDCE898}"/>
              </a:ext>
            </a:extLst>
          </p:cNvPr>
          <p:cNvSpPr/>
          <p:nvPr/>
        </p:nvSpPr>
        <p:spPr>
          <a:xfrm>
            <a:off x="583590" y="179021"/>
            <a:ext cx="11201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700" dirty="0">
                <a:solidFill>
                  <a:schemeClr val="bg1"/>
                </a:solidFill>
                <a:latin typeface="Lato Light" panose="020F0402020204030203" pitchFamily="34" charset="0"/>
                <a:cs typeface="Lato Light" panose="020F0402020204030203" pitchFamily="34" charset="0"/>
              </a:rPr>
              <a:t>Prezentacja RAPORTU</a:t>
            </a:r>
          </a:p>
          <a:p>
            <a:pPr algn="ctr"/>
            <a:r>
              <a:rPr lang="pl-PL" sz="2700" dirty="0">
                <a:solidFill>
                  <a:schemeClr val="bg1"/>
                </a:solidFill>
                <a:latin typeface="Lato Light" panose="020F0402020204030203" pitchFamily="34" charset="0"/>
                <a:cs typeface="Lato Light" panose="020F0402020204030203" pitchFamily="34" charset="0"/>
              </a:rPr>
              <a:t>analiza zmiany kosztów realizacji kontraktów budowlanych w ramach modernizacji sieci kolejowej w latach 2016 -2018</a:t>
            </a:r>
          </a:p>
          <a:p>
            <a:pPr algn="ctr"/>
            <a:r>
              <a:rPr lang="pl-PL" sz="2700" dirty="0">
                <a:solidFill>
                  <a:schemeClr val="bg1"/>
                </a:solidFill>
                <a:latin typeface="Lato Light" panose="020F0402020204030203" pitchFamily="34" charset="0"/>
                <a:cs typeface="Lato Light" panose="020F0402020204030203" pitchFamily="34" charset="0"/>
              </a:rPr>
              <a:t>przygotowanego przez </a:t>
            </a:r>
          </a:p>
          <a:p>
            <a:pPr algn="ctr"/>
            <a:endParaRPr lang="pl-PL" sz="2700" dirty="0">
              <a:solidFill>
                <a:schemeClr val="tx1">
                  <a:lumMod val="50000"/>
                </a:schemeClr>
              </a:solidFill>
              <a:latin typeface="Lato Light" panose="020F0402020204030203" pitchFamily="34" charset="0"/>
              <a:cs typeface="Lato Light" panose="020F0402020204030203" pitchFamily="34" charset="0"/>
            </a:endParaRPr>
          </a:p>
          <a:p>
            <a:pPr algn="ctr"/>
            <a:endParaRPr lang="pl-PL" sz="2700" dirty="0">
              <a:solidFill>
                <a:schemeClr val="tx1">
                  <a:lumMod val="50000"/>
                </a:schemeClr>
              </a:solidFill>
              <a:latin typeface="Lato Light" panose="020F0402020204030203" pitchFamily="34" charset="0"/>
              <a:cs typeface="Lato Light" panose="020F0402020204030203" pitchFamily="34" charset="0"/>
            </a:endParaRPr>
          </a:p>
          <a:p>
            <a:pPr algn="ctr"/>
            <a:r>
              <a:rPr lang="pl-PL" sz="2700" dirty="0">
                <a:solidFill>
                  <a:schemeClr val="tx1">
                    <a:lumMod val="50000"/>
                  </a:schemeClr>
                </a:solidFill>
                <a:latin typeface="Lato Light" panose="020F0402020204030203" pitchFamily="34" charset="0"/>
                <a:cs typeface="Lato Light" panose="020F0402020204030203" pitchFamily="34" charset="0"/>
              </a:rPr>
              <a:t/>
            </a:r>
            <a:br>
              <a:rPr lang="pl-PL" sz="2700" dirty="0">
                <a:solidFill>
                  <a:schemeClr val="tx1">
                    <a:lumMod val="50000"/>
                  </a:schemeClr>
                </a:solidFill>
                <a:latin typeface="Lato Light" panose="020F0402020204030203" pitchFamily="34" charset="0"/>
                <a:cs typeface="Lato Light" panose="020F0402020204030203" pitchFamily="34" charset="0"/>
              </a:rPr>
            </a:br>
            <a:endParaRPr lang="pl-PL" sz="2700" dirty="0">
              <a:solidFill>
                <a:schemeClr val="tx1">
                  <a:lumMod val="50000"/>
                </a:schemeClr>
              </a:solidFill>
              <a:latin typeface="Lato Light" panose="020F0402020204030203" pitchFamily="34" charset="0"/>
              <a:cs typeface="Lato Light" panose="020F0402020204030203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6294049-733E-4AF1-8892-EBCD03A237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025" y="1966006"/>
            <a:ext cx="3516678" cy="804732"/>
          </a:xfrm>
          <a:prstGeom prst="rect">
            <a:avLst/>
          </a:prstGeom>
        </p:spPr>
      </p:pic>
      <p:pic>
        <p:nvPicPr>
          <p:cNvPr id="2" name="Obraz 1">
            <a:extLst>
              <a:ext uri="{FF2B5EF4-FFF2-40B4-BE49-F238E27FC236}">
                <a16:creationId xmlns:a16="http://schemas.microsoft.com/office/drawing/2014/main" id="{7BC6B10C-7661-4A24-9DB3-BA851177E2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5979" y="3291271"/>
            <a:ext cx="4814767" cy="914486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7" name="Rectangle 8">
            <a:extLst>
              <a:ext uri="{FF2B5EF4-FFF2-40B4-BE49-F238E27FC236}">
                <a16:creationId xmlns:a16="http://schemas.microsoft.com/office/drawing/2014/main" id="{D79B2252-A636-434B-B334-6F8C1353B476}"/>
              </a:ext>
            </a:extLst>
          </p:cNvPr>
          <p:cNvSpPr/>
          <p:nvPr/>
        </p:nvSpPr>
        <p:spPr>
          <a:xfrm>
            <a:off x="731350" y="5500063"/>
            <a:ext cx="1070023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700" dirty="0">
                <a:solidFill>
                  <a:schemeClr val="bg1"/>
                </a:solidFill>
                <a:latin typeface="Lato Light" panose="020F0402020204030203" pitchFamily="34" charset="0"/>
                <a:cs typeface="Lato Light" panose="020F0402020204030203" pitchFamily="34" charset="0"/>
              </a:rPr>
              <a:t>oraz firm wykonawczych zrzeszonych w ramach Sekcji Budownictwa Kolejowego</a:t>
            </a:r>
            <a:r>
              <a:rPr lang="pl-PL" sz="2700" dirty="0">
                <a:solidFill>
                  <a:schemeClr val="tx1">
                    <a:lumMod val="50000"/>
                  </a:schemeClr>
                </a:solidFill>
                <a:latin typeface="Lato Light" panose="020F0402020204030203" pitchFamily="34" charset="0"/>
                <a:cs typeface="Lato Light" panose="020F0402020204030203" pitchFamily="34" charset="0"/>
              </a:rPr>
              <a:t/>
            </a:r>
            <a:br>
              <a:rPr lang="pl-PL" sz="2700" dirty="0">
                <a:solidFill>
                  <a:schemeClr val="tx1">
                    <a:lumMod val="50000"/>
                  </a:schemeClr>
                </a:solidFill>
                <a:latin typeface="Lato Light" panose="020F0402020204030203" pitchFamily="34" charset="0"/>
                <a:cs typeface="Lato Light" panose="020F0402020204030203" pitchFamily="34" charset="0"/>
              </a:rPr>
            </a:br>
            <a:endParaRPr lang="pl-PL" sz="2700" dirty="0">
              <a:solidFill>
                <a:schemeClr val="tx1">
                  <a:lumMod val="50000"/>
                </a:schemeClr>
              </a:solidFill>
              <a:latin typeface="Lato Light" panose="020F0402020204030203" pitchFamily="34" charset="0"/>
              <a:cs typeface="Lato Light" panose="020F0402020204030203" pitchFamily="34" charset="0"/>
            </a:endParaRP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A0B44F48-D0A2-48AD-993B-829C164555F6}"/>
              </a:ext>
            </a:extLst>
          </p:cNvPr>
          <p:cNvSpPr/>
          <p:nvPr/>
        </p:nvSpPr>
        <p:spPr>
          <a:xfrm>
            <a:off x="7638804" y="6123242"/>
            <a:ext cx="6094413" cy="81560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l-PL" sz="2000" dirty="0">
                <a:solidFill>
                  <a:schemeClr val="bg1"/>
                </a:solidFill>
                <a:latin typeface="Lato Light" panose="020F0402020204030203" pitchFamily="34" charset="0"/>
                <a:cs typeface="Lato Light" panose="020F0402020204030203" pitchFamily="34" charset="0"/>
              </a:rPr>
              <a:t>Warszawa 20.11.2018</a:t>
            </a:r>
            <a:r>
              <a:rPr lang="pl-PL" sz="2700" dirty="0">
                <a:solidFill>
                  <a:schemeClr val="bg1"/>
                </a:solidFill>
                <a:latin typeface="Lato Light" panose="020F0402020204030203" pitchFamily="34" charset="0"/>
                <a:cs typeface="Lato Light" panose="020F0402020204030203" pitchFamily="34" charset="0"/>
              </a:rPr>
              <a:t/>
            </a:r>
            <a:br>
              <a:rPr lang="pl-PL" sz="2700" dirty="0">
                <a:solidFill>
                  <a:schemeClr val="bg1"/>
                </a:solidFill>
                <a:latin typeface="Lato Light" panose="020F0402020204030203" pitchFamily="34" charset="0"/>
                <a:cs typeface="Lato Light" panose="020F0402020204030203" pitchFamily="34" charset="0"/>
              </a:rPr>
            </a:br>
            <a:endParaRPr lang="pl-PL" sz="2700" dirty="0">
              <a:solidFill>
                <a:schemeClr val="bg1"/>
              </a:solidFill>
              <a:latin typeface="Lato Light" panose="020F0402020204030203" pitchFamily="34" charset="0"/>
              <a:cs typeface="Lato Light" panose="020F0402020204030203" pitchFamily="34" charset="0"/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35F92040-130A-4EC0-9ECA-9D580DE56A35}"/>
              </a:ext>
            </a:extLst>
          </p:cNvPr>
          <p:cNvSpPr/>
          <p:nvPr/>
        </p:nvSpPr>
        <p:spPr>
          <a:xfrm>
            <a:off x="3134258" y="2836424"/>
            <a:ext cx="601821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700" dirty="0">
                <a:solidFill>
                  <a:schemeClr val="bg1"/>
                </a:solidFill>
                <a:latin typeface="Lato Light" panose="020F0402020204030203" pitchFamily="34" charset="0"/>
                <a:cs typeface="Lato Light" panose="020F0402020204030203" pitchFamily="34" charset="0"/>
              </a:rPr>
              <a:t>dla</a:t>
            </a:r>
          </a:p>
          <a:p>
            <a:pPr algn="ctr"/>
            <a:endParaRPr lang="pl-PL" sz="2700" dirty="0">
              <a:solidFill>
                <a:schemeClr val="tx1">
                  <a:lumMod val="50000"/>
                </a:schemeClr>
              </a:solidFill>
              <a:latin typeface="Lato Light" panose="020F0402020204030203" pitchFamily="34" charset="0"/>
              <a:cs typeface="Lato Light" panose="020F0402020204030203" pitchFamily="34" charset="0"/>
            </a:endParaRPr>
          </a:p>
          <a:p>
            <a:pPr algn="ctr"/>
            <a:endParaRPr lang="pl-PL" sz="2700" dirty="0">
              <a:solidFill>
                <a:schemeClr val="tx1">
                  <a:lumMod val="50000"/>
                </a:schemeClr>
              </a:solidFill>
              <a:latin typeface="Lato Light" panose="020F0402020204030203" pitchFamily="34" charset="0"/>
              <a:cs typeface="Lato Light" panose="020F0402020204030203" pitchFamily="34" charset="0"/>
            </a:endParaRPr>
          </a:p>
          <a:p>
            <a:pPr algn="ctr"/>
            <a:r>
              <a:rPr lang="pl-PL" sz="2700" dirty="0">
                <a:solidFill>
                  <a:schemeClr val="bg1"/>
                </a:solidFill>
                <a:latin typeface="Lato Light" panose="020F0402020204030203" pitchFamily="34" charset="0"/>
                <a:cs typeface="Lato Light" panose="020F0402020204030203" pitchFamily="34" charset="0"/>
              </a:rPr>
              <a:t>przy wsparciu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0D0E5F6-2D84-4201-AC58-A4A3BABF19C5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156" y="4610270"/>
            <a:ext cx="1752415" cy="909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55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5000">
              <a:schemeClr val="tx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39931" y="241509"/>
            <a:ext cx="11912138" cy="804270"/>
            <a:chOff x="256100" y="483017"/>
            <a:chExt cx="23824276" cy="1608539"/>
          </a:xfrm>
        </p:grpSpPr>
        <p:sp>
          <p:nvSpPr>
            <p:cNvPr id="8" name="TextBox 7"/>
            <p:cNvSpPr txBox="1"/>
            <p:nvPr/>
          </p:nvSpPr>
          <p:spPr>
            <a:xfrm>
              <a:off x="256100" y="483017"/>
              <a:ext cx="23824276" cy="769426"/>
            </a:xfrm>
            <a:prstGeom prst="rect">
              <a:avLst/>
            </a:prstGeom>
            <a:noFill/>
          </p:spPr>
          <p:txBody>
            <a:bodyPr wrap="square" lIns="45711" tIns="22856" rIns="45711" bIns="22856" rtlCol="0">
              <a:spAutoFit/>
            </a:bodyPr>
            <a:lstStyle/>
            <a:p>
              <a:pPr algn="ctr"/>
              <a:r>
                <a:rPr lang="pl-PL" sz="2200" b="1" dirty="0">
                  <a:solidFill>
                    <a:srgbClr val="002060"/>
                  </a:solidFill>
                  <a:latin typeface="Lato Regular"/>
                  <a:cs typeface="Lato Regular"/>
                </a:rPr>
                <a:t>Fakty a wskaźniki </a:t>
              </a:r>
              <a:endParaRPr lang="id-ID" sz="2200" b="1" dirty="0">
                <a:solidFill>
                  <a:srgbClr val="00B050"/>
                </a:solidFill>
                <a:latin typeface="Lato Regular"/>
                <a:cs typeface="Lato Regular"/>
              </a:endParaRPr>
            </a:p>
          </p:txBody>
        </p:sp>
        <p:sp>
          <p:nvSpPr>
            <p:cNvPr id="10" name="Subtitle 2"/>
            <p:cNvSpPr txBox="1">
              <a:spLocks/>
            </p:cNvSpPr>
            <p:nvPr/>
          </p:nvSpPr>
          <p:spPr>
            <a:xfrm>
              <a:off x="6515270" y="1252440"/>
              <a:ext cx="12190293" cy="839116"/>
            </a:xfrm>
            <a:prstGeom prst="rect">
              <a:avLst/>
            </a:prstGeom>
          </p:spPr>
          <p:txBody>
            <a:bodyPr vert="horz" lIns="108745" tIns="54373" rIns="108745" bIns="54373" rtlCol="0">
              <a:norm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l-PL" sz="1550" dirty="0" smtClean="0">
                  <a:latin typeface="Lato Light"/>
                  <a:cs typeface="Lato Light"/>
                </a:rPr>
                <a:t>2018</a:t>
              </a:r>
              <a:endParaRPr lang="en-US" sz="1550" dirty="0">
                <a:solidFill>
                  <a:schemeClr val="accent1"/>
                </a:solidFill>
                <a:latin typeface="Lato Light"/>
                <a:cs typeface="Lato Light"/>
              </a:endParaRPr>
            </a:p>
          </p:txBody>
        </p:sp>
      </p:grpSp>
      <p:pic>
        <p:nvPicPr>
          <p:cNvPr id="13" name="Grafika 12" descr="Tendencja wzrostowa">
            <a:extLst>
              <a:ext uri="{FF2B5EF4-FFF2-40B4-BE49-F238E27FC236}">
                <a16:creationId xmlns:a16="http://schemas.microsoft.com/office/drawing/2014/main" id="{2C2A758A-98CB-498C-B3A9-4F6AEFE96F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39931" y="120782"/>
            <a:ext cx="2012337" cy="2012337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5E8AD137-D7CD-43F4-B858-D461FBE8E4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85658" y="746949"/>
            <a:ext cx="6026727" cy="3813249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6CE779BB-96BF-414C-B7FC-9CA7BDFBD8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62334" y="4680925"/>
            <a:ext cx="7221855" cy="2111077"/>
          </a:xfrm>
          <a:prstGeom prst="rect">
            <a:avLst/>
          </a:prstGeom>
        </p:spPr>
      </p:pic>
      <p:sp>
        <p:nvSpPr>
          <p:cNvPr id="12" name="Prostokąt 11">
            <a:extLst>
              <a:ext uri="{FF2B5EF4-FFF2-40B4-BE49-F238E27FC236}">
                <a16:creationId xmlns:a16="http://schemas.microsoft.com/office/drawing/2014/main" id="{208947C8-883B-4A10-A2FB-84BEB17FADD8}"/>
              </a:ext>
            </a:extLst>
          </p:cNvPr>
          <p:cNvSpPr/>
          <p:nvPr/>
        </p:nvSpPr>
        <p:spPr>
          <a:xfrm>
            <a:off x="232712" y="4837939"/>
            <a:ext cx="4156237" cy="907941"/>
          </a:xfrm>
          <a:prstGeom prst="rect">
            <a:avLst/>
          </a:prstGeom>
          <a:noFill/>
        </p:spPr>
        <p:txBody>
          <a:bodyPr wrap="square" lIns="45720" tIns="22860" rIns="45720" bIns="22860">
            <a:spAutoFit/>
          </a:bodyPr>
          <a:lstStyle/>
          <a:p>
            <a:pPr marL="0" lvl="2"/>
            <a:endParaRPr lang="en-US" sz="1000" b="1" dirty="0"/>
          </a:p>
          <a:p>
            <a:endParaRPr lang="pl-PL" sz="36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endParaRPr lang="pl-PL" sz="1000" b="1" dirty="0"/>
          </a:p>
        </p:txBody>
      </p:sp>
    </p:spTree>
    <p:extLst>
      <p:ext uri="{BB962C8B-B14F-4D97-AF65-F5344CB8AC3E}">
        <p14:creationId xmlns:p14="http://schemas.microsoft.com/office/powerpoint/2010/main" val="36357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5000">
              <a:schemeClr val="tx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39931" y="241509"/>
            <a:ext cx="11912138" cy="804270"/>
            <a:chOff x="256100" y="483017"/>
            <a:chExt cx="23824276" cy="1608539"/>
          </a:xfrm>
        </p:grpSpPr>
        <p:sp>
          <p:nvSpPr>
            <p:cNvPr id="8" name="TextBox 7"/>
            <p:cNvSpPr txBox="1"/>
            <p:nvPr/>
          </p:nvSpPr>
          <p:spPr>
            <a:xfrm>
              <a:off x="256100" y="483017"/>
              <a:ext cx="23824276" cy="769426"/>
            </a:xfrm>
            <a:prstGeom prst="rect">
              <a:avLst/>
            </a:prstGeom>
            <a:noFill/>
          </p:spPr>
          <p:txBody>
            <a:bodyPr wrap="square" lIns="45711" tIns="22856" rIns="45711" bIns="22856" rtlCol="0">
              <a:spAutoFit/>
            </a:bodyPr>
            <a:lstStyle/>
            <a:p>
              <a:pPr algn="ctr"/>
              <a:r>
                <a:rPr lang="pl-PL" sz="2200" b="1" dirty="0">
                  <a:solidFill>
                    <a:srgbClr val="002060"/>
                  </a:solidFill>
                  <a:latin typeface="Lato Regular"/>
                  <a:cs typeface="Lato Regular"/>
                </a:rPr>
                <a:t>Oczekiwania dalszych wzrostów</a:t>
              </a:r>
              <a:endParaRPr lang="id-ID" sz="2200" b="1" dirty="0">
                <a:solidFill>
                  <a:srgbClr val="00B050"/>
                </a:solidFill>
                <a:latin typeface="Lato Regular"/>
                <a:cs typeface="Lato Regular"/>
              </a:endParaRPr>
            </a:p>
          </p:txBody>
        </p:sp>
        <p:sp>
          <p:nvSpPr>
            <p:cNvPr id="10" name="Subtitle 2"/>
            <p:cNvSpPr txBox="1">
              <a:spLocks/>
            </p:cNvSpPr>
            <p:nvPr/>
          </p:nvSpPr>
          <p:spPr>
            <a:xfrm>
              <a:off x="6515270" y="1252440"/>
              <a:ext cx="12190293" cy="839116"/>
            </a:xfrm>
            <a:prstGeom prst="rect">
              <a:avLst/>
            </a:prstGeom>
          </p:spPr>
          <p:txBody>
            <a:bodyPr vert="horz" lIns="108745" tIns="54373" rIns="108745" bIns="54373" rtlCol="0">
              <a:normAutofit fontScale="62500" lnSpcReduction="20000"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pl-PL" sz="1550" dirty="0">
                  <a:latin typeface="Lato Light"/>
                  <a:cs typeface="Lato Light"/>
                </a:rPr>
                <a:t>Raport analiza realizacji kontraktów budowlanych w ramach modernizacji sieci kolejowej w latach 2016 -2018</a:t>
              </a:r>
              <a:endParaRPr lang="en-US" sz="1550" dirty="0">
                <a:solidFill>
                  <a:schemeClr val="accent1"/>
                </a:solidFill>
                <a:latin typeface="Lato Light"/>
                <a:cs typeface="Lato Light"/>
              </a:endParaRPr>
            </a:p>
          </p:txBody>
        </p:sp>
      </p:grpSp>
      <p:pic>
        <p:nvPicPr>
          <p:cNvPr id="13" name="Grafika 12" descr="Tendencja wzrostowa">
            <a:extLst>
              <a:ext uri="{FF2B5EF4-FFF2-40B4-BE49-F238E27FC236}">
                <a16:creationId xmlns:a16="http://schemas.microsoft.com/office/drawing/2014/main" id="{2C2A758A-98CB-498C-B3A9-4F6AEFE96F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39931" y="120782"/>
            <a:ext cx="2012337" cy="2012337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18A7ECE4-DE16-464B-8763-4335859C12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4346" y="1532099"/>
            <a:ext cx="6386567" cy="3824974"/>
          </a:xfrm>
          <a:prstGeom prst="rect">
            <a:avLst/>
          </a:prstGeom>
        </p:spPr>
      </p:pic>
      <p:sp>
        <p:nvSpPr>
          <p:cNvPr id="9" name="Prostokąt 8">
            <a:extLst>
              <a:ext uri="{FF2B5EF4-FFF2-40B4-BE49-F238E27FC236}">
                <a16:creationId xmlns:a16="http://schemas.microsoft.com/office/drawing/2014/main" id="{3F9DB9E7-A22E-4B5C-ADA9-E6433C5BDEA2}"/>
              </a:ext>
            </a:extLst>
          </p:cNvPr>
          <p:cNvSpPr/>
          <p:nvPr/>
        </p:nvSpPr>
        <p:spPr>
          <a:xfrm>
            <a:off x="232712" y="1914654"/>
            <a:ext cx="5642137" cy="353943"/>
          </a:xfrm>
          <a:prstGeom prst="rect">
            <a:avLst/>
          </a:prstGeom>
          <a:noFill/>
        </p:spPr>
        <p:txBody>
          <a:bodyPr wrap="square" lIns="45720" tIns="22860" rIns="45720" bIns="22860">
            <a:spAutoFit/>
          </a:bodyPr>
          <a:lstStyle/>
          <a:p>
            <a:pPr algn="just"/>
            <a:endParaRPr lang="pl-PL" sz="1000" dirty="0"/>
          </a:p>
          <a:p>
            <a:endParaRPr lang="pl-PL" sz="1000" b="1" dirty="0"/>
          </a:p>
        </p:txBody>
      </p:sp>
    </p:spTree>
    <p:extLst>
      <p:ext uri="{BB962C8B-B14F-4D97-AF65-F5344CB8AC3E}">
        <p14:creationId xmlns:p14="http://schemas.microsoft.com/office/powerpoint/2010/main" val="309429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ycinek">
  <a:themeElements>
    <a:clrScheme name="Wycine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Wycine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ycine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173</TotalTime>
  <Words>239</Words>
  <Application>Microsoft Office PowerPoint</Application>
  <PresentationFormat>Panoramiczny</PresentationFormat>
  <Paragraphs>62</Paragraphs>
  <Slides>14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3" baseType="lpstr">
      <vt:lpstr>Arial</vt:lpstr>
      <vt:lpstr>Arial Black</vt:lpstr>
      <vt:lpstr>Calibri</vt:lpstr>
      <vt:lpstr>Century Gothic</vt:lpstr>
      <vt:lpstr>Lato Light</vt:lpstr>
      <vt:lpstr>Lato Regular</vt:lpstr>
      <vt:lpstr>Wingdings</vt:lpstr>
      <vt:lpstr>Wingdings 3</vt:lpstr>
      <vt:lpstr>Wycinek</vt:lpstr>
      <vt:lpstr>VI Plenarne Forum Inwestycyjne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 Plenarne Forum Inwestycyjne</dc:title>
  <dc:creator>Marita Szustak</dc:creator>
  <cp:lastModifiedBy>Marita Szustak</cp:lastModifiedBy>
  <cp:revision>24</cp:revision>
  <dcterms:created xsi:type="dcterms:W3CDTF">2019-01-21T11:15:44Z</dcterms:created>
  <dcterms:modified xsi:type="dcterms:W3CDTF">2019-01-22T09:28:05Z</dcterms:modified>
</cp:coreProperties>
</file>